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6"/>
  </p:notesMasterIdLst>
  <p:sldIdLst>
    <p:sldId id="256" r:id="rId2"/>
    <p:sldId id="313" r:id="rId3"/>
    <p:sldId id="257" r:id="rId4"/>
    <p:sldId id="258" r:id="rId5"/>
    <p:sldId id="259" r:id="rId6"/>
    <p:sldId id="260" r:id="rId7"/>
    <p:sldId id="261" r:id="rId8"/>
    <p:sldId id="262" r:id="rId9"/>
    <p:sldId id="263" r:id="rId10"/>
    <p:sldId id="264" r:id="rId11"/>
    <p:sldId id="314" r:id="rId12"/>
    <p:sldId id="265" r:id="rId13"/>
    <p:sldId id="266" r:id="rId14"/>
    <p:sldId id="267" r:id="rId15"/>
    <p:sldId id="315"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316" r:id="rId30"/>
    <p:sldId id="281" r:id="rId31"/>
    <p:sldId id="282" r:id="rId32"/>
    <p:sldId id="283" r:id="rId33"/>
    <p:sldId id="311" r:id="rId34"/>
    <p:sldId id="284" r:id="rId35"/>
    <p:sldId id="285" r:id="rId36"/>
    <p:sldId id="312" r:id="rId37"/>
    <p:sldId id="286" r:id="rId38"/>
    <p:sldId id="287" r:id="rId39"/>
    <p:sldId id="288" r:id="rId40"/>
    <p:sldId id="317" r:id="rId41"/>
    <p:sldId id="289" r:id="rId42"/>
    <p:sldId id="290" r:id="rId43"/>
    <p:sldId id="291" r:id="rId44"/>
    <p:sldId id="292" r:id="rId45"/>
    <p:sldId id="318" r:id="rId46"/>
    <p:sldId id="293" r:id="rId47"/>
    <p:sldId id="294" r:id="rId48"/>
    <p:sldId id="296" r:id="rId49"/>
    <p:sldId id="297" r:id="rId50"/>
    <p:sldId id="298" r:id="rId51"/>
    <p:sldId id="299" r:id="rId52"/>
    <p:sldId id="300" r:id="rId53"/>
    <p:sldId id="301" r:id="rId54"/>
    <p:sldId id="302" r:id="rId55"/>
    <p:sldId id="303" r:id="rId56"/>
    <p:sldId id="304" r:id="rId57"/>
    <p:sldId id="319" r:id="rId58"/>
    <p:sldId id="305" r:id="rId59"/>
    <p:sldId id="306" r:id="rId60"/>
    <p:sldId id="307" r:id="rId61"/>
    <p:sldId id="320" r:id="rId62"/>
    <p:sldId id="308" r:id="rId63"/>
    <p:sldId id="309" r:id="rId64"/>
    <p:sldId id="310"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notesMaster" Target="notesMasters/notesMaster1.xml"/><Relationship Id="rId67" Type="http://schemas.openxmlformats.org/officeDocument/2006/relationships/printerSettings" Target="printerSettings/printerSettings1.bin"/><Relationship Id="rId68" Type="http://schemas.openxmlformats.org/officeDocument/2006/relationships/presProps" Target="presProps.xml"/><Relationship Id="rId69" Type="http://schemas.openxmlformats.org/officeDocument/2006/relationships/viewProps" Target="view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heme" Target="theme/theme1.xml"/><Relationship Id="rId71"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DD27AA-7184-134A-B87C-EB4AEE115D75}"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3C6C51-9BBC-1D4B-85D4-5EC5FDC93EAC}" type="slidenum">
              <a:rPr lang="en-US" smtClean="0"/>
              <a:t>‹#›</a:t>
            </a:fld>
            <a:endParaRPr lang="en-US"/>
          </a:p>
        </p:txBody>
      </p:sp>
    </p:spTree>
    <p:extLst>
      <p:ext uri="{BB962C8B-B14F-4D97-AF65-F5344CB8AC3E}">
        <p14:creationId xmlns:p14="http://schemas.microsoft.com/office/powerpoint/2010/main" val="13348010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a:t>
            </a:fld>
            <a:endParaRPr lang="en-US"/>
          </a:p>
        </p:txBody>
      </p:sp>
    </p:spTree>
    <p:extLst>
      <p:ext uri="{BB962C8B-B14F-4D97-AF65-F5344CB8AC3E}">
        <p14:creationId xmlns:p14="http://schemas.microsoft.com/office/powerpoint/2010/main" val="3938928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11</a:t>
            </a:fld>
            <a:endParaRPr lang="en-US"/>
          </a:p>
        </p:txBody>
      </p:sp>
    </p:spTree>
    <p:extLst>
      <p:ext uri="{BB962C8B-B14F-4D97-AF65-F5344CB8AC3E}">
        <p14:creationId xmlns:p14="http://schemas.microsoft.com/office/powerpoint/2010/main" val="2366050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12</a:t>
            </a:fld>
            <a:endParaRPr lang="en-US"/>
          </a:p>
        </p:txBody>
      </p:sp>
    </p:spTree>
    <p:extLst>
      <p:ext uri="{BB962C8B-B14F-4D97-AF65-F5344CB8AC3E}">
        <p14:creationId xmlns:p14="http://schemas.microsoft.com/office/powerpoint/2010/main" val="296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13</a:t>
            </a:fld>
            <a:endParaRPr lang="en-US"/>
          </a:p>
        </p:txBody>
      </p:sp>
    </p:spTree>
    <p:extLst>
      <p:ext uri="{BB962C8B-B14F-4D97-AF65-F5344CB8AC3E}">
        <p14:creationId xmlns:p14="http://schemas.microsoft.com/office/powerpoint/2010/main" val="258301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14</a:t>
            </a:fld>
            <a:endParaRPr lang="en-US"/>
          </a:p>
        </p:txBody>
      </p:sp>
    </p:spTree>
    <p:extLst>
      <p:ext uri="{BB962C8B-B14F-4D97-AF65-F5344CB8AC3E}">
        <p14:creationId xmlns:p14="http://schemas.microsoft.com/office/powerpoint/2010/main" val="1288491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15</a:t>
            </a:fld>
            <a:endParaRPr lang="en-US"/>
          </a:p>
        </p:txBody>
      </p:sp>
    </p:spTree>
    <p:extLst>
      <p:ext uri="{BB962C8B-B14F-4D97-AF65-F5344CB8AC3E}">
        <p14:creationId xmlns:p14="http://schemas.microsoft.com/office/powerpoint/2010/main" val="26184451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16</a:t>
            </a:fld>
            <a:endParaRPr lang="en-US"/>
          </a:p>
        </p:txBody>
      </p:sp>
    </p:spTree>
    <p:extLst>
      <p:ext uri="{BB962C8B-B14F-4D97-AF65-F5344CB8AC3E}">
        <p14:creationId xmlns:p14="http://schemas.microsoft.com/office/powerpoint/2010/main" val="27745197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17</a:t>
            </a:fld>
            <a:endParaRPr lang="en-US"/>
          </a:p>
        </p:txBody>
      </p:sp>
    </p:spTree>
    <p:extLst>
      <p:ext uri="{BB962C8B-B14F-4D97-AF65-F5344CB8AC3E}">
        <p14:creationId xmlns:p14="http://schemas.microsoft.com/office/powerpoint/2010/main" val="29094512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18</a:t>
            </a:fld>
            <a:endParaRPr lang="en-US"/>
          </a:p>
        </p:txBody>
      </p:sp>
    </p:spTree>
    <p:extLst>
      <p:ext uri="{BB962C8B-B14F-4D97-AF65-F5344CB8AC3E}">
        <p14:creationId xmlns:p14="http://schemas.microsoft.com/office/powerpoint/2010/main" val="25238701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19</a:t>
            </a:fld>
            <a:endParaRPr lang="en-US"/>
          </a:p>
        </p:txBody>
      </p:sp>
    </p:spTree>
    <p:extLst>
      <p:ext uri="{BB962C8B-B14F-4D97-AF65-F5344CB8AC3E}">
        <p14:creationId xmlns:p14="http://schemas.microsoft.com/office/powerpoint/2010/main" val="28776661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20</a:t>
            </a:fld>
            <a:endParaRPr lang="en-US"/>
          </a:p>
        </p:txBody>
      </p:sp>
    </p:spTree>
    <p:extLst>
      <p:ext uri="{BB962C8B-B14F-4D97-AF65-F5344CB8AC3E}">
        <p14:creationId xmlns:p14="http://schemas.microsoft.com/office/powerpoint/2010/main" val="2755241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a:t>
            </a:fld>
            <a:endParaRPr lang="en-US"/>
          </a:p>
        </p:txBody>
      </p:sp>
    </p:spTree>
    <p:extLst>
      <p:ext uri="{BB962C8B-B14F-4D97-AF65-F5344CB8AC3E}">
        <p14:creationId xmlns:p14="http://schemas.microsoft.com/office/powerpoint/2010/main" val="15360715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21</a:t>
            </a:fld>
            <a:endParaRPr lang="en-US"/>
          </a:p>
        </p:txBody>
      </p:sp>
    </p:spTree>
    <p:extLst>
      <p:ext uri="{BB962C8B-B14F-4D97-AF65-F5344CB8AC3E}">
        <p14:creationId xmlns:p14="http://schemas.microsoft.com/office/powerpoint/2010/main" val="1432397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22</a:t>
            </a:fld>
            <a:endParaRPr lang="en-US"/>
          </a:p>
        </p:txBody>
      </p:sp>
    </p:spTree>
    <p:extLst>
      <p:ext uri="{BB962C8B-B14F-4D97-AF65-F5344CB8AC3E}">
        <p14:creationId xmlns:p14="http://schemas.microsoft.com/office/powerpoint/2010/main" val="30369011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23</a:t>
            </a:fld>
            <a:endParaRPr lang="en-US"/>
          </a:p>
        </p:txBody>
      </p:sp>
    </p:spTree>
    <p:extLst>
      <p:ext uri="{BB962C8B-B14F-4D97-AF65-F5344CB8AC3E}">
        <p14:creationId xmlns:p14="http://schemas.microsoft.com/office/powerpoint/2010/main" val="18902098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24</a:t>
            </a:fld>
            <a:endParaRPr lang="en-US"/>
          </a:p>
        </p:txBody>
      </p:sp>
    </p:spTree>
    <p:extLst>
      <p:ext uri="{BB962C8B-B14F-4D97-AF65-F5344CB8AC3E}">
        <p14:creationId xmlns:p14="http://schemas.microsoft.com/office/powerpoint/2010/main" val="30990673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25</a:t>
            </a:fld>
            <a:endParaRPr lang="en-US"/>
          </a:p>
        </p:txBody>
      </p:sp>
    </p:spTree>
    <p:extLst>
      <p:ext uri="{BB962C8B-B14F-4D97-AF65-F5344CB8AC3E}">
        <p14:creationId xmlns:p14="http://schemas.microsoft.com/office/powerpoint/2010/main" val="16937291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26</a:t>
            </a:fld>
            <a:endParaRPr lang="en-US"/>
          </a:p>
        </p:txBody>
      </p:sp>
    </p:spTree>
    <p:extLst>
      <p:ext uri="{BB962C8B-B14F-4D97-AF65-F5344CB8AC3E}">
        <p14:creationId xmlns:p14="http://schemas.microsoft.com/office/powerpoint/2010/main" val="3274402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27</a:t>
            </a:fld>
            <a:endParaRPr lang="en-US"/>
          </a:p>
        </p:txBody>
      </p:sp>
    </p:spTree>
    <p:extLst>
      <p:ext uri="{BB962C8B-B14F-4D97-AF65-F5344CB8AC3E}">
        <p14:creationId xmlns:p14="http://schemas.microsoft.com/office/powerpoint/2010/main" val="32235381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28</a:t>
            </a:fld>
            <a:endParaRPr lang="en-US"/>
          </a:p>
        </p:txBody>
      </p:sp>
    </p:spTree>
    <p:extLst>
      <p:ext uri="{BB962C8B-B14F-4D97-AF65-F5344CB8AC3E}">
        <p14:creationId xmlns:p14="http://schemas.microsoft.com/office/powerpoint/2010/main" val="37168616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29</a:t>
            </a:fld>
            <a:endParaRPr lang="en-US"/>
          </a:p>
        </p:txBody>
      </p:sp>
    </p:spTree>
    <p:extLst>
      <p:ext uri="{BB962C8B-B14F-4D97-AF65-F5344CB8AC3E}">
        <p14:creationId xmlns:p14="http://schemas.microsoft.com/office/powerpoint/2010/main" val="13360206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30</a:t>
            </a:fld>
            <a:endParaRPr lang="en-US"/>
          </a:p>
        </p:txBody>
      </p:sp>
    </p:spTree>
    <p:extLst>
      <p:ext uri="{BB962C8B-B14F-4D97-AF65-F5344CB8AC3E}">
        <p14:creationId xmlns:p14="http://schemas.microsoft.com/office/powerpoint/2010/main" val="124953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a:t>
            </a:fld>
            <a:endParaRPr lang="en-US"/>
          </a:p>
        </p:txBody>
      </p:sp>
    </p:spTree>
    <p:extLst>
      <p:ext uri="{BB962C8B-B14F-4D97-AF65-F5344CB8AC3E}">
        <p14:creationId xmlns:p14="http://schemas.microsoft.com/office/powerpoint/2010/main" val="10939383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31</a:t>
            </a:fld>
            <a:endParaRPr lang="en-US"/>
          </a:p>
        </p:txBody>
      </p:sp>
    </p:spTree>
    <p:extLst>
      <p:ext uri="{BB962C8B-B14F-4D97-AF65-F5344CB8AC3E}">
        <p14:creationId xmlns:p14="http://schemas.microsoft.com/office/powerpoint/2010/main" val="25631834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32</a:t>
            </a:fld>
            <a:endParaRPr lang="en-US"/>
          </a:p>
        </p:txBody>
      </p:sp>
    </p:spTree>
    <p:extLst>
      <p:ext uri="{BB962C8B-B14F-4D97-AF65-F5344CB8AC3E}">
        <p14:creationId xmlns:p14="http://schemas.microsoft.com/office/powerpoint/2010/main" val="16512800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33</a:t>
            </a:fld>
            <a:endParaRPr lang="en-US"/>
          </a:p>
        </p:txBody>
      </p:sp>
    </p:spTree>
    <p:extLst>
      <p:ext uri="{BB962C8B-B14F-4D97-AF65-F5344CB8AC3E}">
        <p14:creationId xmlns:p14="http://schemas.microsoft.com/office/powerpoint/2010/main" val="233462762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34</a:t>
            </a:fld>
            <a:endParaRPr lang="en-US"/>
          </a:p>
        </p:txBody>
      </p:sp>
    </p:spTree>
    <p:extLst>
      <p:ext uri="{BB962C8B-B14F-4D97-AF65-F5344CB8AC3E}">
        <p14:creationId xmlns:p14="http://schemas.microsoft.com/office/powerpoint/2010/main" val="12768743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35</a:t>
            </a:fld>
            <a:endParaRPr lang="en-US"/>
          </a:p>
        </p:txBody>
      </p:sp>
    </p:spTree>
    <p:extLst>
      <p:ext uri="{BB962C8B-B14F-4D97-AF65-F5344CB8AC3E}">
        <p14:creationId xmlns:p14="http://schemas.microsoft.com/office/powerpoint/2010/main" val="38729379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36</a:t>
            </a:fld>
            <a:endParaRPr lang="en-US"/>
          </a:p>
        </p:txBody>
      </p:sp>
    </p:spTree>
    <p:extLst>
      <p:ext uri="{BB962C8B-B14F-4D97-AF65-F5344CB8AC3E}">
        <p14:creationId xmlns:p14="http://schemas.microsoft.com/office/powerpoint/2010/main" val="32291588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37</a:t>
            </a:fld>
            <a:endParaRPr lang="en-US"/>
          </a:p>
        </p:txBody>
      </p:sp>
    </p:spTree>
    <p:extLst>
      <p:ext uri="{BB962C8B-B14F-4D97-AF65-F5344CB8AC3E}">
        <p14:creationId xmlns:p14="http://schemas.microsoft.com/office/powerpoint/2010/main" val="28239187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38</a:t>
            </a:fld>
            <a:endParaRPr lang="en-US"/>
          </a:p>
        </p:txBody>
      </p:sp>
    </p:spTree>
    <p:extLst>
      <p:ext uri="{BB962C8B-B14F-4D97-AF65-F5344CB8AC3E}">
        <p14:creationId xmlns:p14="http://schemas.microsoft.com/office/powerpoint/2010/main" val="25770736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39</a:t>
            </a:fld>
            <a:endParaRPr lang="en-US"/>
          </a:p>
        </p:txBody>
      </p:sp>
    </p:spTree>
    <p:extLst>
      <p:ext uri="{BB962C8B-B14F-4D97-AF65-F5344CB8AC3E}">
        <p14:creationId xmlns:p14="http://schemas.microsoft.com/office/powerpoint/2010/main" val="24434034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40</a:t>
            </a:fld>
            <a:endParaRPr lang="en-US"/>
          </a:p>
        </p:txBody>
      </p:sp>
    </p:spTree>
    <p:extLst>
      <p:ext uri="{BB962C8B-B14F-4D97-AF65-F5344CB8AC3E}">
        <p14:creationId xmlns:p14="http://schemas.microsoft.com/office/powerpoint/2010/main" val="944931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a:t>
            </a:fld>
            <a:endParaRPr lang="en-US"/>
          </a:p>
        </p:txBody>
      </p:sp>
    </p:spTree>
    <p:extLst>
      <p:ext uri="{BB962C8B-B14F-4D97-AF65-F5344CB8AC3E}">
        <p14:creationId xmlns:p14="http://schemas.microsoft.com/office/powerpoint/2010/main" val="29358404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41</a:t>
            </a:fld>
            <a:endParaRPr lang="en-US"/>
          </a:p>
        </p:txBody>
      </p:sp>
    </p:spTree>
    <p:extLst>
      <p:ext uri="{BB962C8B-B14F-4D97-AF65-F5344CB8AC3E}">
        <p14:creationId xmlns:p14="http://schemas.microsoft.com/office/powerpoint/2010/main" val="39281525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42</a:t>
            </a:fld>
            <a:endParaRPr lang="en-US"/>
          </a:p>
        </p:txBody>
      </p:sp>
    </p:spTree>
    <p:extLst>
      <p:ext uri="{BB962C8B-B14F-4D97-AF65-F5344CB8AC3E}">
        <p14:creationId xmlns:p14="http://schemas.microsoft.com/office/powerpoint/2010/main" val="279371514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43</a:t>
            </a:fld>
            <a:endParaRPr lang="en-US"/>
          </a:p>
        </p:txBody>
      </p:sp>
    </p:spTree>
    <p:extLst>
      <p:ext uri="{BB962C8B-B14F-4D97-AF65-F5344CB8AC3E}">
        <p14:creationId xmlns:p14="http://schemas.microsoft.com/office/powerpoint/2010/main" val="325031731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44</a:t>
            </a:fld>
            <a:endParaRPr lang="en-US"/>
          </a:p>
        </p:txBody>
      </p:sp>
    </p:spTree>
    <p:extLst>
      <p:ext uri="{BB962C8B-B14F-4D97-AF65-F5344CB8AC3E}">
        <p14:creationId xmlns:p14="http://schemas.microsoft.com/office/powerpoint/2010/main" val="36179868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45</a:t>
            </a:fld>
            <a:endParaRPr lang="en-US"/>
          </a:p>
        </p:txBody>
      </p:sp>
    </p:spTree>
    <p:extLst>
      <p:ext uri="{BB962C8B-B14F-4D97-AF65-F5344CB8AC3E}">
        <p14:creationId xmlns:p14="http://schemas.microsoft.com/office/powerpoint/2010/main" val="22517497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46</a:t>
            </a:fld>
            <a:endParaRPr lang="en-US"/>
          </a:p>
        </p:txBody>
      </p:sp>
    </p:spTree>
    <p:extLst>
      <p:ext uri="{BB962C8B-B14F-4D97-AF65-F5344CB8AC3E}">
        <p14:creationId xmlns:p14="http://schemas.microsoft.com/office/powerpoint/2010/main" val="102866456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47</a:t>
            </a:fld>
            <a:endParaRPr lang="en-US"/>
          </a:p>
        </p:txBody>
      </p:sp>
    </p:spTree>
    <p:extLst>
      <p:ext uri="{BB962C8B-B14F-4D97-AF65-F5344CB8AC3E}">
        <p14:creationId xmlns:p14="http://schemas.microsoft.com/office/powerpoint/2010/main" val="8258647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48</a:t>
            </a:fld>
            <a:endParaRPr lang="en-US"/>
          </a:p>
        </p:txBody>
      </p:sp>
    </p:spTree>
    <p:extLst>
      <p:ext uri="{BB962C8B-B14F-4D97-AF65-F5344CB8AC3E}">
        <p14:creationId xmlns:p14="http://schemas.microsoft.com/office/powerpoint/2010/main" val="70631143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49</a:t>
            </a:fld>
            <a:endParaRPr lang="en-US"/>
          </a:p>
        </p:txBody>
      </p:sp>
    </p:spTree>
    <p:extLst>
      <p:ext uri="{BB962C8B-B14F-4D97-AF65-F5344CB8AC3E}">
        <p14:creationId xmlns:p14="http://schemas.microsoft.com/office/powerpoint/2010/main" val="352116526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50</a:t>
            </a:fld>
            <a:endParaRPr lang="en-US"/>
          </a:p>
        </p:txBody>
      </p:sp>
    </p:spTree>
    <p:extLst>
      <p:ext uri="{BB962C8B-B14F-4D97-AF65-F5344CB8AC3E}">
        <p14:creationId xmlns:p14="http://schemas.microsoft.com/office/powerpoint/2010/main" val="2249124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a:t>
            </a:fld>
            <a:endParaRPr lang="en-US"/>
          </a:p>
        </p:txBody>
      </p:sp>
    </p:spTree>
    <p:extLst>
      <p:ext uri="{BB962C8B-B14F-4D97-AF65-F5344CB8AC3E}">
        <p14:creationId xmlns:p14="http://schemas.microsoft.com/office/powerpoint/2010/main" val="378929176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51</a:t>
            </a:fld>
            <a:endParaRPr lang="en-US"/>
          </a:p>
        </p:txBody>
      </p:sp>
    </p:spTree>
    <p:extLst>
      <p:ext uri="{BB962C8B-B14F-4D97-AF65-F5344CB8AC3E}">
        <p14:creationId xmlns:p14="http://schemas.microsoft.com/office/powerpoint/2010/main" val="100355736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54</a:t>
            </a:fld>
            <a:endParaRPr lang="en-US"/>
          </a:p>
        </p:txBody>
      </p:sp>
    </p:spTree>
    <p:extLst>
      <p:ext uri="{BB962C8B-B14F-4D97-AF65-F5344CB8AC3E}">
        <p14:creationId xmlns:p14="http://schemas.microsoft.com/office/powerpoint/2010/main" val="36823480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55</a:t>
            </a:fld>
            <a:endParaRPr lang="en-US"/>
          </a:p>
        </p:txBody>
      </p:sp>
    </p:spTree>
    <p:extLst>
      <p:ext uri="{BB962C8B-B14F-4D97-AF65-F5344CB8AC3E}">
        <p14:creationId xmlns:p14="http://schemas.microsoft.com/office/powerpoint/2010/main" val="133343368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56</a:t>
            </a:fld>
            <a:endParaRPr lang="en-US"/>
          </a:p>
        </p:txBody>
      </p:sp>
    </p:spTree>
    <p:extLst>
      <p:ext uri="{BB962C8B-B14F-4D97-AF65-F5344CB8AC3E}">
        <p14:creationId xmlns:p14="http://schemas.microsoft.com/office/powerpoint/2010/main" val="190409081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57</a:t>
            </a:fld>
            <a:endParaRPr lang="en-US"/>
          </a:p>
        </p:txBody>
      </p:sp>
    </p:spTree>
    <p:extLst>
      <p:ext uri="{BB962C8B-B14F-4D97-AF65-F5344CB8AC3E}">
        <p14:creationId xmlns:p14="http://schemas.microsoft.com/office/powerpoint/2010/main" val="2344751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58</a:t>
            </a:fld>
            <a:endParaRPr lang="en-US"/>
          </a:p>
        </p:txBody>
      </p:sp>
    </p:spTree>
    <p:extLst>
      <p:ext uri="{BB962C8B-B14F-4D97-AF65-F5344CB8AC3E}">
        <p14:creationId xmlns:p14="http://schemas.microsoft.com/office/powerpoint/2010/main" val="1719434293"/>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59</a:t>
            </a:fld>
            <a:endParaRPr lang="en-US"/>
          </a:p>
        </p:txBody>
      </p:sp>
    </p:spTree>
    <p:extLst>
      <p:ext uri="{BB962C8B-B14F-4D97-AF65-F5344CB8AC3E}">
        <p14:creationId xmlns:p14="http://schemas.microsoft.com/office/powerpoint/2010/main" val="51014682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60</a:t>
            </a:fld>
            <a:endParaRPr lang="en-US"/>
          </a:p>
        </p:txBody>
      </p:sp>
    </p:spTree>
    <p:extLst>
      <p:ext uri="{BB962C8B-B14F-4D97-AF65-F5344CB8AC3E}">
        <p14:creationId xmlns:p14="http://schemas.microsoft.com/office/powerpoint/2010/main" val="327434372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61</a:t>
            </a:fld>
            <a:endParaRPr lang="en-US"/>
          </a:p>
        </p:txBody>
      </p:sp>
    </p:spTree>
    <p:extLst>
      <p:ext uri="{BB962C8B-B14F-4D97-AF65-F5344CB8AC3E}">
        <p14:creationId xmlns:p14="http://schemas.microsoft.com/office/powerpoint/2010/main" val="42141630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62</a:t>
            </a:fld>
            <a:endParaRPr lang="en-US"/>
          </a:p>
        </p:txBody>
      </p:sp>
    </p:spTree>
    <p:extLst>
      <p:ext uri="{BB962C8B-B14F-4D97-AF65-F5344CB8AC3E}">
        <p14:creationId xmlns:p14="http://schemas.microsoft.com/office/powerpoint/2010/main" val="2687078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a:t>
            </a:fld>
            <a:endParaRPr lang="en-US"/>
          </a:p>
        </p:txBody>
      </p:sp>
    </p:spTree>
    <p:extLst>
      <p:ext uri="{BB962C8B-B14F-4D97-AF65-F5344CB8AC3E}">
        <p14:creationId xmlns:p14="http://schemas.microsoft.com/office/powerpoint/2010/main" val="16252875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63</a:t>
            </a:fld>
            <a:endParaRPr lang="en-US"/>
          </a:p>
        </p:txBody>
      </p:sp>
    </p:spTree>
    <p:extLst>
      <p:ext uri="{BB962C8B-B14F-4D97-AF65-F5344CB8AC3E}">
        <p14:creationId xmlns:p14="http://schemas.microsoft.com/office/powerpoint/2010/main" val="72548877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64</a:t>
            </a:fld>
            <a:endParaRPr lang="en-US"/>
          </a:p>
        </p:txBody>
      </p:sp>
    </p:spTree>
    <p:extLst>
      <p:ext uri="{BB962C8B-B14F-4D97-AF65-F5344CB8AC3E}">
        <p14:creationId xmlns:p14="http://schemas.microsoft.com/office/powerpoint/2010/main" val="2523288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7</a:t>
            </a:fld>
            <a:endParaRPr lang="en-US"/>
          </a:p>
        </p:txBody>
      </p:sp>
    </p:spTree>
    <p:extLst>
      <p:ext uri="{BB962C8B-B14F-4D97-AF65-F5344CB8AC3E}">
        <p14:creationId xmlns:p14="http://schemas.microsoft.com/office/powerpoint/2010/main" val="3432873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8</a:t>
            </a:fld>
            <a:endParaRPr lang="en-US"/>
          </a:p>
        </p:txBody>
      </p:sp>
    </p:spTree>
    <p:extLst>
      <p:ext uri="{BB962C8B-B14F-4D97-AF65-F5344CB8AC3E}">
        <p14:creationId xmlns:p14="http://schemas.microsoft.com/office/powerpoint/2010/main" val="3018876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3C6C51-9BBC-1D4B-85D4-5EC5FDC93EAC}" type="slidenum">
              <a:rPr lang="en-US" smtClean="0"/>
              <a:t>10</a:t>
            </a:fld>
            <a:endParaRPr lang="en-US"/>
          </a:p>
        </p:txBody>
      </p:sp>
    </p:spTree>
    <p:extLst>
      <p:ext uri="{BB962C8B-B14F-4D97-AF65-F5344CB8AC3E}">
        <p14:creationId xmlns:p14="http://schemas.microsoft.com/office/powerpoint/2010/main" val="3040182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26. The Universities and the Cities</a:t>
            </a:r>
            <a:endParaRPr lang="en-US" dirty="0"/>
          </a:p>
        </p:txBody>
      </p:sp>
    </p:spTree>
    <p:extLst>
      <p:ext uri="{BB962C8B-B14F-4D97-AF65-F5344CB8AC3E}">
        <p14:creationId xmlns:p14="http://schemas.microsoft.com/office/powerpoint/2010/main" val="2687459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While Salerno and Bologna were largely what we would today call professional schools, the student at Paris could obtain a general education before embarking on his specific professional studies. </a:t>
            </a:r>
            <a:endParaRPr lang="en-US" dirty="0"/>
          </a:p>
        </p:txBody>
      </p:sp>
    </p:spTree>
    <p:extLst>
      <p:ext uri="{BB962C8B-B14F-4D97-AF65-F5344CB8AC3E}">
        <p14:creationId xmlns:p14="http://schemas.microsoft.com/office/powerpoint/2010/main" val="27476780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number of both students and masters multiplied at Paris, and the majority of the students entered the arts school, which provided the only general education then available, and which was also an indispensable preparation for theology, law and medicine Paris, in fact, rapidly became a city of students, the first of its kind in Europe; they filled the island around the cathedral, spilling over upon the left bank of the river, the later </a:t>
            </a:r>
            <a:r>
              <a:rPr lang="en-GB" i="1" dirty="0"/>
              <a:t>quartier </a:t>
            </a:r>
            <a:r>
              <a:rPr lang="en-GB" i="1" dirty="0" err="1"/>
              <a:t>latin</a:t>
            </a:r>
            <a:r>
              <a:rPr lang="en-GB" dirty="0"/>
              <a:t>.’ [Knowles, 164]</a:t>
            </a:r>
            <a:endParaRPr lang="en-US" dirty="0"/>
          </a:p>
          <a:p>
            <a:endParaRPr lang="en-US" dirty="0"/>
          </a:p>
        </p:txBody>
      </p:sp>
    </p:spTree>
    <p:extLst>
      <p:ext uri="{BB962C8B-B14F-4D97-AF65-F5344CB8AC3E}">
        <p14:creationId xmlns:p14="http://schemas.microsoft.com/office/powerpoint/2010/main" val="12072552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creation of universities elsewhere quickly followed—Oxford, Cambridge, Vicenza, Naples, Padua, Montpellier, Coimbra and Salamanca. </a:t>
            </a:r>
            <a:endParaRPr lang="en-US" dirty="0"/>
          </a:p>
        </p:txBody>
      </p:sp>
    </p:spTree>
    <p:extLst>
      <p:ext uri="{BB962C8B-B14F-4D97-AF65-F5344CB8AC3E}">
        <p14:creationId xmlns:p14="http://schemas.microsoft.com/office/powerpoint/2010/main" val="32080253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earlier part of the eleventh century renaissance had at its disposal only fragments of the writings of Aristotle, mediated largely through the work of Boethius. When the full canon of Aristotle eventually became available, as it did over the period of about 100 years, its effect on Western thought was unprecedented. The renaissance was fuelled by access to the Aristotelian corpus and, in part, by medieval Europe’s renewed contacts with </a:t>
            </a:r>
            <a:r>
              <a:rPr lang="en-GB" dirty="0" smtClean="0"/>
              <a:t>Syria</a:t>
            </a:r>
            <a:r>
              <a:rPr lang="en-GB" dirty="0"/>
              <a:t>, Constantinople, Sicily and Spain, the contact with Sicily and Spain being particularly important.  </a:t>
            </a:r>
            <a:endParaRPr lang="en-US" dirty="0"/>
          </a:p>
        </p:txBody>
      </p:sp>
    </p:spTree>
    <p:extLst>
      <p:ext uri="{BB962C8B-B14F-4D97-AF65-F5344CB8AC3E}">
        <p14:creationId xmlns:p14="http://schemas.microsoft.com/office/powerpoint/2010/main" val="25287986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earliest part of the Aristotelian corpus to be re-discovered was his logic—the </a:t>
            </a:r>
            <a:r>
              <a:rPr lang="en-GB" i="1" dirty="0"/>
              <a:t>Prior</a:t>
            </a:r>
            <a:r>
              <a:rPr lang="en-GB" dirty="0"/>
              <a:t> and </a:t>
            </a:r>
            <a:r>
              <a:rPr lang="en-GB" i="1" dirty="0"/>
              <a:t>Posterior Analytics</a:t>
            </a:r>
            <a:r>
              <a:rPr lang="en-GB" dirty="0"/>
              <a:t>, the </a:t>
            </a:r>
            <a:r>
              <a:rPr lang="en-GB" i="1" dirty="0"/>
              <a:t>Topics</a:t>
            </a:r>
            <a:r>
              <a:rPr lang="en-GB" dirty="0"/>
              <a:t>, and his </a:t>
            </a:r>
            <a:r>
              <a:rPr lang="en-GB" i="1" dirty="0"/>
              <a:t>On Sophistical Refutations</a:t>
            </a:r>
            <a:r>
              <a:rPr lang="en-GB" dirty="0"/>
              <a:t>—and this, when assimilated, became the foundation of what has come to be called the Scholastic method. </a:t>
            </a:r>
            <a:endParaRPr lang="en-US" dirty="0"/>
          </a:p>
        </p:txBody>
      </p:sp>
    </p:spTree>
    <p:extLst>
      <p:ext uri="{BB962C8B-B14F-4D97-AF65-F5344CB8AC3E}">
        <p14:creationId xmlns:p14="http://schemas.microsoft.com/office/powerpoint/2010/main" val="1203477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method was a tool for the discovery, articulation and defence of doctrine in theology, law, canon law and philosophy. The dialectical method was one in which those thinkers accepted as authorities in the fields of philosophy, law and theology had their pronouncements investigated, rationally organised, disputed and distinguished. </a:t>
            </a:r>
            <a:endParaRPr lang="en-US" dirty="0"/>
          </a:p>
        </p:txBody>
      </p:sp>
    </p:spTree>
    <p:extLst>
      <p:ext uri="{BB962C8B-B14F-4D97-AF65-F5344CB8AC3E}">
        <p14:creationId xmlns:p14="http://schemas.microsoft.com/office/powerpoint/2010/main" val="3212820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scholastic method is essentially a method of dialectic. It </a:t>
            </a:r>
            <a:r>
              <a:rPr lang="en-GB" dirty="0" err="1" smtClean="0"/>
              <a:t>displays</a:t>
            </a:r>
            <a:r>
              <a:rPr lang="en-GB" dirty="0" err="1" smtClean="0"/>
              <a:t>s</a:t>
            </a:r>
            <a:r>
              <a:rPr lang="en-GB" dirty="0" smtClean="0"/>
              <a:t> </a:t>
            </a:r>
            <a:r>
              <a:rPr lang="en-GB" dirty="0"/>
              <a:t>a radically changed attitude towards what the medieval scholar regarded as authorities. Up to this period, theology has been primarily a matter of </a:t>
            </a:r>
            <a:r>
              <a:rPr lang="en-GB" i="1" dirty="0"/>
              <a:t>ad hoc</a:t>
            </a:r>
            <a:r>
              <a:rPr lang="en-GB" dirty="0"/>
              <a:t> scriptural reflection. With the acquisition of Aristotle’s logic, reason could be applied to </a:t>
            </a:r>
            <a:r>
              <a:rPr lang="en-GB" i="1" dirty="0"/>
              <a:t>all</a:t>
            </a:r>
            <a:r>
              <a:rPr lang="en-GB" dirty="0"/>
              <a:t> sources of authority, Scripture included, to elucidate, arrange, organise and evaluate it. In the case of Scripture, this period marks the beginning of systematic theology. </a:t>
            </a:r>
            <a:endParaRPr lang="en-US" dirty="0"/>
          </a:p>
        </p:txBody>
      </p:sp>
    </p:spTree>
    <p:extLst>
      <p:ext uri="{BB962C8B-B14F-4D97-AF65-F5344CB8AC3E}">
        <p14:creationId xmlns:p14="http://schemas.microsoft.com/office/powerpoint/2010/main" val="31053197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As in Abelard’s notorious </a:t>
            </a:r>
            <a:r>
              <a:rPr lang="en-GB" i="1" dirty="0"/>
              <a:t>Sic et Non</a:t>
            </a:r>
            <a:r>
              <a:rPr lang="en-GB" dirty="0"/>
              <a:t>, it became readily apparent that Scripture (and indeed all the other authorities in Law and Philosophy) contained within it a number of apparent contradictions. Faced with this, a commentator could simply throw up his hands and abandon any prospect of coherence or he could argue that the contradictions were more apparent than real and seek a method of resolving the tensions. This was the choice that was made, and it was applied not only to Scripture but </a:t>
            </a:r>
            <a:r>
              <a:rPr lang="en-GB" dirty="0" smtClean="0"/>
              <a:t>also to </a:t>
            </a:r>
            <a:r>
              <a:rPr lang="en-GB" dirty="0"/>
              <a:t>Philosophy (Aristotle), to Law (</a:t>
            </a:r>
            <a:r>
              <a:rPr lang="en-GB" i="1" dirty="0"/>
              <a:t>Institutes</a:t>
            </a:r>
            <a:r>
              <a:rPr lang="en-GB" dirty="0"/>
              <a:t> and </a:t>
            </a:r>
            <a:r>
              <a:rPr lang="en-GB" i="1" dirty="0"/>
              <a:t>Digest</a:t>
            </a:r>
            <a:r>
              <a:rPr lang="en-GB" dirty="0"/>
              <a:t>) and to Canon Law (Gratian’s </a:t>
            </a:r>
            <a:r>
              <a:rPr lang="en-GB" i="1" dirty="0"/>
              <a:t>Concordance</a:t>
            </a:r>
            <a:r>
              <a:rPr lang="en-GB" dirty="0"/>
              <a:t>). </a:t>
            </a:r>
            <a:endParaRPr lang="en-US" dirty="0"/>
          </a:p>
        </p:txBody>
      </p:sp>
    </p:spTree>
    <p:extLst>
      <p:ext uri="{BB962C8B-B14F-4D97-AF65-F5344CB8AC3E}">
        <p14:creationId xmlns:p14="http://schemas.microsoft.com/office/powerpoint/2010/main" val="32523094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dialectical method is simple and essentially open-ended. A question is posed, say, whether God exists. Those authorities that seem to support the claim that God does not exist are cited (</a:t>
            </a:r>
            <a:r>
              <a:rPr lang="en-GB" i="1" dirty="0"/>
              <a:t>sic</a:t>
            </a:r>
            <a:r>
              <a:rPr lang="en-GB" dirty="0"/>
              <a:t>); those authorities that seem to support the claim that God does exists are cited </a:t>
            </a:r>
            <a:r>
              <a:rPr lang="en-GB" dirty="0" smtClean="0"/>
              <a:t>(</a:t>
            </a:r>
            <a:r>
              <a:rPr lang="en-GB" i="1" dirty="0" smtClean="0"/>
              <a:t>non sic </a:t>
            </a:r>
            <a:r>
              <a:rPr lang="en-GB" dirty="0" smtClean="0"/>
              <a:t>or </a:t>
            </a:r>
            <a:r>
              <a:rPr lang="en-GB" i="1" dirty="0" err="1" smtClean="0"/>
              <a:t>sed</a:t>
            </a:r>
            <a:r>
              <a:rPr lang="en-GB" i="1" dirty="0" smtClean="0"/>
              <a:t> </a:t>
            </a:r>
            <a:r>
              <a:rPr lang="en-GB" i="1" dirty="0"/>
              <a:t>contra</a:t>
            </a:r>
            <a:r>
              <a:rPr lang="en-GB" dirty="0"/>
              <a:t>); then the </a:t>
            </a:r>
            <a:r>
              <a:rPr lang="en-GB" i="1" dirty="0"/>
              <a:t>magister</a:t>
            </a:r>
            <a:r>
              <a:rPr lang="en-GB" dirty="0"/>
              <a:t> resolves the question on one side or the other, meets the objections from the side rejected, normally by making relevant distinctions. There’s an old (and very mild) joke that St Thomas never met a distinction he didn’t like—but much the same could be said of any of the scholastics.</a:t>
            </a:r>
            <a:endParaRPr lang="en-US" dirty="0"/>
          </a:p>
        </p:txBody>
      </p:sp>
    </p:spTree>
    <p:extLst>
      <p:ext uri="{BB962C8B-B14F-4D97-AF65-F5344CB8AC3E}">
        <p14:creationId xmlns:p14="http://schemas.microsoft.com/office/powerpoint/2010/main" val="27655645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scholastic method originated in the context of the re-discovery of Roman law. At the same time, the </a:t>
            </a:r>
            <a:r>
              <a:rPr lang="en-GB" dirty="0" smtClean="0"/>
              <a:t>Church </a:t>
            </a:r>
            <a:r>
              <a:rPr lang="en-GB" dirty="0"/>
              <a:t>in the West was beginning to conceive of itself in a juridical manner </a:t>
            </a:r>
            <a:r>
              <a:rPr lang="en-GB" dirty="0" smtClean="0"/>
              <a:t>and, </a:t>
            </a:r>
            <a:r>
              <a:rPr lang="en-GB" dirty="0"/>
              <a:t>as part of the struggle of emancipation from political control, began to systematise its own customs and legal rulings in its own legal code, the canon law. It is, I think, significant, that almost all the popes of the 12</a:t>
            </a:r>
            <a:r>
              <a:rPr lang="en-GB" baseline="30000" dirty="0"/>
              <a:t>th</a:t>
            </a:r>
            <a:r>
              <a:rPr lang="en-GB" dirty="0"/>
              <a:t> and 13</a:t>
            </a:r>
            <a:r>
              <a:rPr lang="en-GB" baseline="30000" dirty="0"/>
              <a:t>th</a:t>
            </a:r>
            <a:r>
              <a:rPr lang="en-GB" dirty="0"/>
              <a:t> centuries had been trained as lawyers. </a:t>
            </a:r>
            <a:endParaRPr lang="en-US" dirty="0"/>
          </a:p>
        </p:txBody>
      </p:sp>
    </p:spTree>
    <p:extLst>
      <p:ext uri="{BB962C8B-B14F-4D97-AF65-F5344CB8AC3E}">
        <p14:creationId xmlns:p14="http://schemas.microsoft.com/office/powerpoint/2010/main" val="16993183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 mentioned earlier that historical periodisation is never an innocent enterprise and I repeat that claim now. To speak of </a:t>
            </a:r>
            <a:r>
              <a:rPr lang="en-GB" i="1" dirty="0"/>
              <a:t>the</a:t>
            </a:r>
            <a:r>
              <a:rPr lang="en-GB" dirty="0"/>
              <a:t> Renaissance, for example, is to suggest that there was just one such event, the one that took place between the fourteenth and seventeenth centuries. But this is to conceal with a label the fact that before that large-scale cultural event, there had been many earlier </a:t>
            </a:r>
            <a:r>
              <a:rPr lang="en-GB" dirty="0" smtClean="0"/>
              <a:t>cultural re</a:t>
            </a:r>
            <a:r>
              <a:rPr lang="en-GB" dirty="0"/>
              <a:t>-births. One of the most significant such renaissances took place in the eleventh century and it affected almost every area of intellectual life: literature, law, philosophy, theology, mathematics and science. </a:t>
            </a:r>
            <a:endParaRPr lang="en-US" dirty="0"/>
          </a:p>
        </p:txBody>
      </p:sp>
    </p:spTree>
    <p:extLst>
      <p:ext uri="{BB962C8B-B14F-4D97-AF65-F5344CB8AC3E}">
        <p14:creationId xmlns:p14="http://schemas.microsoft.com/office/powerpoint/2010/main" val="12515336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Around 1140, Gratian, a Bolognese monk, collected, collated and distinguished around 4,000 ecclesiastical legal texts which came to be called </a:t>
            </a:r>
            <a:r>
              <a:rPr lang="en-GB" i="1" dirty="0"/>
              <a:t>Concordantia discordantium canonum</a:t>
            </a:r>
            <a:r>
              <a:rPr lang="en-GB" dirty="0"/>
              <a:t> (</a:t>
            </a:r>
            <a:r>
              <a:rPr lang="en-GB" i="1" dirty="0"/>
              <a:t>The Concordance of Discordant Canons</a:t>
            </a:r>
            <a:r>
              <a:rPr lang="en-GB" dirty="0"/>
              <a:t>) or the </a:t>
            </a:r>
            <a:r>
              <a:rPr lang="en-GB" i="1" dirty="0"/>
              <a:t>Decretum</a:t>
            </a:r>
            <a:r>
              <a:rPr lang="en-GB" dirty="0"/>
              <a:t>. [</a:t>
            </a:r>
            <a:r>
              <a:rPr lang="en-US" dirty="0"/>
              <a:t>See Tierney, 150-157] </a:t>
            </a:r>
            <a:endParaRPr lang="en-US" dirty="0" smtClean="0"/>
          </a:p>
          <a:p>
            <a:r>
              <a:rPr lang="en-GB" dirty="0" smtClean="0"/>
              <a:t>It </a:t>
            </a:r>
            <a:r>
              <a:rPr lang="en-GB" dirty="0"/>
              <a:t>is not coincidental the University of Bologna was to become the preeminent university for legal studies. Gratian’s ‘method of reconciling, or harmonizing, diverse opinions became a model for the golden age of scholasticism in the schools of the thirteenth century.’ [Hittinger, in Rommen, xxi] </a:t>
            </a:r>
            <a:endParaRPr lang="en-US" dirty="0"/>
          </a:p>
        </p:txBody>
      </p:sp>
    </p:spTree>
    <p:extLst>
      <p:ext uri="{BB962C8B-B14F-4D97-AF65-F5344CB8AC3E}">
        <p14:creationId xmlns:p14="http://schemas.microsoft.com/office/powerpoint/2010/main" val="37144154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Very shortly afterwards, in 1150, this very same method was applied to Scripture and to theological opinions and judgements by Peter Lombard in his </a:t>
            </a:r>
            <a:r>
              <a:rPr lang="en-GB" i="1" dirty="0"/>
              <a:t>Sentences</a:t>
            </a:r>
            <a:r>
              <a:rPr lang="en-GB" dirty="0"/>
              <a:t>. Both Gratian and Peter were preceded in their development of their dialectical method by the renowned early medieval writer and teacher, Peter Abelard, whose </a:t>
            </a:r>
            <a:r>
              <a:rPr lang="en-GB" i="1" dirty="0"/>
              <a:t>Sic et Non</a:t>
            </a:r>
            <a:r>
              <a:rPr lang="en-GB" dirty="0"/>
              <a:t> was one of the earliest instances of the systematic application of reason to an authoritative source. </a:t>
            </a:r>
            <a:endParaRPr lang="en-US" dirty="0"/>
          </a:p>
        </p:txBody>
      </p:sp>
    </p:spTree>
    <p:extLst>
      <p:ext uri="{BB962C8B-B14F-4D97-AF65-F5344CB8AC3E}">
        <p14:creationId xmlns:p14="http://schemas.microsoft.com/office/powerpoint/2010/main" val="21608051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Sentences</a:t>
            </a:r>
            <a:r>
              <a:rPr lang="en-GB" dirty="0"/>
              <a:t> </a:t>
            </a:r>
            <a:r>
              <a:rPr lang="en-GB" dirty="0" smtClean="0"/>
              <a:t>of Peter Lombard were </a:t>
            </a:r>
            <a:r>
              <a:rPr lang="en-GB" dirty="0"/>
              <a:t>the application to theology of Abelard’s dialectical method and Gratian’s </a:t>
            </a:r>
            <a:r>
              <a:rPr lang="en-GB" i="1" dirty="0"/>
              <a:t>Concordance</a:t>
            </a:r>
            <a:r>
              <a:rPr lang="en-GB" dirty="0"/>
              <a:t> (or </a:t>
            </a:r>
            <a:r>
              <a:rPr lang="en-GB" i="1" dirty="0"/>
              <a:t>Decretum</a:t>
            </a:r>
            <a:r>
              <a:rPr lang="en-GB" dirty="0"/>
              <a:t>) was similarly dialectically constructed. After the reception of Aristotle’s logic came the translation and reception of his work on the soul (</a:t>
            </a:r>
            <a:r>
              <a:rPr lang="en-GB" i="1" dirty="0"/>
              <a:t>de Anima</a:t>
            </a:r>
            <a:r>
              <a:rPr lang="en-GB" dirty="0"/>
              <a:t>), his </a:t>
            </a:r>
            <a:r>
              <a:rPr lang="en-GB" i="1" dirty="0"/>
              <a:t>Metaphysics</a:t>
            </a:r>
            <a:r>
              <a:rPr lang="en-GB" dirty="0"/>
              <a:t> and his </a:t>
            </a:r>
            <a:r>
              <a:rPr lang="en-GB" i="1" dirty="0"/>
              <a:t>Nicomachean Ethics</a:t>
            </a:r>
            <a:r>
              <a:rPr lang="en-GB" dirty="0"/>
              <a:t>. Finally, in the middle of the 13</a:t>
            </a:r>
            <a:r>
              <a:rPr lang="en-GB" baseline="30000" dirty="0"/>
              <a:t>th</a:t>
            </a:r>
            <a:r>
              <a:rPr lang="en-GB" dirty="0"/>
              <a:t> century, the reception of Aristotle’s work was completed with the production of Latin translations of his </a:t>
            </a:r>
            <a:r>
              <a:rPr lang="en-GB" i="1" dirty="0"/>
              <a:t>Politics</a:t>
            </a:r>
            <a:r>
              <a:rPr lang="en-GB" dirty="0"/>
              <a:t>, </a:t>
            </a:r>
            <a:r>
              <a:rPr lang="en-GB" i="1" dirty="0"/>
              <a:t>Economics</a:t>
            </a:r>
            <a:r>
              <a:rPr lang="en-GB" dirty="0"/>
              <a:t> and </a:t>
            </a:r>
            <a:r>
              <a:rPr lang="en-GB" i="1" dirty="0"/>
              <a:t>Rhetoric</a:t>
            </a:r>
            <a:r>
              <a:rPr lang="en-GB" dirty="0" smtClean="0"/>
              <a:t>.</a:t>
            </a:r>
            <a:endParaRPr lang="en-US" dirty="0"/>
          </a:p>
        </p:txBody>
      </p:sp>
    </p:spTree>
    <p:extLst>
      <p:ext uri="{BB962C8B-B14F-4D97-AF65-F5344CB8AC3E}">
        <p14:creationId xmlns:p14="http://schemas.microsoft.com/office/powerpoint/2010/main" val="20985261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Cities</a:t>
            </a:r>
            <a:endParaRPr lang="en-US" dirty="0"/>
          </a:p>
        </p:txBody>
      </p:sp>
      <p:sp>
        <p:nvSpPr>
          <p:cNvPr id="3" name="Content Placeholder 2"/>
          <p:cNvSpPr>
            <a:spLocks noGrp="1"/>
          </p:cNvSpPr>
          <p:nvPr>
            <p:ph idx="1"/>
          </p:nvPr>
        </p:nvSpPr>
        <p:spPr/>
        <p:txBody>
          <a:bodyPr/>
          <a:lstStyle/>
          <a:p>
            <a:r>
              <a:rPr lang="en-GB" dirty="0"/>
              <a:t>Were there cities in the post-Roman barbarian West? If by cities you mean fortress-like centres of administration, then the answer is yes, to an extent; if, however, you mean by cities social entities possessed of their own laws and institutions and devoted primarily to commercial activity, then the answer must be no. Such cities as there were (in the restricted sense just mentioned) were largely fortress-based small defensive enclosures, the seat of the local bishop and a local habitation for the peripatetic local lords. </a:t>
            </a:r>
            <a:endParaRPr lang="en-US" dirty="0"/>
          </a:p>
        </p:txBody>
      </p:sp>
    </p:spTree>
    <p:extLst>
      <p:ext uri="{BB962C8B-B14F-4D97-AF65-F5344CB8AC3E}">
        <p14:creationId xmlns:p14="http://schemas.microsoft.com/office/powerpoint/2010/main" val="21619981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Empire itself was without a capital. The counts, to whom the supervision of [the towns] was entrusted, did not settle down in any fixed spot. They were constantly travelling about their districts in order to preside over judicial assemblies, to levy taxes, and to raise troops. The centers of their administrations were not their places of residence but their persons. It was therefore of little importance whether they had or did not have their domicile in a town.’ [Pirenne, 44</a:t>
            </a:r>
            <a:r>
              <a:rPr lang="en-GB" dirty="0" smtClean="0"/>
              <a:t>]</a:t>
            </a:r>
            <a:endParaRPr lang="en-US" dirty="0"/>
          </a:p>
        </p:txBody>
      </p:sp>
    </p:spTree>
    <p:extLst>
      <p:ext uri="{BB962C8B-B14F-4D97-AF65-F5344CB8AC3E}">
        <p14:creationId xmlns:p14="http://schemas.microsoft.com/office/powerpoint/2010/main" val="22875337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Roman towns had largely been places of administration rather than commerce. By the start of the ninth century, most of the old Roman towns had declined in importance while no new towns had really developed in northern Europe. However, starting from this time, trade and commerce revitalised the old Roman towns of the south and created new towns in the north. The social and political significance of this urban revolution cannot be overstated. </a:t>
            </a:r>
            <a:endParaRPr lang="en-US" dirty="0"/>
          </a:p>
        </p:txBody>
      </p:sp>
    </p:spTree>
    <p:extLst>
      <p:ext uri="{BB962C8B-B14F-4D97-AF65-F5344CB8AC3E}">
        <p14:creationId xmlns:p14="http://schemas.microsoft.com/office/powerpoint/2010/main" val="13024447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the thirteenth </a:t>
            </a:r>
            <a:r>
              <a:rPr lang="en-GB" dirty="0" smtClean="0"/>
              <a:t>century’ writes Hay, ‘the </a:t>
            </a:r>
            <a:r>
              <a:rPr lang="en-GB" dirty="0"/>
              <a:t>development of towns had reached a point where the whole temper of western European society had been radically affected.’ [Hay, 107] The extent of trade and commerce between the 9</a:t>
            </a:r>
            <a:r>
              <a:rPr lang="en-GB" baseline="30000" dirty="0"/>
              <a:t>th</a:t>
            </a:r>
            <a:r>
              <a:rPr lang="en-GB" dirty="0"/>
              <a:t> and 11</a:t>
            </a:r>
            <a:r>
              <a:rPr lang="en-GB" baseline="30000" dirty="0"/>
              <a:t>th</a:t>
            </a:r>
            <a:r>
              <a:rPr lang="en-GB" dirty="0"/>
              <a:t> centuries must not be overstated. While its extent was greater than is commonly appreciated, it was much less than it was going to be with the advent of the high Middle Ages.</a:t>
            </a:r>
            <a:endParaRPr lang="en-US" dirty="0"/>
          </a:p>
        </p:txBody>
      </p:sp>
    </p:spTree>
    <p:extLst>
      <p:ext uri="{BB962C8B-B14F-4D97-AF65-F5344CB8AC3E}">
        <p14:creationId xmlns:p14="http://schemas.microsoft.com/office/powerpoint/2010/main" val="18564179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Summing up, Pirenne says the populations of such cities were not city populations but rather fortress populations. ‘Neither commerce nor industry was possible or even conceivable in such an environment. It produced nothing of itself, lived by revenues from the surrounding countryside, and had no other economic role that that of a simple consumer.’ [Pirenne, 53] Not only were such burgs consumers and not producers but they had no special legal status either that distinguished </a:t>
            </a:r>
            <a:r>
              <a:rPr lang="en-GB" dirty="0" smtClean="0"/>
              <a:t>their residents </a:t>
            </a:r>
            <a:r>
              <a:rPr lang="en-GB" dirty="0"/>
              <a:t>in any way from the denizens of the surrounding countryside. </a:t>
            </a:r>
            <a:endParaRPr lang="en-US" dirty="0"/>
          </a:p>
        </p:txBody>
      </p:sp>
    </p:spTree>
    <p:extLst>
      <p:ext uri="{BB962C8B-B14F-4D97-AF65-F5344CB8AC3E}">
        <p14:creationId xmlns:p14="http://schemas.microsoft.com/office/powerpoint/2010/main" val="36742048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By the early tenth century, the menace of the Norsemen was brought to an end, in part by the cession of Normandy to them, although the Norse pressure continued on Britain, Ireland, Sicily and southern Italy for some more years. The expansion of the Slavs and Hungarians was checked in the East, leaving only the Moslem pressure on the Eastern Empire, the Mediterranean, and (from Spain and the Mediterranean) on southern France. </a:t>
            </a:r>
            <a:endParaRPr lang="en-US" dirty="0"/>
          </a:p>
        </p:txBody>
      </p:sp>
    </p:spTree>
    <p:extLst>
      <p:ext uri="{BB962C8B-B14F-4D97-AF65-F5344CB8AC3E}">
        <p14:creationId xmlns:p14="http://schemas.microsoft.com/office/powerpoint/2010/main" val="9611918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time, the Moors were driven from Spain, and the Mediterranean islands were recaptured by the forces of the Italian cities. Europe, no longer land-locked, </a:t>
            </a:r>
            <a:r>
              <a:rPr lang="en-GB" dirty="0" smtClean="0"/>
              <a:t>now had </a:t>
            </a:r>
            <a:r>
              <a:rPr lang="en-GB" dirty="0"/>
              <a:t>access to the Mediterranean, the North Sea and the Baltic.</a:t>
            </a:r>
            <a:endParaRPr lang="en-US" dirty="0"/>
          </a:p>
          <a:p>
            <a:pPr marL="0" indent="0">
              <a:buNone/>
            </a:pPr>
            <a:endParaRPr lang="en-US" dirty="0"/>
          </a:p>
        </p:txBody>
      </p:sp>
    </p:spTree>
    <p:extLst>
      <p:ext uri="{BB962C8B-B14F-4D97-AF65-F5344CB8AC3E}">
        <p14:creationId xmlns:p14="http://schemas.microsoft.com/office/powerpoint/2010/main" val="21167744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would be true to say that the primary emphasis of the period between 1000 </a:t>
            </a:r>
            <a:r>
              <a:rPr lang="en-GB" dirty="0" smtClean="0"/>
              <a:t>and </a:t>
            </a:r>
            <a:r>
              <a:rPr lang="en-GB" dirty="0"/>
              <a:t>1150 AD was primarily literary and was associated with the work of St Bernard, John of Salisbury and William of Malmesbury. </a:t>
            </a:r>
            <a:endParaRPr lang="en-GB" dirty="0" smtClean="0"/>
          </a:p>
          <a:p>
            <a:r>
              <a:rPr lang="en-GB" dirty="0" smtClean="0"/>
              <a:t>Philosophy </a:t>
            </a:r>
            <a:r>
              <a:rPr lang="en-GB" dirty="0"/>
              <a:t>and theology had their high water mark between the early thirteenth and mid-fourteenth centuries. The study of law began to assume a position of prominence in the eleventh century and reached a plateau in the middle of the twelfth century from which it never really subsequently descended. </a:t>
            </a:r>
            <a:endParaRPr lang="en-US" dirty="0"/>
          </a:p>
        </p:txBody>
      </p:sp>
    </p:spTree>
    <p:extLst>
      <p:ext uri="{BB962C8B-B14F-4D97-AF65-F5344CB8AC3E}">
        <p14:creationId xmlns:p14="http://schemas.microsoft.com/office/powerpoint/2010/main" val="26062127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the time the eleventh century rolled around, the West witnessed its first real commercial flourishing. This came from two principal places; Venice and the lands of the Flemish coast. Venice, founded on some little islands in the northern Adriatic in the sixth century by refugees from the attacks of the barbarian tribes, was from its beginning an outpost of the Byzantine Empire. </a:t>
            </a:r>
            <a:endParaRPr lang="en-US" dirty="0"/>
          </a:p>
          <a:p>
            <a:pPr marL="0" indent="0">
              <a:buNone/>
            </a:pPr>
            <a:endParaRPr lang="en-US" dirty="0"/>
          </a:p>
        </p:txBody>
      </p:sp>
    </p:spTree>
    <p:extLst>
      <p:ext uri="{BB962C8B-B14F-4D97-AF65-F5344CB8AC3E}">
        <p14:creationId xmlns:p14="http://schemas.microsoft.com/office/powerpoint/2010/main" val="5102732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‘While Western Europe was detaching herself from the east, she continued to be part of it. And this circumstance is of capital importance. The consequence was that Venice did not cease to gravitate in the orbit of Constantinople. Across the waters, she was subject to the attraction of that great city and herself grew great under its influence.’ [Pirenne, 60] Living on these little offshore islands with little or no natural resources (not even drinking water), the inhabitants of Venice were, from the start, reliant on trade. </a:t>
            </a:r>
            <a:endParaRPr lang="en-US" dirty="0"/>
          </a:p>
        </p:txBody>
      </p:sp>
    </p:spTree>
    <p:extLst>
      <p:ext uri="{BB962C8B-B14F-4D97-AF65-F5344CB8AC3E}">
        <p14:creationId xmlns:p14="http://schemas.microsoft.com/office/powerpoint/2010/main" val="5157966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Constantinople was not only the administrative centre of the Eastern Roman Empire but an industrial and commercial centre without equal. Venice’s connection with Constantinople made her rich and powerful. Her trade connections went well beyond Constantinople, reaching out even to their religious opponents. </a:t>
            </a:r>
            <a:endParaRPr lang="en-US" dirty="0"/>
          </a:p>
        </p:txBody>
      </p:sp>
    </p:spTree>
    <p:extLst>
      <p:ext uri="{BB962C8B-B14F-4D97-AF65-F5344CB8AC3E}">
        <p14:creationId xmlns:p14="http://schemas.microsoft.com/office/powerpoint/2010/main" val="36863709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scruple had any weight with the Venetians. Their religion was a religion of business men. It mattered little to them that the Moslems were the enemies of Christ, if business with them was profitable. After the ninth century they began more and more to frequent Aleppo, Cairo, Damascus, </a:t>
            </a:r>
            <a:r>
              <a:rPr lang="en-GB" dirty="0" err="1"/>
              <a:t>Kairwan</a:t>
            </a:r>
            <a:r>
              <a:rPr lang="en-GB" dirty="0"/>
              <a:t>, Palermo. Treaties of commerce assured their merchants a privileged status in the markets of Islam.’ [Pirenne, 61] </a:t>
            </a:r>
            <a:endParaRPr lang="en-US" dirty="0"/>
          </a:p>
          <a:p>
            <a:endParaRPr lang="en-US" dirty="0"/>
          </a:p>
        </p:txBody>
      </p:sp>
    </p:spTree>
    <p:extLst>
      <p:ext uri="{BB962C8B-B14F-4D97-AF65-F5344CB8AC3E}">
        <p14:creationId xmlns:p14="http://schemas.microsoft.com/office/powerpoint/2010/main" val="11852234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 wealth came power and that power was used to clear the Adriatic of everything inimical to trade. Settlements were founded wherever Venetian power was felt. In a similar, but smaller way, the proto-Byzantine cities of Bari, Tarentum and Naples also engaged in trade with Constantinople and with the Moslems. </a:t>
            </a:r>
            <a:endParaRPr lang="en-US" dirty="0"/>
          </a:p>
        </p:txBody>
      </p:sp>
    </p:spTree>
    <p:extLst>
      <p:ext uri="{BB962C8B-B14F-4D97-AF65-F5344CB8AC3E}">
        <p14:creationId xmlns:p14="http://schemas.microsoft.com/office/powerpoint/2010/main" val="34661324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As might be expected, the revitalisation of trade took root first in the cities of the south, especially the Italian maritime cities; Venice, of course, but also Genoa, and elsewhere on the Mediterranean, Marseilles and Barcelona. The effects of the commerce thus began in the maritime ports extended inland into the other cities of northern Italy, Provence and the Rhone valley. </a:t>
            </a:r>
            <a:endParaRPr lang="en-US" dirty="0"/>
          </a:p>
        </p:txBody>
      </p:sp>
    </p:spTree>
    <p:extLst>
      <p:ext uri="{BB962C8B-B14F-4D97-AF65-F5344CB8AC3E}">
        <p14:creationId xmlns:p14="http://schemas.microsoft.com/office/powerpoint/2010/main" val="280631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By the end of the 11</a:t>
            </a:r>
            <a:r>
              <a:rPr lang="en-GB" baseline="30000" dirty="0"/>
              <a:t>th</a:t>
            </a:r>
            <a:r>
              <a:rPr lang="en-GB" dirty="0"/>
              <a:t> century, traders are operating in Hamburg, Cologne and Mainz, Paris and Rouen, Cambrai and Ghent, Liege, Dinant and Verdun and Bruges. Even the outer limits of Europe are involved with trading posts in England (London), Scotland and even as far afield as Ireland. </a:t>
            </a:r>
            <a:endParaRPr lang="en-US" dirty="0"/>
          </a:p>
          <a:p>
            <a:endParaRPr lang="en-US" dirty="0"/>
          </a:p>
        </p:txBody>
      </p:sp>
    </p:spTree>
    <p:extLst>
      <p:ext uri="{BB962C8B-B14F-4D97-AF65-F5344CB8AC3E}">
        <p14:creationId xmlns:p14="http://schemas.microsoft.com/office/powerpoint/2010/main" val="27313642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example of Venice was enviously copied by other northern Italian cities; first Pavia then Genoa and Pisa which, unlike their Venetian neighbour, would not trade with Moslems. </a:t>
            </a:r>
            <a:r>
              <a:rPr lang="en-US" dirty="0"/>
              <a:t>The Genoans and Pisans, the object of Moslem attack in the tenth century, returned the favour with interest in the eleventh! They began by taking Sardinia (1022),  Corsica (1091) and then went on to attack the Moslem bases in Africa and Spain, sacking Madhiya (in present day Tunis) in 1088. </a:t>
            </a:r>
          </a:p>
        </p:txBody>
      </p:sp>
    </p:spTree>
    <p:extLst>
      <p:ext uri="{BB962C8B-B14F-4D97-AF65-F5344CB8AC3E}">
        <p14:creationId xmlns:p14="http://schemas.microsoft.com/office/powerpoint/2010/main" val="1066980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wasn’t overly difficult for the major Italian seaports to gain mastery of the Mediterranean against the declining Muslim and Byzantine fleets</a:t>
            </a:r>
            <a:r>
              <a:rPr lang="en-US" dirty="0" smtClean="0"/>
              <a:t>, and </a:t>
            </a:r>
            <a:r>
              <a:rPr lang="en-US" dirty="0"/>
              <a:t>to use their sea power as a bargaining instrument to get what they wanted from territorial lords who needed maritime support.’ [Lopez, 69] </a:t>
            </a:r>
            <a:r>
              <a:rPr lang="en-GB" dirty="0"/>
              <a:t>Finally, the conquest of Sicily (1058-1090) took away from the Saracens, the last base of </a:t>
            </a:r>
            <a:r>
              <a:rPr lang="en-GB" dirty="0" smtClean="0"/>
              <a:t>operation </a:t>
            </a:r>
            <a:r>
              <a:rPr lang="en-GB" dirty="0"/>
              <a:t>in the Mediterranean </a:t>
            </a:r>
            <a:r>
              <a:rPr lang="en-GB" dirty="0" smtClean="0"/>
              <a:t>‘which</a:t>
            </a:r>
            <a:r>
              <a:rPr lang="en-GB" dirty="0"/>
              <a:t>, since the ninth century, had enabled them to keep the west in a state of blockage.’ [Pirenne, 64-65</a:t>
            </a:r>
            <a:r>
              <a:rPr lang="en-GB" dirty="0" smtClean="0"/>
              <a:t>]</a:t>
            </a:r>
            <a:endParaRPr lang="en-US" dirty="0"/>
          </a:p>
        </p:txBody>
      </p:sp>
    </p:spTree>
    <p:extLst>
      <p:ext uri="{BB962C8B-B14F-4D97-AF65-F5344CB8AC3E}">
        <p14:creationId xmlns:p14="http://schemas.microsoft.com/office/powerpoint/2010/main" val="36689561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northern part of Europe, the Norsemen, who had begun their careers as raiders, began to settle down, in the northern half of England, the maritime regions of Ireland and, most notably, in that part of France that took their name, Normandy. Once settled, their piratical tendencies turned towards trade. </a:t>
            </a:r>
            <a:endParaRPr lang="en-US" dirty="0"/>
          </a:p>
        </p:txBody>
      </p:sp>
    </p:spTree>
    <p:extLst>
      <p:ext uri="{BB962C8B-B14F-4D97-AF65-F5344CB8AC3E}">
        <p14:creationId xmlns:p14="http://schemas.microsoft.com/office/powerpoint/2010/main" val="9066896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GB" dirty="0"/>
              <a:t>‘For three hundred years</a:t>
            </a:r>
            <a:r>
              <a:rPr lang="en-GB" dirty="0" smtClean="0"/>
              <a:t>,’ writes, Knowles, ‘from </a:t>
            </a:r>
            <a:r>
              <a:rPr lang="en-GB" dirty="0"/>
              <a:t>1050 to 1350, and above all in the century between 1070-1170, the whole of educated Western Europe formed a single undifferentiated cultural unit.’ [Knowles, 80] </a:t>
            </a:r>
            <a:endParaRPr lang="en-GB" dirty="0" smtClean="0"/>
          </a:p>
          <a:p>
            <a:r>
              <a:rPr lang="en-GB" dirty="0" smtClean="0"/>
              <a:t>The </a:t>
            </a:r>
            <a:r>
              <a:rPr lang="en-GB" dirty="0"/>
              <a:t>names that come down to us from this period would have adorned any age: Lanfranc, Anselm, Peter Abelard, John of Salisbury, Thomas Aquinas, Duns Scotus, and William of Ockham. Associated with these luminaries were various institutions: monasteries, cathedral schools and finally, the university, perhaps the most significant and lasting institutional contribution of the age apart from the </a:t>
            </a:r>
            <a:r>
              <a:rPr lang="en-GB" dirty="0" smtClean="0"/>
              <a:t>Church itself. </a:t>
            </a:r>
            <a:r>
              <a:rPr lang="en-GB" dirty="0" smtClean="0"/>
              <a:t>[see Tierney passim]</a:t>
            </a:r>
            <a:endParaRPr lang="en-US" dirty="0"/>
          </a:p>
        </p:txBody>
      </p:sp>
    </p:spTree>
    <p:extLst>
      <p:ext uri="{BB962C8B-B14F-4D97-AF65-F5344CB8AC3E}">
        <p14:creationId xmlns:p14="http://schemas.microsoft.com/office/powerpoint/2010/main" val="37465841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Their eastern cousins connected via Russia with Constantinople and this was the conduit for trade between the North Sea and Baltic coasts and the capital of the Eastern Empire. The increasingly pacific tendencies of the Norsemen and their repulsion by the new energised German cities made the Baltic and the North Sea a highway for commerce. </a:t>
            </a:r>
            <a:endParaRPr lang="en-US" dirty="0"/>
          </a:p>
          <a:p>
            <a:endParaRPr lang="en-US" dirty="0"/>
          </a:p>
        </p:txBody>
      </p:sp>
    </p:spTree>
    <p:extLst>
      <p:ext uri="{BB962C8B-B14F-4D97-AF65-F5344CB8AC3E}">
        <p14:creationId xmlns:p14="http://schemas.microsoft.com/office/powerpoint/2010/main" val="9848787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effect of all this on the previously land-locked West was revolutionary. The old Roman cities were revitalised and new cities founded far and wide, cities not just as administrative centres and fortresses but cities as commercial and industrial centres. </a:t>
            </a:r>
            <a:r>
              <a:rPr lang="en-US" dirty="0"/>
              <a:t>In northern Europe, one of the most spectacular developments was the emergence of the Hanseatic League. </a:t>
            </a:r>
          </a:p>
        </p:txBody>
      </p:sp>
    </p:spTree>
    <p:extLst>
      <p:ext uri="{BB962C8B-B14F-4D97-AF65-F5344CB8AC3E}">
        <p14:creationId xmlns:p14="http://schemas.microsoft.com/office/powerpoint/2010/main" val="835211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more important cities in the north of Germany were governed by patrician families, much as in Italy. Their wealth was derived from trade in the Baltic and the North Sea. These cities formed an association, originally between the families but later between the cities, to promote their common interests. At its height, the League consisted of about 200 towns and cities and was able to exercise huge influence in that entire region, sometimes overbearing </a:t>
            </a:r>
            <a:r>
              <a:rPr lang="en-US" dirty="0" smtClean="0"/>
              <a:t>even </a:t>
            </a:r>
            <a:r>
              <a:rPr lang="en-US" dirty="0"/>
              <a:t>governments, such as that of Denmark. </a:t>
            </a:r>
          </a:p>
        </p:txBody>
      </p:sp>
    </p:spTree>
    <p:extLst>
      <p:ext uri="{BB962C8B-B14F-4D97-AF65-F5344CB8AC3E}">
        <p14:creationId xmlns:p14="http://schemas.microsoft.com/office/powerpoint/2010/main" val="30752852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new cities and newly revitalized cities were largely the creation of the merchants. They needed a place to live in between their journeys to and from the great fairs; they needed store houses in which to keep their goods; they needed places in which some of their goods could be manufactured and from which </a:t>
            </a:r>
            <a:r>
              <a:rPr lang="en-US" dirty="0" smtClean="0"/>
              <a:t>t</a:t>
            </a:r>
            <a:r>
              <a:rPr lang="en-GB" dirty="0" smtClean="0"/>
              <a:t>heir </a:t>
            </a:r>
            <a:r>
              <a:rPr lang="en-GB" dirty="0"/>
              <a:t>business could be transacted. City populations increased and extended beyond the historical limits of the old town. Walls were built to defend the inhabitants and the cities became burgs, fortified places. </a:t>
            </a:r>
            <a:endParaRPr lang="en-US" dirty="0"/>
          </a:p>
        </p:txBody>
      </p:sp>
    </p:spTree>
    <p:extLst>
      <p:ext uri="{BB962C8B-B14F-4D97-AF65-F5344CB8AC3E}">
        <p14:creationId xmlns:p14="http://schemas.microsoft.com/office/powerpoint/2010/main" val="33747969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Because they did not produce their own food, this had to be produced from without the city and </a:t>
            </a:r>
            <a:r>
              <a:rPr lang="en-US" dirty="0" smtClean="0"/>
              <a:t>had to be paid </a:t>
            </a:r>
            <a:r>
              <a:rPr lang="en-US" dirty="0"/>
              <a:t>for. </a:t>
            </a:r>
            <a:endParaRPr lang="en-US" dirty="0" smtClean="0"/>
          </a:p>
          <a:p>
            <a:r>
              <a:rPr lang="en-US" dirty="0"/>
              <a:t>The new cities were no longer just places for local administration but ‘manufacturing and trading cities, associating all citizens, noble and plebeian, for defence, offence, and the pursuit of wealth.’ [Bishop, 220</a:t>
            </a:r>
            <a:r>
              <a:rPr lang="en-US" dirty="0" smtClean="0"/>
              <a:t>]</a:t>
            </a:r>
            <a:endParaRPr lang="en-US" dirty="0"/>
          </a:p>
        </p:txBody>
      </p:sp>
    </p:spTree>
    <p:extLst>
      <p:ext uri="{BB962C8B-B14F-4D97-AF65-F5344CB8AC3E}">
        <p14:creationId xmlns:p14="http://schemas.microsoft.com/office/powerpoint/2010/main" val="33699269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Finally, and most importantly, </a:t>
            </a:r>
            <a:r>
              <a:rPr lang="en-US" dirty="0" smtClean="0"/>
              <a:t>cities </a:t>
            </a:r>
            <a:r>
              <a:rPr lang="en-US" dirty="0"/>
              <a:t>needed to be freed from the rule and exactions of the local </a:t>
            </a:r>
            <a:r>
              <a:rPr lang="en-US" dirty="0" smtClean="0"/>
              <a:t>magnate, </a:t>
            </a:r>
            <a:r>
              <a:rPr lang="en-US" dirty="0"/>
              <a:t>so ‘They bought the privilege of self-government, substituting a money economy for one based on land…’ [Bishop, 209] </a:t>
            </a:r>
            <a:endParaRPr lang="en-US" dirty="0" smtClean="0"/>
          </a:p>
          <a:p>
            <a:r>
              <a:rPr lang="en-US" dirty="0"/>
              <a:t>Having purchased or won their liberty from political control by the local landed magnate, the cities organized their own forms of governance in which they were unwilling to suffer interference from lord, bishop or king. </a:t>
            </a:r>
          </a:p>
          <a:p>
            <a:pPr marL="0" indent="0">
              <a:buNone/>
            </a:pPr>
            <a:endParaRPr lang="en-US" dirty="0" smtClean="0"/>
          </a:p>
          <a:p>
            <a:endParaRPr lang="en-US" dirty="0"/>
          </a:p>
        </p:txBody>
      </p:sp>
    </p:spTree>
    <p:extLst>
      <p:ext uri="{BB962C8B-B14F-4D97-AF65-F5344CB8AC3E}">
        <p14:creationId xmlns:p14="http://schemas.microsoft.com/office/powerpoint/2010/main" val="3737691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Why </a:t>
            </a:r>
            <a:r>
              <a:rPr lang="en-US" dirty="0"/>
              <a:t>would the powers that be grant liberty to the nascent cities? </a:t>
            </a:r>
            <a:endParaRPr lang="en-US" dirty="0" smtClean="0"/>
          </a:p>
          <a:p>
            <a:r>
              <a:rPr lang="en-US" dirty="0" smtClean="0"/>
              <a:t>For </a:t>
            </a:r>
            <a:r>
              <a:rPr lang="en-US" dirty="0"/>
              <a:t>one of the most basic of all human motives—for gain. There was profit to be made in city real estate and the burghers were willing to pay for their liberty.  </a:t>
            </a:r>
          </a:p>
        </p:txBody>
      </p:sp>
    </p:spTree>
    <p:extLst>
      <p:ext uri="{BB962C8B-B14F-4D97-AF65-F5344CB8AC3E}">
        <p14:creationId xmlns:p14="http://schemas.microsoft.com/office/powerpoint/2010/main" val="29934292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a:t>
            </a:r>
            <a:r>
              <a:rPr lang="en-GB" dirty="0" smtClean="0"/>
              <a:t>he </a:t>
            </a:r>
            <a:r>
              <a:rPr lang="en-GB" dirty="0"/>
              <a:t>attitude of the nobility and the church towards those involved in trade was more or less uniformly negative and hostile. The landed magnates appreciated the goods and services that the cities made available and the privileges that the burghers were prepared to pay for; on the other hand, they threatened the magnates’ power and prestige. The merchants were men of no family, landless and thus devoid of respectability, </a:t>
            </a:r>
            <a:r>
              <a:rPr lang="en-US" dirty="0"/>
              <a:t>‘workers in the mechanical arts [horror!] who in other nations would be rejected like the plague’! [Lopez, 69-70] </a:t>
            </a:r>
            <a:r>
              <a:rPr lang="en-GB" dirty="0"/>
              <a:t>but possessed of money that the nobility often lacked and needed. </a:t>
            </a:r>
            <a:endParaRPr lang="en-US" dirty="0"/>
          </a:p>
        </p:txBody>
      </p:sp>
    </p:spTree>
    <p:extLst>
      <p:ext uri="{BB962C8B-B14F-4D97-AF65-F5344CB8AC3E}">
        <p14:creationId xmlns:p14="http://schemas.microsoft.com/office/powerpoint/2010/main" val="29232019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willingness of the merchant class to supply the nobility with money did nothing to lessen the nobles’ disdain for the vulgarity of commerce, an attitude that persisted well into the twentieth century and has still not completely disappeared.</a:t>
            </a:r>
            <a:endParaRPr lang="en-US" dirty="0"/>
          </a:p>
          <a:p>
            <a:endParaRPr lang="en-US" dirty="0"/>
          </a:p>
        </p:txBody>
      </p:sp>
    </p:spTree>
    <p:extLst>
      <p:ext uri="{BB962C8B-B14F-4D97-AF65-F5344CB8AC3E}">
        <p14:creationId xmlns:p14="http://schemas.microsoft.com/office/powerpoint/2010/main" val="7981235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Church regarded trade as more or less inherently sinful, founded on cupidity and a crude and unchristian desire for wealth. The capital essential to the merchants’’ operation was, from the Church’s point of view, the result of greed. The necessary borrowing and lending involved merchants in the sin of usury. And the active life of the merchant was a standing reproach to the contemplative life favoured by the Church.</a:t>
            </a:r>
            <a:endParaRPr lang="en-US" dirty="0"/>
          </a:p>
          <a:p>
            <a:endParaRPr lang="en-US" dirty="0"/>
          </a:p>
        </p:txBody>
      </p:sp>
    </p:spTree>
    <p:extLst>
      <p:ext uri="{BB962C8B-B14F-4D97-AF65-F5344CB8AC3E}">
        <p14:creationId xmlns:p14="http://schemas.microsoft.com/office/powerpoint/2010/main" val="30197082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has been claimed, with some degree of plausibility, that European civilisation as we know it today was born during this period. [see Berman, passim] To move from the early </a:t>
            </a:r>
            <a:r>
              <a:rPr lang="en-GB" dirty="0" smtClean="0"/>
              <a:t>Middle </a:t>
            </a:r>
            <a:r>
              <a:rPr lang="en-GB" dirty="0"/>
              <a:t>A</a:t>
            </a:r>
            <a:r>
              <a:rPr lang="en-GB" dirty="0" smtClean="0"/>
              <a:t>ges </a:t>
            </a:r>
            <a:r>
              <a:rPr lang="en-GB" dirty="0"/>
              <a:t>to the later middle ages is to go from a world that is foreign to us in many ways to a world that is recognisably our world, even if it is our world at an earlier stage of development. </a:t>
            </a:r>
            <a:endParaRPr lang="en-US" dirty="0"/>
          </a:p>
        </p:txBody>
      </p:sp>
    </p:spTree>
    <p:extLst>
      <p:ext uri="{BB962C8B-B14F-4D97-AF65-F5344CB8AC3E}">
        <p14:creationId xmlns:p14="http://schemas.microsoft.com/office/powerpoint/2010/main" val="17532162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Despite the disdain of the nobility and the contempt of the clergy, many new cities were created by lay or ecclesiastical lords and, to attract citizens to them, advantages of various kinds were offered, including, very often, exemption from taxes that bore heavily on the rural peasantry. Into a traditional society consisting of nobility, clergy and peasantry, the rise of the cities inserted a middle class that was none of these three. </a:t>
            </a:r>
            <a:endParaRPr lang="en-US" dirty="0"/>
          </a:p>
          <a:p>
            <a:endParaRPr lang="en-US" dirty="0"/>
          </a:p>
        </p:txBody>
      </p:sp>
    </p:spTree>
    <p:extLst>
      <p:ext uri="{BB962C8B-B14F-4D97-AF65-F5344CB8AC3E}">
        <p14:creationId xmlns:p14="http://schemas.microsoft.com/office/powerpoint/2010/main" val="33940314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freedom characteristic of this middle class was gradually extended, through a kind of social osmosis, to the rural class. In the old social system, only the clergy and nobility had a hand in government. In the new system, a place had to be found for the burghers. So, says Pirenne, ‘a new type of peasant appeared, quite different from the old. The </a:t>
            </a:r>
            <a:r>
              <a:rPr lang="en-GB" dirty="0" smtClean="0"/>
              <a:t>latter </a:t>
            </a:r>
            <a:r>
              <a:rPr lang="en-GB" dirty="0"/>
              <a:t>had serfdom as a characteristic; the former enjoyed freedom. Like a virus, the freedom of the cities spread outside their walls to infect and disturb the rural tranquillity. </a:t>
            </a:r>
            <a:endParaRPr lang="en-US" dirty="0"/>
          </a:p>
          <a:p>
            <a:endParaRPr lang="en-US" dirty="0"/>
          </a:p>
        </p:txBody>
      </p:sp>
    </p:spTree>
    <p:extLst>
      <p:ext uri="{BB962C8B-B14F-4D97-AF65-F5344CB8AC3E}">
        <p14:creationId xmlns:p14="http://schemas.microsoft.com/office/powerpoint/2010/main" val="24949756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new freedom…was not long in making headway even in the old demesnes, whose archaic constitution could not be maintained in the midst of a reorganized social order. Either by voluntary emancipation, or by prescription or usurpation, the </a:t>
            </a:r>
            <a:r>
              <a:rPr lang="en-GB" dirty="0" err="1"/>
              <a:t>seigneurs</a:t>
            </a:r>
            <a:r>
              <a:rPr lang="en-GB" dirty="0"/>
              <a:t> permitted it to be gradually substituted for the serfdom which had so long been the normal condition of their tenants.’ [Pirenne, 156-57]</a:t>
            </a:r>
            <a:endParaRPr lang="en-US" dirty="0"/>
          </a:p>
        </p:txBody>
      </p:sp>
    </p:spTree>
    <p:extLst>
      <p:ext uri="{BB962C8B-B14F-4D97-AF65-F5344CB8AC3E}">
        <p14:creationId xmlns:p14="http://schemas.microsoft.com/office/powerpoint/2010/main" val="4320452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Greek and Roman economies had money but little or no credit; the post-Roman western societies had neither money nor credit; the Europe of the revived cities had little money but extensive and sophisticated systems of credit. ‘Unstinting credit was the great lubricants of the Commercial </a:t>
            </a:r>
            <a:r>
              <a:rPr lang="en-US" dirty="0" smtClean="0"/>
              <a:t>Revolution’, writes Lopez. </a:t>
            </a:r>
            <a:r>
              <a:rPr lang="en-US" dirty="0"/>
              <a:t>[Lopez, 72] </a:t>
            </a:r>
            <a:r>
              <a:rPr lang="en-GB" dirty="0"/>
              <a:t>Unless a city exists purely as an administrative capital subsisting on the forced contribution of its subjects, a city can survive and prosper only if it engages in reciprocal trade with those that supply its basic necessities. </a:t>
            </a:r>
            <a:endParaRPr lang="en-US" dirty="0"/>
          </a:p>
          <a:p>
            <a:endParaRPr lang="en-US" dirty="0"/>
          </a:p>
        </p:txBody>
      </p:sp>
    </p:spTree>
    <p:extLst>
      <p:ext uri="{BB962C8B-B14F-4D97-AF65-F5344CB8AC3E}">
        <p14:creationId xmlns:p14="http://schemas.microsoft.com/office/powerpoint/2010/main" val="29998659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rise of commerce had an effect on the development of </a:t>
            </a:r>
            <a:r>
              <a:rPr lang="en-GB" dirty="0" smtClean="0"/>
              <a:t>law, not </a:t>
            </a:r>
            <a:r>
              <a:rPr lang="en-GB" dirty="0"/>
              <a:t>only in the creation and operation of the </a:t>
            </a:r>
            <a:r>
              <a:rPr lang="en-GB" i="1" dirty="0"/>
              <a:t>lex </a:t>
            </a:r>
            <a:r>
              <a:rPr lang="en-GB" i="1" dirty="0" err="1"/>
              <a:t>mercatoria</a:t>
            </a:r>
            <a:r>
              <a:rPr lang="en-GB" dirty="0"/>
              <a:t> but in forcing a law made for an agricultural society to become more flexible and applicable to the new economic realities created by commerce and trade. The new city of the twelfth century ‘was a commercial and industrial community living in the shelter of a fortified enclosure and enjoying a law, an administration and a jurisprudence of exception which made of it a collective privileged personality’ [Pirenne, 151]</a:t>
            </a:r>
            <a:endParaRPr lang="en-US" dirty="0"/>
          </a:p>
          <a:p>
            <a:endParaRPr lang="en-US" dirty="0"/>
          </a:p>
        </p:txBody>
      </p:sp>
    </p:spTree>
    <p:extLst>
      <p:ext uri="{BB962C8B-B14F-4D97-AF65-F5344CB8AC3E}">
        <p14:creationId xmlns:p14="http://schemas.microsoft.com/office/powerpoint/2010/main" val="7270765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What was the effect of the rise of the cities on the status of the individual? </a:t>
            </a:r>
            <a:endParaRPr lang="en-GB" dirty="0" smtClean="0"/>
          </a:p>
          <a:p>
            <a:r>
              <a:rPr lang="en-GB" dirty="0" smtClean="0"/>
              <a:t>‘</a:t>
            </a:r>
            <a:r>
              <a:rPr lang="en-GB" dirty="0"/>
              <a:t>That status was one of freedom. It is a necessary and universal attribute of the middle class. Each city established a “franchise” in this respect. Every vestige of rural serfdom disappeared within its walls. Whatever might be the differences and even the contrasts which wealth set up between men, all were equal as far as civil status was concerned.’ [Pirenne, 138] </a:t>
            </a:r>
            <a:r>
              <a:rPr lang="en-GB" i="1" dirty="0"/>
              <a:t>Die </a:t>
            </a:r>
            <a:r>
              <a:rPr lang="en-GB" i="1" dirty="0" err="1"/>
              <a:t>stadtluft</a:t>
            </a:r>
            <a:r>
              <a:rPr lang="en-GB" i="1" dirty="0"/>
              <a:t> </a:t>
            </a:r>
            <a:r>
              <a:rPr lang="en-GB" i="1" dirty="0" err="1"/>
              <a:t>macht</a:t>
            </a:r>
            <a:r>
              <a:rPr lang="en-GB" i="1" dirty="0"/>
              <a:t> </a:t>
            </a:r>
            <a:r>
              <a:rPr lang="en-GB" i="1" dirty="0" err="1"/>
              <a:t>frei</a:t>
            </a:r>
            <a:r>
              <a:rPr lang="en-GB" dirty="0"/>
              <a:t>—the air of the city makes one free, says the German proverb</a:t>
            </a:r>
            <a:endParaRPr lang="en-US" dirty="0"/>
          </a:p>
          <a:p>
            <a:endParaRPr lang="en-US" dirty="0"/>
          </a:p>
        </p:txBody>
      </p:sp>
    </p:spTree>
    <p:extLst>
      <p:ext uri="{BB962C8B-B14F-4D97-AF65-F5344CB8AC3E}">
        <p14:creationId xmlns:p14="http://schemas.microsoft.com/office/powerpoint/2010/main" val="409765723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city wasn’t just an accidental collocation of like-minded people: it was, in effect, a kind of corporation. If nothing else, the walls defending the city had to be paid for and their construction arranged. This required money and organisation. </a:t>
            </a:r>
            <a:endParaRPr lang="en-US" dirty="0"/>
          </a:p>
        </p:txBody>
      </p:sp>
    </p:spTree>
    <p:extLst>
      <p:ext uri="{BB962C8B-B14F-4D97-AF65-F5344CB8AC3E}">
        <p14:creationId xmlns:p14="http://schemas.microsoft.com/office/powerpoint/2010/main" val="879605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principal burgesses in assembly jointly undertook these charges together with a further programme—the emancipation of all inhabitants of the town from the control of the lord, the responsibility of the town as a whole for the taxes and dues laid on its members, the administration of law within the walls by magistrates chosen by the burgesses and no longer by the bailiff or steward appointed by the lord.’ [Hay, 111]</a:t>
            </a:r>
            <a:endParaRPr lang="en-US" dirty="0"/>
          </a:p>
          <a:p>
            <a:pPr marL="0" indent="0">
              <a:buNone/>
            </a:pPr>
            <a:endParaRPr lang="en-US" dirty="0"/>
          </a:p>
        </p:txBody>
      </p:sp>
    </p:spTree>
    <p:extLst>
      <p:ext uri="{BB962C8B-B14F-4D97-AF65-F5344CB8AC3E}">
        <p14:creationId xmlns:p14="http://schemas.microsoft.com/office/powerpoint/2010/main" val="42245086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Being a citizen of a city carried with it not only privileges but responsibilities, not least, that of contributing to the upkeep of the city’s defences, i.e. its walls. ‘Everyone was obliged to participate, according to his means, in the expenses incurred in the interests of all. Whoever refused to support the charges which they involved was barred from the city.’ [Pirenne, 144] </a:t>
            </a:r>
            <a:endParaRPr lang="en-GB" dirty="0" smtClean="0"/>
          </a:p>
          <a:p>
            <a:r>
              <a:rPr lang="en-GB" dirty="0" smtClean="0"/>
              <a:t>It </a:t>
            </a:r>
            <a:r>
              <a:rPr lang="en-GB" dirty="0"/>
              <a:t>is hard to see how a libertarian could object in principle to such an arrangement. The city is </a:t>
            </a:r>
            <a:r>
              <a:rPr lang="en-GB" dirty="0" smtClean="0"/>
              <a:t>a </a:t>
            </a:r>
            <a:r>
              <a:rPr lang="en-GB" dirty="0"/>
              <a:t>free association. You can join or not as you see fit. If you do, you must pay your </a:t>
            </a:r>
            <a:r>
              <a:rPr lang="en-GB" dirty="0" smtClean="0"/>
              <a:t>dues</a:t>
            </a:r>
            <a:r>
              <a:rPr lang="en-GB" dirty="0"/>
              <a:t>.</a:t>
            </a:r>
            <a:endParaRPr lang="en-US" dirty="0"/>
          </a:p>
        </p:txBody>
      </p:sp>
    </p:spTree>
    <p:extLst>
      <p:ext uri="{BB962C8B-B14F-4D97-AF65-F5344CB8AC3E}">
        <p14:creationId xmlns:p14="http://schemas.microsoft.com/office/powerpoint/2010/main" val="35119228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a:t>
            </a:r>
            <a:r>
              <a:rPr lang="en-GB" dirty="0" smtClean="0"/>
              <a:t>he </a:t>
            </a:r>
            <a:r>
              <a:rPr lang="en-GB" dirty="0"/>
              <a:t>significance of this from the point of view of liberty cannot be overstated. The city was a compact between equals, resulting in political emancipation from any superior. ‘The towns, </a:t>
            </a:r>
            <a:r>
              <a:rPr lang="en-GB" dirty="0" smtClean="0"/>
              <a:t>writes Hay, ‘fortified</a:t>
            </a:r>
            <a:r>
              <a:rPr lang="en-GB" dirty="0"/>
              <a:t>, administering their own law, were self-conscious islands of “liberties”, that is, of specific exemptions from the normal operation of manor and fief. No more momentous event has occurred in European history than this. For the “liberty” of the town gradually became a status applicable to all its inhabitants.’ [Hay, 111-12] </a:t>
            </a:r>
            <a:endParaRPr lang="en-US" dirty="0"/>
          </a:p>
          <a:p>
            <a:endParaRPr lang="en-US" dirty="0"/>
          </a:p>
        </p:txBody>
      </p:sp>
    </p:spTree>
    <p:extLst>
      <p:ext uri="{BB962C8B-B14F-4D97-AF65-F5344CB8AC3E}">
        <p14:creationId xmlns:p14="http://schemas.microsoft.com/office/powerpoint/2010/main" val="36096051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subsequent </a:t>
            </a:r>
            <a:r>
              <a:rPr lang="en-GB" dirty="0" smtClean="0"/>
              <a:t>lectures</a:t>
            </a:r>
            <a:r>
              <a:rPr lang="en-GB" dirty="0"/>
              <a:t>, I am going to examine the political thought of two of the luminaries of later medieval thought, Thomas Aquinas and Marsilius of Padua. In this </a:t>
            </a:r>
            <a:r>
              <a:rPr lang="en-GB" dirty="0" smtClean="0"/>
              <a:t>lecture </a:t>
            </a:r>
            <a:r>
              <a:rPr lang="en-GB" dirty="0"/>
              <a:t>I should like to provide a brief treatment </a:t>
            </a:r>
            <a:r>
              <a:rPr lang="en-GB" dirty="0" smtClean="0"/>
              <a:t>of two concrete institutions, the </a:t>
            </a:r>
            <a:r>
              <a:rPr lang="en-GB" dirty="0"/>
              <a:t>university and the </a:t>
            </a:r>
            <a:r>
              <a:rPr lang="en-GB" dirty="0" smtClean="0"/>
              <a:t>city. In the next lecture I’ll talk about two </a:t>
            </a:r>
            <a:r>
              <a:rPr lang="en-GB" dirty="0"/>
              <a:t>abstract </a:t>
            </a:r>
            <a:r>
              <a:rPr lang="en-GB" dirty="0" smtClean="0"/>
              <a:t>institutions, law </a:t>
            </a:r>
            <a:r>
              <a:rPr lang="en-GB" dirty="0"/>
              <a:t>and </a:t>
            </a:r>
            <a:r>
              <a:rPr lang="en-GB" dirty="0" smtClean="0"/>
              <a:t>feudalism, </a:t>
            </a:r>
            <a:r>
              <a:rPr lang="en-GB" dirty="0"/>
              <a:t>that provide some of the necessary social and legal background to those thinkers. </a:t>
            </a:r>
            <a:endParaRPr lang="en-US" dirty="0"/>
          </a:p>
        </p:txBody>
      </p:sp>
    </p:spTree>
    <p:extLst>
      <p:ext uri="{BB962C8B-B14F-4D97-AF65-F5344CB8AC3E}">
        <p14:creationId xmlns:p14="http://schemas.microsoft.com/office/powerpoint/2010/main" val="32120245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old social system dependent on land ownership and the control of those who worked it, inevitably led to serfdom. The rise of the new cities and their commercial life was not simply an addition to the old system but the germ of a new one. </a:t>
            </a:r>
            <a:endParaRPr lang="en-US" dirty="0"/>
          </a:p>
        </p:txBody>
      </p:sp>
    </p:spTree>
    <p:extLst>
      <p:ext uri="{BB962C8B-B14F-4D97-AF65-F5344CB8AC3E}">
        <p14:creationId xmlns:p14="http://schemas.microsoft.com/office/powerpoint/2010/main" val="19026258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 the origin of the middle class, there took its place in the sun a class of men whose existence was in flagrant contradiction to this traditional order of things. The land upon which they settled they not only did not cultivate but did not even own. They demonstrated and made increasingly clear the possibility of living and growing rich by the sole act of selling, or producing exchange values.’ [Pirenne, 158]</a:t>
            </a:r>
            <a:endParaRPr lang="en-US" dirty="0"/>
          </a:p>
          <a:p>
            <a:pPr marL="0" indent="0">
              <a:buNone/>
            </a:pPr>
            <a:endParaRPr lang="en-US" dirty="0"/>
          </a:p>
        </p:txBody>
      </p:sp>
    </p:spTree>
    <p:extLst>
      <p:ext uri="{BB962C8B-B14F-4D97-AF65-F5344CB8AC3E}">
        <p14:creationId xmlns:p14="http://schemas.microsoft.com/office/powerpoint/2010/main" val="25253307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As was perhaps inevitable, distinctions between the haves and the have-nots reappeared within the cities and with it, conflict. The first privileges had been obtained by a small number of people acting in concert, bound together by common interests in trade, moneylending (banking in embryo) and, to some extent, landholding. They were unwilling to share their powers with those they regarded as not being of the same order as themselves. These lower orders tended to ape their betters by banding together in cooperative associations known as guilds. The relationships between the various sectors within the city varied from city to city.</a:t>
            </a:r>
          </a:p>
        </p:txBody>
      </p:sp>
    </p:spTree>
    <p:extLst>
      <p:ext uri="{BB962C8B-B14F-4D97-AF65-F5344CB8AC3E}">
        <p14:creationId xmlns:p14="http://schemas.microsoft.com/office/powerpoint/2010/main" val="7811450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distinction between ‘patricians’ and plebeians’ was not the only way in which cities mirrored aspects of Roman history. One matter that tended to recur with distressing frequency was the emergence of a quasi-monarchical system of government within the cities. Although the republican constitutional forms were observed, just as in Rome in its transformation from a Republic to an Empire, in the period before and after 1300, ‘town after town…succumbed to rule by a dynastic lord and saw its </a:t>
            </a:r>
            <a:r>
              <a:rPr lang="en-US" i="1" dirty="0"/>
              <a:t>signoria</a:t>
            </a:r>
            <a:r>
              <a:rPr lang="en-US" dirty="0"/>
              <a:t> in the hands of one man.’ [Hay, 117] </a:t>
            </a:r>
          </a:p>
        </p:txBody>
      </p:sp>
    </p:spTree>
    <p:extLst>
      <p:ext uri="{BB962C8B-B14F-4D97-AF65-F5344CB8AC3E}">
        <p14:creationId xmlns:p14="http://schemas.microsoft.com/office/powerpoint/2010/main" val="18964015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larger and more powerful cities, whether republican or monarchical, were unable to resist the temptation to forcefully incorporate their smaller local rivals and so, for example, Florence assimilated Arezzo, Volterra, Lucca and Siena and, somewhat later, Cortona, Pisa and Livorno. ‘In these ways the Italian communes succumbed. They either bred their own prince or tyrant…or they fell under the sway of an aggressive republic or dynast. This is the political and social context in which Machiavelli wrote </a:t>
            </a:r>
            <a:r>
              <a:rPr lang="en-US" i="1" dirty="0"/>
              <a:t>The Prince</a:t>
            </a:r>
            <a:r>
              <a:rPr lang="en-US" dirty="0"/>
              <a:t>. </a:t>
            </a:r>
          </a:p>
          <a:p>
            <a:endParaRPr lang="en-US" dirty="0"/>
          </a:p>
        </p:txBody>
      </p:sp>
    </p:spTree>
    <p:extLst>
      <p:ext uri="{BB962C8B-B14F-4D97-AF65-F5344CB8AC3E}">
        <p14:creationId xmlns:p14="http://schemas.microsoft.com/office/powerpoint/2010/main" val="2011283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 later lecture I am </a:t>
            </a:r>
            <a:r>
              <a:rPr lang="en-GB" dirty="0"/>
              <a:t>also going to give a brief overview of the thought of John of Salisbury a writer who, although in many ways a man of his times and often regarded as the creator of the first medieval treatise on politics, nonetheless is really a bridge figure between the old and the new.</a:t>
            </a:r>
            <a:endParaRPr lang="en-US" dirty="0"/>
          </a:p>
        </p:txBody>
      </p:sp>
    </p:spTree>
    <p:extLst>
      <p:ext uri="{BB962C8B-B14F-4D97-AF65-F5344CB8AC3E}">
        <p14:creationId xmlns:p14="http://schemas.microsoft.com/office/powerpoint/2010/main" val="33992722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485900"/>
            <a:ext cx="6508377" cy="1143000"/>
          </a:xfrm>
        </p:spPr>
        <p:txBody>
          <a:bodyPr/>
          <a:lstStyle/>
          <a:p>
            <a:r>
              <a:rPr lang="en-US" dirty="0" smtClean="0"/>
              <a:t>The University</a:t>
            </a:r>
            <a:endParaRPr lang="en-US" dirty="0"/>
          </a:p>
        </p:txBody>
      </p:sp>
      <p:sp>
        <p:nvSpPr>
          <p:cNvPr id="3" name="Content Placeholder 2"/>
          <p:cNvSpPr>
            <a:spLocks noGrp="1"/>
          </p:cNvSpPr>
          <p:nvPr>
            <p:ph idx="1"/>
          </p:nvPr>
        </p:nvSpPr>
        <p:spPr>
          <a:xfrm>
            <a:off x="457199" y="2720774"/>
            <a:ext cx="6508377" cy="3916363"/>
          </a:xfrm>
        </p:spPr>
        <p:txBody>
          <a:bodyPr/>
          <a:lstStyle/>
          <a:p>
            <a:r>
              <a:rPr lang="en-GB" dirty="0"/>
              <a:t>The university came into being in a haphazard and, dare I say it, anarchic manner. [</a:t>
            </a:r>
            <a:r>
              <a:rPr lang="en-US" dirty="0"/>
              <a:t>See Knowles, passim] </a:t>
            </a:r>
            <a:r>
              <a:rPr lang="en-GB" dirty="0" smtClean="0"/>
              <a:t>Universities</a:t>
            </a:r>
            <a:r>
              <a:rPr lang="en-GB" dirty="0" smtClean="0"/>
              <a:t> </a:t>
            </a:r>
            <a:r>
              <a:rPr lang="en-GB" dirty="0"/>
              <a:t>were not created from the top-down according to a pre-conceived plan, but grew upwards and outwards, fuelled by a genuinely popular desire for learning, both practical and theoretical. Confused as their origins may be, within a short period of time, schools </a:t>
            </a:r>
            <a:r>
              <a:rPr lang="en-GB" dirty="0" smtClean="0"/>
              <a:t>were </a:t>
            </a:r>
            <a:r>
              <a:rPr lang="en-GB" dirty="0"/>
              <a:t>recognised as universities if either law, medicine or theology was taught there. </a:t>
            </a:r>
            <a:endParaRPr lang="en-US" dirty="0"/>
          </a:p>
        </p:txBody>
      </p:sp>
    </p:spTree>
    <p:extLst>
      <p:ext uri="{BB962C8B-B14F-4D97-AF65-F5344CB8AC3E}">
        <p14:creationId xmlns:p14="http://schemas.microsoft.com/office/powerpoint/2010/main" val="25589170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Among the earliest universities, Salerno was identified with medicine, Bologna with law, and Paris with theology. The University of Paris would seem to have been an outgrowth of the cathedral school of Notre Dame. At first, the school at Paris was not essentially different or superior to schools in Chartres and Rheims and Laon, but its geographical location and, more significantly, </a:t>
            </a:r>
            <a:r>
              <a:rPr lang="en-GB" dirty="0" smtClean="0"/>
              <a:t>having </a:t>
            </a:r>
            <a:r>
              <a:rPr lang="en-GB" dirty="0"/>
              <a:t>the academic superstar Peter Abelard working there, gave Paris a position of </a:t>
            </a:r>
            <a:r>
              <a:rPr lang="en-GB" dirty="0" smtClean="0"/>
              <a:t>academic prominence </a:t>
            </a:r>
            <a:r>
              <a:rPr lang="en-GB" dirty="0"/>
              <a:t>that it never subsequently relinquished. </a:t>
            </a:r>
            <a:endParaRPr lang="en-US" dirty="0"/>
          </a:p>
        </p:txBody>
      </p:sp>
    </p:spTree>
    <p:extLst>
      <p:ext uri="{BB962C8B-B14F-4D97-AF65-F5344CB8AC3E}">
        <p14:creationId xmlns:p14="http://schemas.microsoft.com/office/powerpoint/2010/main" val="22989382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301</TotalTime>
  <Words>5318</Words>
  <Application>Microsoft Macintosh PowerPoint</Application>
  <PresentationFormat>On-screen Show (4:3)</PresentationFormat>
  <Paragraphs>136</Paragraphs>
  <Slides>64</Slides>
  <Notes>61</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The University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20</cp:revision>
  <dcterms:created xsi:type="dcterms:W3CDTF">2013-10-25T18:17:00Z</dcterms:created>
  <dcterms:modified xsi:type="dcterms:W3CDTF">2013-11-08T11:44:32Z</dcterms:modified>
</cp:coreProperties>
</file>