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1"/>
  </p:notesMasterIdLst>
  <p:sldIdLst>
    <p:sldId id="256" r:id="rId2"/>
    <p:sldId id="295" r:id="rId3"/>
    <p:sldId id="286" r:id="rId4"/>
    <p:sldId id="258" r:id="rId5"/>
    <p:sldId id="259" r:id="rId6"/>
    <p:sldId id="289" r:id="rId7"/>
    <p:sldId id="260" r:id="rId8"/>
    <p:sldId id="287" r:id="rId9"/>
    <p:sldId id="261" r:id="rId10"/>
    <p:sldId id="262" r:id="rId11"/>
    <p:sldId id="263" r:id="rId12"/>
    <p:sldId id="264" r:id="rId13"/>
    <p:sldId id="265" r:id="rId14"/>
    <p:sldId id="290" r:id="rId15"/>
    <p:sldId id="266" r:id="rId16"/>
    <p:sldId id="288" r:id="rId17"/>
    <p:sldId id="267" r:id="rId18"/>
    <p:sldId id="268" r:id="rId19"/>
    <p:sldId id="291" r:id="rId20"/>
    <p:sldId id="269" r:id="rId21"/>
    <p:sldId id="292" r:id="rId22"/>
    <p:sldId id="270" r:id="rId23"/>
    <p:sldId id="271" r:id="rId24"/>
    <p:sldId id="272" r:id="rId25"/>
    <p:sldId id="273" r:id="rId26"/>
    <p:sldId id="293" r:id="rId27"/>
    <p:sldId id="274" r:id="rId28"/>
    <p:sldId id="294" r:id="rId29"/>
    <p:sldId id="275" r:id="rId30"/>
    <p:sldId id="276" r:id="rId31"/>
    <p:sldId id="277" r:id="rId32"/>
    <p:sldId id="278" r:id="rId33"/>
    <p:sldId id="279" r:id="rId34"/>
    <p:sldId id="280" r:id="rId35"/>
    <p:sldId id="281" r:id="rId36"/>
    <p:sldId id="282" r:id="rId37"/>
    <p:sldId id="283" r:id="rId38"/>
    <p:sldId id="296" r:id="rId39"/>
    <p:sldId id="284"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10" d="100"/>
          <a:sy n="110" d="100"/>
        </p:scale>
        <p:origin x="-240"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46"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notesMaster" Target="notesMasters/notesMaster1.xml"/><Relationship Id="rId42" Type="http://schemas.openxmlformats.org/officeDocument/2006/relationships/printerSettings" Target="printerSettings/printerSettings1.bin"/><Relationship Id="rId43" Type="http://schemas.openxmlformats.org/officeDocument/2006/relationships/presProps" Target="presProps.xml"/><Relationship Id="rId44" Type="http://schemas.openxmlformats.org/officeDocument/2006/relationships/viewProps" Target="viewProps.xml"/><Relationship Id="rId4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2D2C6F7-8E02-B448-80E5-5F5B360F9FC8}" type="datetimeFigureOut">
              <a:rPr lang="en-US" smtClean="0"/>
              <a:t>08/11/2013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72BD05-908B-974A-9B68-83FC3F20A145}" type="slidenum">
              <a:rPr lang="en-US" smtClean="0"/>
              <a:t>‹#›</a:t>
            </a:fld>
            <a:endParaRPr lang="en-US"/>
          </a:p>
        </p:txBody>
      </p:sp>
    </p:spTree>
    <p:extLst>
      <p:ext uri="{BB962C8B-B14F-4D97-AF65-F5344CB8AC3E}">
        <p14:creationId xmlns:p14="http://schemas.microsoft.com/office/powerpoint/2010/main" val="310179013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72BD05-908B-974A-9B68-83FC3F20A145}" type="slidenum">
              <a:rPr lang="en-US" smtClean="0"/>
              <a:t>4</a:t>
            </a:fld>
            <a:endParaRPr lang="en-US"/>
          </a:p>
        </p:txBody>
      </p:sp>
    </p:spTree>
    <p:extLst>
      <p:ext uri="{BB962C8B-B14F-4D97-AF65-F5344CB8AC3E}">
        <p14:creationId xmlns:p14="http://schemas.microsoft.com/office/powerpoint/2010/main" val="13234488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72BD05-908B-974A-9B68-83FC3F20A145}" type="slidenum">
              <a:rPr lang="en-US" smtClean="0"/>
              <a:t>16</a:t>
            </a:fld>
            <a:endParaRPr lang="en-US"/>
          </a:p>
        </p:txBody>
      </p:sp>
    </p:spTree>
    <p:extLst>
      <p:ext uri="{BB962C8B-B14F-4D97-AF65-F5344CB8AC3E}">
        <p14:creationId xmlns:p14="http://schemas.microsoft.com/office/powerpoint/2010/main" val="25905700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72BD05-908B-974A-9B68-83FC3F20A145}" type="slidenum">
              <a:rPr lang="en-US" smtClean="0"/>
              <a:t>17</a:t>
            </a:fld>
            <a:endParaRPr lang="en-US"/>
          </a:p>
        </p:txBody>
      </p:sp>
    </p:spTree>
    <p:extLst>
      <p:ext uri="{BB962C8B-B14F-4D97-AF65-F5344CB8AC3E}">
        <p14:creationId xmlns:p14="http://schemas.microsoft.com/office/powerpoint/2010/main" val="25943991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72BD05-908B-974A-9B68-83FC3F20A145}" type="slidenum">
              <a:rPr lang="en-US" smtClean="0"/>
              <a:t>18</a:t>
            </a:fld>
            <a:endParaRPr lang="en-US"/>
          </a:p>
        </p:txBody>
      </p:sp>
    </p:spTree>
    <p:extLst>
      <p:ext uri="{BB962C8B-B14F-4D97-AF65-F5344CB8AC3E}">
        <p14:creationId xmlns:p14="http://schemas.microsoft.com/office/powerpoint/2010/main" val="30417844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72BD05-908B-974A-9B68-83FC3F20A145}" type="slidenum">
              <a:rPr lang="en-US" smtClean="0"/>
              <a:t>19</a:t>
            </a:fld>
            <a:endParaRPr lang="en-US"/>
          </a:p>
        </p:txBody>
      </p:sp>
    </p:spTree>
    <p:extLst>
      <p:ext uri="{BB962C8B-B14F-4D97-AF65-F5344CB8AC3E}">
        <p14:creationId xmlns:p14="http://schemas.microsoft.com/office/powerpoint/2010/main" val="28670464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72BD05-908B-974A-9B68-83FC3F20A145}" type="slidenum">
              <a:rPr lang="en-US" smtClean="0"/>
              <a:t>20</a:t>
            </a:fld>
            <a:endParaRPr lang="en-US"/>
          </a:p>
        </p:txBody>
      </p:sp>
    </p:spTree>
    <p:extLst>
      <p:ext uri="{BB962C8B-B14F-4D97-AF65-F5344CB8AC3E}">
        <p14:creationId xmlns:p14="http://schemas.microsoft.com/office/powerpoint/2010/main" val="14289343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72BD05-908B-974A-9B68-83FC3F20A145}" type="slidenum">
              <a:rPr lang="en-US" smtClean="0"/>
              <a:t>21</a:t>
            </a:fld>
            <a:endParaRPr lang="en-US"/>
          </a:p>
        </p:txBody>
      </p:sp>
    </p:spTree>
    <p:extLst>
      <p:ext uri="{BB962C8B-B14F-4D97-AF65-F5344CB8AC3E}">
        <p14:creationId xmlns:p14="http://schemas.microsoft.com/office/powerpoint/2010/main" val="300505398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72BD05-908B-974A-9B68-83FC3F20A145}" type="slidenum">
              <a:rPr lang="en-US" smtClean="0"/>
              <a:t>22</a:t>
            </a:fld>
            <a:endParaRPr lang="en-US"/>
          </a:p>
        </p:txBody>
      </p:sp>
    </p:spTree>
    <p:extLst>
      <p:ext uri="{BB962C8B-B14F-4D97-AF65-F5344CB8AC3E}">
        <p14:creationId xmlns:p14="http://schemas.microsoft.com/office/powerpoint/2010/main" val="260728943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72BD05-908B-974A-9B68-83FC3F20A145}" type="slidenum">
              <a:rPr lang="en-US" smtClean="0"/>
              <a:t>23</a:t>
            </a:fld>
            <a:endParaRPr lang="en-US"/>
          </a:p>
        </p:txBody>
      </p:sp>
    </p:spTree>
    <p:extLst>
      <p:ext uri="{BB962C8B-B14F-4D97-AF65-F5344CB8AC3E}">
        <p14:creationId xmlns:p14="http://schemas.microsoft.com/office/powerpoint/2010/main" val="286670288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72BD05-908B-974A-9B68-83FC3F20A145}" type="slidenum">
              <a:rPr lang="en-US" smtClean="0"/>
              <a:t>24</a:t>
            </a:fld>
            <a:endParaRPr lang="en-US"/>
          </a:p>
        </p:txBody>
      </p:sp>
    </p:spTree>
    <p:extLst>
      <p:ext uri="{BB962C8B-B14F-4D97-AF65-F5344CB8AC3E}">
        <p14:creationId xmlns:p14="http://schemas.microsoft.com/office/powerpoint/2010/main" val="148519353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72BD05-908B-974A-9B68-83FC3F20A145}" type="slidenum">
              <a:rPr lang="en-US" smtClean="0"/>
              <a:t>25</a:t>
            </a:fld>
            <a:endParaRPr lang="en-US"/>
          </a:p>
        </p:txBody>
      </p:sp>
    </p:spTree>
    <p:extLst>
      <p:ext uri="{BB962C8B-B14F-4D97-AF65-F5344CB8AC3E}">
        <p14:creationId xmlns:p14="http://schemas.microsoft.com/office/powerpoint/2010/main" val="39068484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72BD05-908B-974A-9B68-83FC3F20A145}" type="slidenum">
              <a:rPr lang="en-US" smtClean="0"/>
              <a:t>5</a:t>
            </a:fld>
            <a:endParaRPr lang="en-US"/>
          </a:p>
        </p:txBody>
      </p:sp>
    </p:spTree>
    <p:extLst>
      <p:ext uri="{BB962C8B-B14F-4D97-AF65-F5344CB8AC3E}">
        <p14:creationId xmlns:p14="http://schemas.microsoft.com/office/powerpoint/2010/main" val="115276548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72BD05-908B-974A-9B68-83FC3F20A145}" type="slidenum">
              <a:rPr lang="en-US" smtClean="0"/>
              <a:t>26</a:t>
            </a:fld>
            <a:endParaRPr lang="en-US"/>
          </a:p>
        </p:txBody>
      </p:sp>
    </p:spTree>
    <p:extLst>
      <p:ext uri="{BB962C8B-B14F-4D97-AF65-F5344CB8AC3E}">
        <p14:creationId xmlns:p14="http://schemas.microsoft.com/office/powerpoint/2010/main" val="415000008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72BD05-908B-974A-9B68-83FC3F20A145}" type="slidenum">
              <a:rPr lang="en-US" smtClean="0"/>
              <a:t>29</a:t>
            </a:fld>
            <a:endParaRPr lang="en-US"/>
          </a:p>
        </p:txBody>
      </p:sp>
    </p:spTree>
    <p:extLst>
      <p:ext uri="{BB962C8B-B14F-4D97-AF65-F5344CB8AC3E}">
        <p14:creationId xmlns:p14="http://schemas.microsoft.com/office/powerpoint/2010/main" val="281394426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72BD05-908B-974A-9B68-83FC3F20A145}" type="slidenum">
              <a:rPr lang="en-US" smtClean="0"/>
              <a:t>30</a:t>
            </a:fld>
            <a:endParaRPr lang="en-US"/>
          </a:p>
        </p:txBody>
      </p:sp>
    </p:spTree>
    <p:extLst>
      <p:ext uri="{BB962C8B-B14F-4D97-AF65-F5344CB8AC3E}">
        <p14:creationId xmlns:p14="http://schemas.microsoft.com/office/powerpoint/2010/main" val="205275451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72BD05-908B-974A-9B68-83FC3F20A145}" type="slidenum">
              <a:rPr lang="en-US" smtClean="0"/>
              <a:t>31</a:t>
            </a:fld>
            <a:endParaRPr lang="en-US"/>
          </a:p>
        </p:txBody>
      </p:sp>
    </p:spTree>
    <p:extLst>
      <p:ext uri="{BB962C8B-B14F-4D97-AF65-F5344CB8AC3E}">
        <p14:creationId xmlns:p14="http://schemas.microsoft.com/office/powerpoint/2010/main" val="410327928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72BD05-908B-974A-9B68-83FC3F20A145}" type="slidenum">
              <a:rPr lang="en-US" smtClean="0"/>
              <a:t>32</a:t>
            </a:fld>
            <a:endParaRPr lang="en-US"/>
          </a:p>
        </p:txBody>
      </p:sp>
    </p:spTree>
    <p:extLst>
      <p:ext uri="{BB962C8B-B14F-4D97-AF65-F5344CB8AC3E}">
        <p14:creationId xmlns:p14="http://schemas.microsoft.com/office/powerpoint/2010/main" val="98295284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72BD05-908B-974A-9B68-83FC3F20A145}" type="slidenum">
              <a:rPr lang="en-US" smtClean="0"/>
              <a:t>33</a:t>
            </a:fld>
            <a:endParaRPr lang="en-US"/>
          </a:p>
        </p:txBody>
      </p:sp>
    </p:spTree>
    <p:extLst>
      <p:ext uri="{BB962C8B-B14F-4D97-AF65-F5344CB8AC3E}">
        <p14:creationId xmlns:p14="http://schemas.microsoft.com/office/powerpoint/2010/main" val="379816924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72BD05-908B-974A-9B68-83FC3F20A145}" type="slidenum">
              <a:rPr lang="en-US" smtClean="0"/>
              <a:t>34</a:t>
            </a:fld>
            <a:endParaRPr lang="en-US"/>
          </a:p>
        </p:txBody>
      </p:sp>
    </p:spTree>
    <p:extLst>
      <p:ext uri="{BB962C8B-B14F-4D97-AF65-F5344CB8AC3E}">
        <p14:creationId xmlns:p14="http://schemas.microsoft.com/office/powerpoint/2010/main" val="194839036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72BD05-908B-974A-9B68-83FC3F20A145}" type="slidenum">
              <a:rPr lang="en-US" smtClean="0"/>
              <a:t>35</a:t>
            </a:fld>
            <a:endParaRPr lang="en-US"/>
          </a:p>
        </p:txBody>
      </p:sp>
    </p:spTree>
    <p:extLst>
      <p:ext uri="{BB962C8B-B14F-4D97-AF65-F5344CB8AC3E}">
        <p14:creationId xmlns:p14="http://schemas.microsoft.com/office/powerpoint/2010/main" val="348147864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72BD05-908B-974A-9B68-83FC3F20A145}" type="slidenum">
              <a:rPr lang="en-US" smtClean="0"/>
              <a:t>36</a:t>
            </a:fld>
            <a:endParaRPr lang="en-US"/>
          </a:p>
        </p:txBody>
      </p:sp>
    </p:spTree>
    <p:extLst>
      <p:ext uri="{BB962C8B-B14F-4D97-AF65-F5344CB8AC3E}">
        <p14:creationId xmlns:p14="http://schemas.microsoft.com/office/powerpoint/2010/main" val="264215689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72BD05-908B-974A-9B68-83FC3F20A145}" type="slidenum">
              <a:rPr lang="en-US" smtClean="0"/>
              <a:t>37</a:t>
            </a:fld>
            <a:endParaRPr lang="en-US"/>
          </a:p>
        </p:txBody>
      </p:sp>
    </p:spTree>
    <p:extLst>
      <p:ext uri="{BB962C8B-B14F-4D97-AF65-F5344CB8AC3E}">
        <p14:creationId xmlns:p14="http://schemas.microsoft.com/office/powerpoint/2010/main" val="35129158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72BD05-908B-974A-9B68-83FC3F20A145}" type="slidenum">
              <a:rPr lang="en-US" smtClean="0"/>
              <a:t>6</a:t>
            </a:fld>
            <a:endParaRPr lang="en-US"/>
          </a:p>
        </p:txBody>
      </p:sp>
    </p:spTree>
    <p:extLst>
      <p:ext uri="{BB962C8B-B14F-4D97-AF65-F5344CB8AC3E}">
        <p14:creationId xmlns:p14="http://schemas.microsoft.com/office/powerpoint/2010/main" val="287575070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72BD05-908B-974A-9B68-83FC3F20A145}" type="slidenum">
              <a:rPr lang="en-US" smtClean="0"/>
              <a:t>38</a:t>
            </a:fld>
            <a:endParaRPr lang="en-US"/>
          </a:p>
        </p:txBody>
      </p:sp>
    </p:spTree>
    <p:extLst>
      <p:ext uri="{BB962C8B-B14F-4D97-AF65-F5344CB8AC3E}">
        <p14:creationId xmlns:p14="http://schemas.microsoft.com/office/powerpoint/2010/main" val="344859089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72BD05-908B-974A-9B68-83FC3F20A145}" type="slidenum">
              <a:rPr lang="en-US" smtClean="0"/>
              <a:t>39</a:t>
            </a:fld>
            <a:endParaRPr lang="en-US"/>
          </a:p>
        </p:txBody>
      </p:sp>
    </p:spTree>
    <p:extLst>
      <p:ext uri="{BB962C8B-B14F-4D97-AF65-F5344CB8AC3E}">
        <p14:creationId xmlns:p14="http://schemas.microsoft.com/office/powerpoint/2010/main" val="7126661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72BD05-908B-974A-9B68-83FC3F20A145}" type="slidenum">
              <a:rPr lang="en-US" smtClean="0"/>
              <a:t>7</a:t>
            </a:fld>
            <a:endParaRPr lang="en-US"/>
          </a:p>
        </p:txBody>
      </p:sp>
    </p:spTree>
    <p:extLst>
      <p:ext uri="{BB962C8B-B14F-4D97-AF65-F5344CB8AC3E}">
        <p14:creationId xmlns:p14="http://schemas.microsoft.com/office/powerpoint/2010/main" val="35235068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72BD05-908B-974A-9B68-83FC3F20A145}" type="slidenum">
              <a:rPr lang="en-US" smtClean="0"/>
              <a:t>8</a:t>
            </a:fld>
            <a:endParaRPr lang="en-US"/>
          </a:p>
        </p:txBody>
      </p:sp>
    </p:spTree>
    <p:extLst>
      <p:ext uri="{BB962C8B-B14F-4D97-AF65-F5344CB8AC3E}">
        <p14:creationId xmlns:p14="http://schemas.microsoft.com/office/powerpoint/2010/main" val="2681396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72BD05-908B-974A-9B68-83FC3F20A145}" type="slidenum">
              <a:rPr lang="en-US" smtClean="0"/>
              <a:t>9</a:t>
            </a:fld>
            <a:endParaRPr lang="en-US"/>
          </a:p>
        </p:txBody>
      </p:sp>
    </p:spTree>
    <p:extLst>
      <p:ext uri="{BB962C8B-B14F-4D97-AF65-F5344CB8AC3E}">
        <p14:creationId xmlns:p14="http://schemas.microsoft.com/office/powerpoint/2010/main" val="5181896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72BD05-908B-974A-9B68-83FC3F20A145}" type="slidenum">
              <a:rPr lang="en-US" smtClean="0"/>
              <a:t>10</a:t>
            </a:fld>
            <a:endParaRPr lang="en-US"/>
          </a:p>
        </p:txBody>
      </p:sp>
    </p:spTree>
    <p:extLst>
      <p:ext uri="{BB962C8B-B14F-4D97-AF65-F5344CB8AC3E}">
        <p14:creationId xmlns:p14="http://schemas.microsoft.com/office/powerpoint/2010/main" val="8909404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72BD05-908B-974A-9B68-83FC3F20A145}" type="slidenum">
              <a:rPr lang="en-US" smtClean="0"/>
              <a:t>11</a:t>
            </a:fld>
            <a:endParaRPr lang="en-US"/>
          </a:p>
        </p:txBody>
      </p:sp>
    </p:spTree>
    <p:extLst>
      <p:ext uri="{BB962C8B-B14F-4D97-AF65-F5344CB8AC3E}">
        <p14:creationId xmlns:p14="http://schemas.microsoft.com/office/powerpoint/2010/main" val="8800998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72BD05-908B-974A-9B68-83FC3F20A145}" type="slidenum">
              <a:rPr lang="en-US" smtClean="0"/>
              <a:t>12</a:t>
            </a:fld>
            <a:endParaRPr lang="en-US"/>
          </a:p>
        </p:txBody>
      </p:sp>
    </p:spTree>
    <p:extLst>
      <p:ext uri="{BB962C8B-B14F-4D97-AF65-F5344CB8AC3E}">
        <p14:creationId xmlns:p14="http://schemas.microsoft.com/office/powerpoint/2010/main" val="2596284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1A24CD3-204F-4468-8EE4-28A6668D006A}" type="datetimeFigureOut">
              <a:rPr lang="en-US" smtClean="0"/>
              <a:t>08/11/2013</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08/11/2013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08/11/2013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1A24CD3-204F-4468-8EE4-28A6668D006A}" type="datetimeFigureOut">
              <a:rPr lang="en-US" smtClean="0"/>
              <a:t>08/11/2013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t>08/11/2013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08/11/2013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1A24CD3-204F-4468-8EE4-28A6668D006A}" type="datetimeFigureOut">
              <a:rPr lang="en-US" smtClean="0"/>
              <a:t>08/11/2013</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08/11/2013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08/11/2013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08/11/2013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ga-IE"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08/11/2013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08/11/2013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ga-IE"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1A24CD3-204F-4468-8EE4-28A6668D006A}" type="datetimeFigureOut">
              <a:rPr lang="en-US" smtClean="0"/>
              <a:t>08/11/2013</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ga-IE"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ga-IE"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08/11/2013</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1A24CD3-204F-4468-8EE4-28A6668D006A}" type="datetimeFigureOut">
              <a:rPr lang="en-US" smtClean="0"/>
              <a:t>08/11/2013</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08/11/2013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t>08/11/2013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08/11/2013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1A24CD3-204F-4468-8EE4-28A6668D006A}" type="datetimeFigureOut">
              <a:rPr lang="en-US" smtClean="0"/>
              <a:t>08/11/2013</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Freedom’s Progress</a:t>
            </a:r>
            <a:endParaRPr lang="en-US" dirty="0"/>
          </a:p>
        </p:txBody>
      </p:sp>
      <p:sp>
        <p:nvSpPr>
          <p:cNvPr id="3" name="Subtitle 2"/>
          <p:cNvSpPr>
            <a:spLocks noGrp="1"/>
          </p:cNvSpPr>
          <p:nvPr>
            <p:ph type="subTitle" idx="1"/>
          </p:nvPr>
        </p:nvSpPr>
        <p:spPr/>
        <p:txBody>
          <a:bodyPr/>
          <a:lstStyle/>
          <a:p>
            <a:r>
              <a:rPr lang="en-US" dirty="0" smtClean="0"/>
              <a:t>24. After Rome…</a:t>
            </a:r>
            <a:endParaRPr lang="en-US" dirty="0"/>
          </a:p>
        </p:txBody>
      </p:sp>
    </p:spTree>
    <p:extLst>
      <p:ext uri="{BB962C8B-B14F-4D97-AF65-F5344CB8AC3E}">
        <p14:creationId xmlns:p14="http://schemas.microsoft.com/office/powerpoint/2010/main" val="28442267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As the centuries </a:t>
            </a:r>
            <a:r>
              <a:rPr lang="en-GB" dirty="0" smtClean="0"/>
              <a:t>roll </a:t>
            </a:r>
            <a:r>
              <a:rPr lang="en-GB" dirty="0"/>
              <a:t>on and we approach the end of the eighth century, the whole coastline of the Christian West was exposed to constant attack and harassment, an attack it was in no position effectively to repel. Adding to the Moslem pressure from the south, the Slavs and Magyars exerted constant pressure in the east. The Norsemen plundered the northern and western coasts of the Carolingian Empire and anywhere else that could be reached by water, sometimes even competing with the Moslems for a share of Mediterranean booty. </a:t>
            </a:r>
            <a:endParaRPr lang="en-US" dirty="0"/>
          </a:p>
        </p:txBody>
      </p:sp>
    </p:spTree>
    <p:extLst>
      <p:ext uri="{BB962C8B-B14F-4D97-AF65-F5344CB8AC3E}">
        <p14:creationId xmlns:p14="http://schemas.microsoft.com/office/powerpoint/2010/main" val="32176928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Squeezed from the north and the south and unable to defend its borders from the Moslems, Norsemen, </a:t>
            </a:r>
            <a:r>
              <a:rPr lang="en-GB" dirty="0" smtClean="0"/>
              <a:t>Slavs </a:t>
            </a:r>
            <a:r>
              <a:rPr lang="en-GB" dirty="0"/>
              <a:t>and Magyars, ‘The Empire of Charlemagne…was essentially an inland one. No longer was there any communication with the exterior; it was a closed State, a State without foreign markets, living in a condition of almost complete isolation.’ [Pirenne, 19] </a:t>
            </a:r>
            <a:endParaRPr lang="en-US" dirty="0"/>
          </a:p>
        </p:txBody>
      </p:sp>
    </p:spTree>
    <p:extLst>
      <p:ext uri="{BB962C8B-B14F-4D97-AF65-F5344CB8AC3E}">
        <p14:creationId xmlns:p14="http://schemas.microsoft.com/office/powerpoint/2010/main" val="26192859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Making a point very similar to Pirenne on the isolation and land-locked character of medieval Western Europe, R. W. Southern says, ‘the enclosure of western Europe at a critical moment in the development of social and political institutions, the practical exclusion from the Baltic, and very limited access to the Mediterranean, </a:t>
            </a:r>
            <a:r>
              <a:rPr lang="en-GB" dirty="0" smtClean="0"/>
              <a:t>meant </a:t>
            </a:r>
            <a:r>
              <a:rPr lang="en-GB" dirty="0"/>
              <a:t>that the land was the unique source of political power, and almost the only source of wealth.’ [Southern, 73] </a:t>
            </a:r>
            <a:endParaRPr lang="en-GB" dirty="0" smtClean="0"/>
          </a:p>
          <a:p>
            <a:r>
              <a:rPr lang="en-GB" dirty="0" smtClean="0"/>
              <a:t>The </a:t>
            </a:r>
            <a:r>
              <a:rPr lang="en-GB" dirty="0"/>
              <a:t>ideological thread holding this fragile and threatened society together was the institution of the Christian Church. </a:t>
            </a:r>
            <a:endParaRPr lang="en-US" dirty="0"/>
          </a:p>
        </p:txBody>
      </p:sp>
    </p:spTree>
    <p:extLst>
      <p:ext uri="{BB962C8B-B14F-4D97-AF65-F5344CB8AC3E}">
        <p14:creationId xmlns:p14="http://schemas.microsoft.com/office/powerpoint/2010/main" val="36117457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1877951"/>
            <a:ext cx="6508377" cy="1143000"/>
          </a:xfrm>
        </p:spPr>
        <p:txBody>
          <a:bodyPr/>
          <a:lstStyle/>
          <a:p>
            <a:r>
              <a:rPr lang="en-US" dirty="0" smtClean="0"/>
              <a:t>Church and Society</a:t>
            </a:r>
            <a:endParaRPr lang="en-US" dirty="0"/>
          </a:p>
        </p:txBody>
      </p:sp>
      <p:sp>
        <p:nvSpPr>
          <p:cNvPr id="3" name="Content Placeholder 2"/>
          <p:cNvSpPr>
            <a:spLocks noGrp="1"/>
          </p:cNvSpPr>
          <p:nvPr>
            <p:ph idx="1"/>
          </p:nvPr>
        </p:nvSpPr>
        <p:spPr>
          <a:xfrm>
            <a:off x="457199" y="3401951"/>
            <a:ext cx="6508377" cy="2567049"/>
          </a:xfrm>
        </p:spPr>
        <p:txBody>
          <a:bodyPr/>
          <a:lstStyle/>
          <a:p>
            <a:r>
              <a:rPr lang="en-GB" dirty="0"/>
              <a:t>For the first 300 years of its life, the Church had been a voluntary organisation, ignored or persecuted by the secular powers. The conversion of the Emperor Constantine in the early fourth century changed everything for both Christianity and for politics—whether for good or for ill is another matter. </a:t>
            </a:r>
            <a:endParaRPr lang="en-US" dirty="0"/>
          </a:p>
        </p:txBody>
      </p:sp>
    </p:spTree>
    <p:extLst>
      <p:ext uri="{BB962C8B-B14F-4D97-AF65-F5344CB8AC3E}">
        <p14:creationId xmlns:p14="http://schemas.microsoft.com/office/powerpoint/2010/main" val="606985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 the early days of the new rapprochement, the tendency among Christian leaders was to reject completely the idea that secular rulers could in any justified way have any authority in Church matters. </a:t>
            </a:r>
            <a:endParaRPr lang="en-US" dirty="0"/>
          </a:p>
        </p:txBody>
      </p:sp>
    </p:spTree>
    <p:extLst>
      <p:ext uri="{BB962C8B-B14F-4D97-AF65-F5344CB8AC3E}">
        <p14:creationId xmlns:p14="http://schemas.microsoft.com/office/powerpoint/2010/main" val="16466193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But the invocation of the power of the secular ruler to settle intra-church Disputes (as, for example, in the case of the </a:t>
            </a:r>
            <a:r>
              <a:rPr lang="en-GB" dirty="0" err="1"/>
              <a:t>Donatist</a:t>
            </a:r>
            <a:r>
              <a:rPr lang="en-GB" dirty="0"/>
              <a:t> controversy in North Africa) inevitably ceded, if only in practice, a measure of authority over the Church to secular rulers. Over time, however, after the Constantinian settlement, a certain amount of mutual interpenetration developed: the Church was part of the Empire, but the Empire was also part of the Church. </a:t>
            </a:r>
            <a:endParaRPr lang="en-US" dirty="0"/>
          </a:p>
        </p:txBody>
      </p:sp>
    </p:spTree>
    <p:extLst>
      <p:ext uri="{BB962C8B-B14F-4D97-AF65-F5344CB8AC3E}">
        <p14:creationId xmlns:p14="http://schemas.microsoft.com/office/powerpoint/2010/main" val="10618568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Pope Gelasius, in the late 5</a:t>
            </a:r>
            <a:r>
              <a:rPr lang="en-GB" baseline="30000" dirty="0"/>
              <a:t>th</a:t>
            </a:r>
            <a:r>
              <a:rPr lang="en-GB" dirty="0"/>
              <a:t> century, was one of the first to try to outline an account of the proper relationship between the Church and society’s secular rulers. (I deliberately do not use Church and State as the use of such terms in this context is anachronistic). </a:t>
            </a:r>
            <a:endParaRPr lang="en-US" dirty="0"/>
          </a:p>
          <a:p>
            <a:endParaRPr lang="en-US" dirty="0"/>
          </a:p>
        </p:txBody>
      </p:sp>
    </p:spTree>
    <p:extLst>
      <p:ext uri="{BB962C8B-B14F-4D97-AF65-F5344CB8AC3E}">
        <p14:creationId xmlns:p14="http://schemas.microsoft.com/office/powerpoint/2010/main" val="15201176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spiritual and temporal powers are given to two different bodies, each supreme and independent in its own sphere. However independent they might be theoretically, however, they are also practically interdependent. ‘The king is subject to the bishop in spiritual matters, the bishop to the king in temporal matters.’ [Carlyle I, 192] </a:t>
            </a:r>
            <a:endParaRPr lang="en-GB" dirty="0" smtClean="0"/>
          </a:p>
          <a:p>
            <a:r>
              <a:rPr lang="en-GB" dirty="0" smtClean="0"/>
              <a:t>The </a:t>
            </a:r>
            <a:r>
              <a:rPr lang="en-GB" dirty="0"/>
              <a:t>working out of the details of this relationship is going to be a constant theme for the next thousand years and more of Western history</a:t>
            </a:r>
            <a:r>
              <a:rPr lang="en-GB" dirty="0" smtClean="0"/>
              <a:t>.</a:t>
            </a:r>
            <a:endParaRPr lang="en-US" dirty="0"/>
          </a:p>
        </p:txBody>
      </p:sp>
    </p:spTree>
    <p:extLst>
      <p:ext uri="{BB962C8B-B14F-4D97-AF65-F5344CB8AC3E}">
        <p14:creationId xmlns:p14="http://schemas.microsoft.com/office/powerpoint/2010/main" val="41846680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Christianity affected medieval political thought in a number of ways. </a:t>
            </a:r>
            <a:endParaRPr lang="en-GB" dirty="0" smtClean="0"/>
          </a:p>
          <a:p>
            <a:r>
              <a:rPr lang="en-GB" dirty="0" smtClean="0"/>
              <a:t>Despite </a:t>
            </a:r>
            <a:r>
              <a:rPr lang="en-GB" dirty="0"/>
              <a:t>numerous practical accommodations and compromises, the spiritual life of religion was conceived of in a way that made it, in principle, independent of the secular power. </a:t>
            </a:r>
            <a:r>
              <a:rPr lang="en-GB" dirty="0" smtClean="0"/>
              <a:t>The </a:t>
            </a:r>
            <a:r>
              <a:rPr lang="en-GB" dirty="0"/>
              <a:t>story of Christianity in the West is, in part, the story of its entanglement, disentanglement, and re-entanglement with politics, and its sometimes realised, sometimes not realised, independence. </a:t>
            </a:r>
            <a:endParaRPr lang="en-US" dirty="0"/>
          </a:p>
        </p:txBody>
      </p:sp>
    </p:spTree>
    <p:extLst>
      <p:ext uri="{BB962C8B-B14F-4D97-AF65-F5344CB8AC3E}">
        <p14:creationId xmlns:p14="http://schemas.microsoft.com/office/powerpoint/2010/main" val="7694091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This duality of centres of authority, of allegiance, is central to any understanding of Western thought. Neither the spiritual power nor the secular power could command the total allegiance of any person and the space created by the tension between the two authorities was the breeding ground for liberty.</a:t>
            </a:r>
            <a:endParaRPr lang="en-US" dirty="0"/>
          </a:p>
          <a:p>
            <a:endParaRPr lang="en-US" dirty="0"/>
          </a:p>
        </p:txBody>
      </p:sp>
    </p:spTree>
    <p:extLst>
      <p:ext uri="{BB962C8B-B14F-4D97-AF65-F5344CB8AC3E}">
        <p14:creationId xmlns:p14="http://schemas.microsoft.com/office/powerpoint/2010/main" val="9650755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You cannot study history without making the acquaintance of </a:t>
            </a:r>
            <a:r>
              <a:rPr lang="en-GB" dirty="0" smtClean="0"/>
              <a:t>historical periods</a:t>
            </a:r>
            <a:r>
              <a:rPr lang="en-GB" dirty="0"/>
              <a:t>. We have the Renaissance, the Enlightenment and, of course, the Dark Ages. These names are so much second nature to us that it may come as a shock to realise that someone, somewhere at a particular point in time devised these terms and that the people who lived during these periods didn’t know they were living in the Dark Ages or the Renaissance; they thought they were living now! Just like us, they tended to regard the manners and mores of the previous generation as old-fashioned and to see themselves as trendsetters.</a:t>
            </a:r>
            <a:endParaRPr lang="en-US" dirty="0"/>
          </a:p>
          <a:p>
            <a:endParaRPr lang="en-US" dirty="0"/>
          </a:p>
        </p:txBody>
      </p:sp>
    </p:spTree>
    <p:extLst>
      <p:ext uri="{BB962C8B-B14F-4D97-AF65-F5344CB8AC3E}">
        <p14:creationId xmlns:p14="http://schemas.microsoft.com/office/powerpoint/2010/main" val="22666330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Because it recognised the fundamental worth of every single person, Christianity made possible the emancipation, the </a:t>
            </a:r>
            <a:r>
              <a:rPr lang="en-GB" i="1" dirty="0"/>
              <a:t>eventual</a:t>
            </a:r>
            <a:r>
              <a:rPr lang="en-GB" dirty="0"/>
              <a:t> emancipation, of the individual from the grasp of the tribe and the clan. For most of human history, the individual has been part of a group—family, village, clan, tribe or nation. </a:t>
            </a:r>
            <a:endParaRPr lang="en-US" dirty="0"/>
          </a:p>
        </p:txBody>
      </p:sp>
    </p:spTree>
    <p:extLst>
      <p:ext uri="{BB962C8B-B14F-4D97-AF65-F5344CB8AC3E}">
        <p14:creationId xmlns:p14="http://schemas.microsoft.com/office/powerpoint/2010/main" val="7928032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On the Christian conception of man’s being made in the image and likeness of God, each individual person reflects and participates in the divine to the extent that any limited creature can do so. Christianity gives to the world a ‘conception of individuality or personality which was unknown to the ancient world….The solidarity of the primitive and ancient group was giving way before the development of a new apprehension of individuality.’ [Carlyle III, 7; 8] </a:t>
            </a:r>
            <a:endParaRPr lang="en-US" dirty="0"/>
          </a:p>
          <a:p>
            <a:endParaRPr lang="en-US" dirty="0"/>
          </a:p>
        </p:txBody>
      </p:sp>
    </p:spTree>
    <p:extLst>
      <p:ext uri="{BB962C8B-B14F-4D97-AF65-F5344CB8AC3E}">
        <p14:creationId xmlns:p14="http://schemas.microsoft.com/office/powerpoint/2010/main" val="29195938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Of course, individualism can be exaggerated to the point where society dissolves into a collection of contingently related human atoms. That may be a possible consequence of individualism but it is not in any way a necessary consequence. Conservatism in its many forms, whether Burkean or </a:t>
            </a:r>
            <a:r>
              <a:rPr lang="en-GB" dirty="0" err="1"/>
              <a:t>Rousseauean</a:t>
            </a:r>
            <a:r>
              <a:rPr lang="en-GB" dirty="0"/>
              <a:t> or Libertarian, is, at least in part, an attempt to balance the books on this issue and to ensure that individuals are seen as the socially embedded creatures that they are. </a:t>
            </a:r>
            <a:endParaRPr lang="en-US" dirty="0"/>
          </a:p>
        </p:txBody>
      </p:sp>
    </p:spTree>
    <p:extLst>
      <p:ext uri="{BB962C8B-B14F-4D97-AF65-F5344CB8AC3E}">
        <p14:creationId xmlns:p14="http://schemas.microsoft.com/office/powerpoint/2010/main" val="3482258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Conservatism can </a:t>
            </a:r>
            <a:r>
              <a:rPr lang="en-GB" dirty="0" smtClean="0"/>
              <a:t>also be </a:t>
            </a:r>
            <a:r>
              <a:rPr lang="en-GB" dirty="0"/>
              <a:t>presented in such a way that it is tantamount to a return to tribalism, perhaps a sophisticated tribalism, but tribalism nonetheless, where the individual is re-subsumed into the group. </a:t>
            </a:r>
            <a:endParaRPr lang="en-GB" dirty="0" smtClean="0"/>
          </a:p>
          <a:p>
            <a:r>
              <a:rPr lang="en-GB" dirty="0" smtClean="0"/>
              <a:t>In </a:t>
            </a:r>
            <a:r>
              <a:rPr lang="en-GB" dirty="0"/>
              <a:t>the case of any Libertarian conservatism, all forms of mature human relationship must be voluntary and the methodological priority of the individual must remain front and centre.</a:t>
            </a:r>
            <a:endParaRPr lang="en-US" dirty="0"/>
          </a:p>
        </p:txBody>
      </p:sp>
    </p:spTree>
    <p:extLst>
      <p:ext uri="{BB962C8B-B14F-4D97-AF65-F5344CB8AC3E}">
        <p14:creationId xmlns:p14="http://schemas.microsoft.com/office/powerpoint/2010/main" val="25019471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Christianity teaches not only the intrinsic worth of the individual but also the fundamental equality of all individuals. The teaching of the fundamental equality of all human beings is to be found right throughout the New Testament. [see </a:t>
            </a:r>
            <a:r>
              <a:rPr lang="en-GB" i="1" dirty="0"/>
              <a:t>Galatians</a:t>
            </a:r>
            <a:r>
              <a:rPr lang="en-GB" dirty="0"/>
              <a:t> 3: 28; 1 </a:t>
            </a:r>
            <a:r>
              <a:rPr lang="en-GB" i="1" dirty="0"/>
              <a:t>Corinthians</a:t>
            </a:r>
            <a:r>
              <a:rPr lang="en-GB" dirty="0"/>
              <a:t> 12: 13] </a:t>
            </a:r>
            <a:endParaRPr lang="en-GB" dirty="0" smtClean="0"/>
          </a:p>
          <a:p>
            <a:r>
              <a:rPr lang="en-GB" dirty="0" smtClean="0"/>
              <a:t>In </a:t>
            </a:r>
            <a:r>
              <a:rPr lang="en-GB" dirty="0"/>
              <a:t>the end, distinctions of sex, status, ethnic roots—while real and important on various levels and in various respects—are ultimately insignificant compared to the fact that all have the same value as children of God. </a:t>
            </a:r>
            <a:endParaRPr lang="en-US" dirty="0"/>
          </a:p>
        </p:txBody>
      </p:sp>
    </p:spTree>
    <p:extLst>
      <p:ext uri="{BB962C8B-B14F-4D97-AF65-F5344CB8AC3E}">
        <p14:creationId xmlns:p14="http://schemas.microsoft.com/office/powerpoint/2010/main" val="18081474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You might expect that armed with this conception of human nature the Christian impact on the social and political world in which it finds itself would be revolutionary. If that is your expectation, it is going to be disappointed. Instead of turning the social order upside down, Christianity instead seems to have endorsed a passive acceptance of the </a:t>
            </a:r>
            <a:r>
              <a:rPr lang="en-GB" i="1" dirty="0"/>
              <a:t>status quo</a:t>
            </a:r>
            <a:r>
              <a:rPr lang="en-GB" dirty="0"/>
              <a:t>, even where part of the </a:t>
            </a:r>
            <a:r>
              <a:rPr lang="en-GB" i="1" dirty="0"/>
              <a:t>status quo</a:t>
            </a:r>
            <a:r>
              <a:rPr lang="en-GB" dirty="0"/>
              <a:t> was slavery! </a:t>
            </a:r>
            <a:endParaRPr lang="en-US" dirty="0"/>
          </a:p>
        </p:txBody>
      </p:sp>
    </p:spTree>
    <p:extLst>
      <p:ext uri="{BB962C8B-B14F-4D97-AF65-F5344CB8AC3E}">
        <p14:creationId xmlns:p14="http://schemas.microsoft.com/office/powerpoint/2010/main" val="8001881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Here is one point on which the Christian view appears to be in essence little different from that of Cicero or Seneca. </a:t>
            </a:r>
            <a:endParaRPr lang="en-GB" dirty="0" smtClean="0"/>
          </a:p>
          <a:p>
            <a:r>
              <a:rPr lang="en-GB" dirty="0" smtClean="0"/>
              <a:t>In </a:t>
            </a:r>
            <a:r>
              <a:rPr lang="en-GB" dirty="0"/>
              <a:t>fact, Seneca expresses much more forcefully than any passage in the letters of St Paul or the Pastoral Epistles the </a:t>
            </a:r>
            <a:r>
              <a:rPr lang="en-GB" dirty="0" smtClean="0"/>
              <a:t>essential </a:t>
            </a:r>
            <a:r>
              <a:rPr lang="en-GB" dirty="0"/>
              <a:t>odiousness of slavery.</a:t>
            </a:r>
            <a:endParaRPr lang="en-US" dirty="0"/>
          </a:p>
          <a:p>
            <a:endParaRPr lang="en-US" dirty="0"/>
          </a:p>
        </p:txBody>
      </p:sp>
    </p:spTree>
    <p:extLst>
      <p:ext uri="{BB962C8B-B14F-4D97-AF65-F5344CB8AC3E}">
        <p14:creationId xmlns:p14="http://schemas.microsoft.com/office/powerpoint/2010/main" val="2761489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When it comes to the Christian conception of the nature of government, the essential text is, as we have seen, </a:t>
            </a:r>
            <a:r>
              <a:rPr lang="en-GB" i="1" dirty="0"/>
              <a:t>Romans</a:t>
            </a:r>
            <a:r>
              <a:rPr lang="en-GB" dirty="0"/>
              <a:t> 13. Carlyle is surely correct in at least some respects when he says that ‘This passage, which is of the greatest importance throughout the whole course of mediaeval political thought, being indeed constantly quoted from the second century onwards, is indeed pregnant and significant in the highest degree.</a:t>
            </a:r>
            <a:r>
              <a:rPr lang="en-GB" dirty="0" smtClean="0"/>
              <a:t>’</a:t>
            </a:r>
            <a:endParaRPr lang="en-US" dirty="0"/>
          </a:p>
        </p:txBody>
      </p:sp>
    </p:spTree>
    <p:extLst>
      <p:ext uri="{BB962C8B-B14F-4D97-AF65-F5344CB8AC3E}">
        <p14:creationId xmlns:p14="http://schemas.microsoft.com/office/powerpoint/2010/main" val="21700827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He is somewhat less correct when he continues, ‘It defines in the profoundest way the Christian theory of the nature of political society, while it furnishes us with the most interesting evidence with regard to the condition of the Christian societies of the apostolic period.’ [Carlyle I, 90] </a:t>
            </a:r>
            <a:endParaRPr lang="en-US" dirty="0"/>
          </a:p>
          <a:p>
            <a:endParaRPr lang="en-US" dirty="0"/>
          </a:p>
        </p:txBody>
      </p:sp>
    </p:spTree>
    <p:extLst>
      <p:ext uri="{BB962C8B-B14F-4D97-AF65-F5344CB8AC3E}">
        <p14:creationId xmlns:p14="http://schemas.microsoft.com/office/powerpoint/2010/main" val="2798106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As a matter of historical fact, the overwhelming influence of </a:t>
            </a:r>
            <a:r>
              <a:rPr lang="en-GB" i="1" dirty="0"/>
              <a:t>Romans</a:t>
            </a:r>
            <a:r>
              <a:rPr lang="en-GB" dirty="0"/>
              <a:t> 13 on all subsequent Christian thought on politics </a:t>
            </a:r>
            <a:r>
              <a:rPr lang="en-GB" i="1" dirty="0"/>
              <a:t>is</a:t>
            </a:r>
            <a:r>
              <a:rPr lang="en-GB" dirty="0"/>
              <a:t> undeniable. However, we need not be overwhelmed with the multiplicity of uses of this passage for this strategy amounts to little more than consulting one copy of a newspaper to check the veracity of a story one has read in another copy of the same </a:t>
            </a:r>
            <a:r>
              <a:rPr lang="en-GB" dirty="0" smtClean="0"/>
              <a:t>edition</a:t>
            </a:r>
            <a:r>
              <a:rPr lang="en-GB" dirty="0"/>
              <a:t>!</a:t>
            </a:r>
            <a:r>
              <a:rPr lang="en-GB" dirty="0" smtClean="0"/>
              <a:t> </a:t>
            </a:r>
            <a:r>
              <a:rPr lang="en-GB" dirty="0"/>
              <a:t>In the end it all comes back to </a:t>
            </a:r>
            <a:r>
              <a:rPr lang="en-GB" i="1" dirty="0"/>
              <a:t>Romans</a:t>
            </a:r>
            <a:r>
              <a:rPr lang="en-GB" dirty="0"/>
              <a:t> 13. </a:t>
            </a:r>
            <a:endParaRPr lang="en-GB" dirty="0" smtClean="0"/>
          </a:p>
          <a:p>
            <a:r>
              <a:rPr lang="en-GB" dirty="0" smtClean="0"/>
              <a:t>What </a:t>
            </a:r>
            <a:r>
              <a:rPr lang="en-GB" dirty="0"/>
              <a:t>matters is the passage itself and what it says which, as we have seen, may well not be what it appears to say. </a:t>
            </a:r>
            <a:endParaRPr lang="en-US" dirty="0"/>
          </a:p>
        </p:txBody>
      </p:sp>
    </p:spTree>
    <p:extLst>
      <p:ext uri="{BB962C8B-B14F-4D97-AF65-F5344CB8AC3E}">
        <p14:creationId xmlns:p14="http://schemas.microsoft.com/office/powerpoint/2010/main" val="1317854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err="1"/>
              <a:t>Periodisation</a:t>
            </a:r>
            <a:r>
              <a:rPr lang="en-GB" dirty="0"/>
              <a:t> is not necessarily an innocent activity. Names often carry implied negative or positive judgements. Clearly, if an age or period is Dark that’s not a good thing whereas who could possibly object to being called Enlightened? </a:t>
            </a:r>
            <a:endParaRPr lang="en-GB" dirty="0" smtClean="0"/>
          </a:p>
          <a:p>
            <a:r>
              <a:rPr lang="en-GB" dirty="0" smtClean="0"/>
              <a:t>To </a:t>
            </a:r>
            <a:r>
              <a:rPr lang="en-GB" dirty="0"/>
              <a:t>call a period of around one thousand years ‘The Middle Ages’ is to suggest that it was something of a, rather long, interlude between more important times. To be called the Middle Ages is an improvement on </a:t>
            </a:r>
            <a:r>
              <a:rPr lang="en-GB" dirty="0" smtClean="0"/>
              <a:t>‘The </a:t>
            </a:r>
            <a:r>
              <a:rPr lang="en-GB" dirty="0"/>
              <a:t>Dark </a:t>
            </a:r>
            <a:r>
              <a:rPr lang="en-GB" dirty="0" smtClean="0"/>
              <a:t>Ages’ </a:t>
            </a:r>
            <a:r>
              <a:rPr lang="en-GB" dirty="0"/>
              <a:t>but it’s still somewhat derogatory. </a:t>
            </a:r>
            <a:endParaRPr lang="en-US" dirty="0"/>
          </a:p>
        </p:txBody>
      </p:sp>
    </p:spTree>
    <p:extLst>
      <p:ext uri="{BB962C8B-B14F-4D97-AF65-F5344CB8AC3E}">
        <p14:creationId xmlns:p14="http://schemas.microsoft.com/office/powerpoint/2010/main" val="22480437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r>
              <a:rPr lang="en-GB" dirty="0"/>
              <a:t>As with the majority of commentators, Carlyle is in no </a:t>
            </a:r>
            <a:r>
              <a:rPr lang="en-GB"/>
              <a:t>doubt </a:t>
            </a:r>
            <a:r>
              <a:rPr lang="en-GB" smtClean="0"/>
              <a:t>that</a:t>
            </a:r>
            <a:r>
              <a:rPr lang="en-GB" smtClean="0"/>
              <a:t> </a:t>
            </a:r>
            <a:r>
              <a:rPr lang="en-GB" dirty="0"/>
              <a:t>this Pauline passage demands that Christians obey and respect their secular rulers. ‘St Paul’s general meaning is,’ he says, ‘plain and distinct,’ a distinctness that hasn’t, Carlyle thinks, prevented later thinkers (he has the Anabaptists in mind) from perverting it. [Carlyle I, 90; 97] The plain meaning of the passage amounts to this: government is divinely instituted and, because of this, resistance to government is rebellion against God himself because God has instituted government to repress evil and to promote the good. </a:t>
            </a:r>
            <a:endParaRPr lang="en-US" dirty="0"/>
          </a:p>
        </p:txBody>
      </p:sp>
    </p:spTree>
    <p:extLst>
      <p:ext uri="{BB962C8B-B14F-4D97-AF65-F5344CB8AC3E}">
        <p14:creationId xmlns:p14="http://schemas.microsoft.com/office/powerpoint/2010/main" val="10578934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Christian political theory thus construed is a towering edifice constructed on the slimmest of scriptural foundations. The narrow Scriptural basis of this doctrine of passive obedience in </a:t>
            </a:r>
            <a:r>
              <a:rPr lang="en-GB" i="1" dirty="0"/>
              <a:t>Romans</a:t>
            </a:r>
            <a:r>
              <a:rPr lang="en-GB" dirty="0"/>
              <a:t> 13 is apparently buttressed by brief passages in </a:t>
            </a:r>
            <a:r>
              <a:rPr lang="en-GB" i="1" dirty="0"/>
              <a:t>Titus</a:t>
            </a:r>
            <a:r>
              <a:rPr lang="en-GB" dirty="0"/>
              <a:t> 3: 1,2; 1 </a:t>
            </a:r>
            <a:r>
              <a:rPr lang="en-GB" i="1" dirty="0"/>
              <a:t>Timothy</a:t>
            </a:r>
            <a:r>
              <a:rPr lang="en-GB" dirty="0"/>
              <a:t> 2; 2, with perhaps the passage of greatest significance outside Romans, being 1 </a:t>
            </a:r>
            <a:r>
              <a:rPr lang="en-GB" i="1" dirty="0" smtClean="0"/>
              <a:t>Peter</a:t>
            </a:r>
            <a:r>
              <a:rPr lang="en-GB" dirty="0" smtClean="0"/>
              <a:t> </a:t>
            </a:r>
            <a:r>
              <a:rPr lang="en-GB" dirty="0"/>
              <a:t>2: 13-17. </a:t>
            </a:r>
            <a:endParaRPr lang="en-US" dirty="0"/>
          </a:p>
        </p:txBody>
      </p:sp>
    </p:spTree>
    <p:extLst>
      <p:ext uri="{BB962C8B-B14F-4D97-AF65-F5344CB8AC3E}">
        <p14:creationId xmlns:p14="http://schemas.microsoft.com/office/powerpoint/2010/main" val="17825489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It may well be that these passages are directed, at least in part, to repressing a certain tendency towards antinomianism in the infant Christian community. ‘It requires only a slight study of the apostolic writing to perceive that if the early Christian teachers had hard work to overcome the traditional legalism of the Jew, they were confronted with an almost equally dangerous tendency to anarchism, especially no doubt among their Gentile converts. This tendency shows itself first in a disposition to slight the ordinary duties of life, to refuse submission to the discipline of the common life.’ [Carlyle I, 94; see 1 </a:t>
            </a:r>
            <a:r>
              <a:rPr lang="en-GB" i="1" dirty="0"/>
              <a:t>Thessalonians</a:t>
            </a:r>
            <a:r>
              <a:rPr lang="en-GB" dirty="0"/>
              <a:t> 4: 10, 11 &amp; 5: 14] </a:t>
            </a:r>
            <a:endParaRPr lang="en-US" dirty="0"/>
          </a:p>
        </p:txBody>
      </p:sp>
    </p:spTree>
    <p:extLst>
      <p:ext uri="{BB962C8B-B14F-4D97-AF65-F5344CB8AC3E}">
        <p14:creationId xmlns:p14="http://schemas.microsoft.com/office/powerpoint/2010/main" val="23946424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Carlyle remarks, significantly, that ‘the early Church was troubled with anarchical tendencies, very similar to those of some of the Anabaptist movements of the sixteenth century…’ [Carlyle I, 96] </a:t>
            </a:r>
            <a:endParaRPr lang="en-GB" dirty="0" smtClean="0"/>
          </a:p>
          <a:p>
            <a:r>
              <a:rPr lang="en-GB" dirty="0" smtClean="0"/>
              <a:t>I </a:t>
            </a:r>
            <a:r>
              <a:rPr lang="en-GB" dirty="0"/>
              <a:t>find little to disagree with in this last claim but its significance, for me, is that it seems to make the requirement to obey the authorities or powers in </a:t>
            </a:r>
            <a:r>
              <a:rPr lang="en-GB" i="1" dirty="0"/>
              <a:t>Romans</a:t>
            </a:r>
            <a:r>
              <a:rPr lang="en-GB" dirty="0"/>
              <a:t> to be an internal Christian matter of church discipline rather than a command to obey the secular authorities! </a:t>
            </a:r>
            <a:endParaRPr lang="en-US" dirty="0"/>
          </a:p>
        </p:txBody>
      </p:sp>
    </p:spTree>
    <p:extLst>
      <p:ext uri="{BB962C8B-B14F-4D97-AF65-F5344CB8AC3E}">
        <p14:creationId xmlns:p14="http://schemas.microsoft.com/office/powerpoint/2010/main" val="25177753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 fact, Carlyle admits that there may be some, just some, indirect justification in Scripture for a less than respectful attitude by Christians to the political authorities. He has in mind Christ’s words to his disciples that those entrusted with the rule of Christians were not to be like the Gentile leaders who lord it over others. Rather, Christian leaders were called to service. </a:t>
            </a:r>
            <a:endParaRPr lang="en-US" dirty="0"/>
          </a:p>
        </p:txBody>
      </p:sp>
    </p:spTree>
    <p:extLst>
      <p:ext uri="{BB962C8B-B14F-4D97-AF65-F5344CB8AC3E}">
        <p14:creationId xmlns:p14="http://schemas.microsoft.com/office/powerpoint/2010/main" val="29779560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These words might, Carlyle thinks, induce in the rash and impulsive a contempt for political authorities as might St Paul’s own injunction to his fellow Christians not to go to law.  One might wonder why those who take </a:t>
            </a:r>
            <a:r>
              <a:rPr lang="en-GB" i="1" dirty="0"/>
              <a:t>these</a:t>
            </a:r>
            <a:r>
              <a:rPr lang="en-GB" dirty="0"/>
              <a:t> words literally are to be denigrated as rash and impulsive as compared with those who take literally the apparent meaning of </a:t>
            </a:r>
            <a:r>
              <a:rPr lang="en-GB" i="1" dirty="0"/>
              <a:t>Romans</a:t>
            </a:r>
            <a:r>
              <a:rPr lang="en-GB" dirty="0"/>
              <a:t> 13! </a:t>
            </a:r>
            <a:endParaRPr lang="en-GB" dirty="0" smtClean="0"/>
          </a:p>
          <a:p>
            <a:r>
              <a:rPr lang="en-GB" dirty="0" smtClean="0"/>
              <a:t>In </a:t>
            </a:r>
            <a:r>
              <a:rPr lang="en-GB" dirty="0"/>
              <a:t>the end, whatever the true or the better or the best interpretation of </a:t>
            </a:r>
            <a:r>
              <a:rPr lang="en-GB" i="1" dirty="0"/>
              <a:t>Romans</a:t>
            </a:r>
            <a:r>
              <a:rPr lang="en-GB" dirty="0"/>
              <a:t> 13 may be, the early Church’s approach to the political order tends more to the Stoics’ relatively positive conception of the state and its purposes than to the Epicurean attitude of indifference or hostility. </a:t>
            </a:r>
            <a:endParaRPr lang="en-US" dirty="0"/>
          </a:p>
        </p:txBody>
      </p:sp>
    </p:spTree>
    <p:extLst>
      <p:ext uri="{BB962C8B-B14F-4D97-AF65-F5344CB8AC3E}">
        <p14:creationId xmlns:p14="http://schemas.microsoft.com/office/powerpoint/2010/main" val="27431406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a:t>On the issue of the natural law, the Fathers of the Church all take their cue from St Paul’s Letter to the </a:t>
            </a:r>
            <a:r>
              <a:rPr lang="en-GB" i="1" dirty="0"/>
              <a:t>Romans</a:t>
            </a:r>
            <a:r>
              <a:rPr lang="en-GB" dirty="0"/>
              <a:t>—the natural law is a law written on men’s hearts. The relevant passage runs: ‘For as many as have sinned without law shall also perish without law: and as many as have sinned under law shall be judged by law; for not </a:t>
            </a:r>
            <a:r>
              <a:rPr lang="en-GB" dirty="0" smtClean="0"/>
              <a:t>hearers </a:t>
            </a:r>
            <a:r>
              <a:rPr lang="en-GB" dirty="0"/>
              <a:t>of a law are just before God, but the doers of a law shall be justified: for when Gentiles which have no law do by nature the things of the law, these, having no law, are a law unto themselves; in that they show the work of the law written in their hearts, their conscience bearing witness therewith.’ [</a:t>
            </a:r>
            <a:r>
              <a:rPr lang="en-GB" i="1" dirty="0"/>
              <a:t>Romans</a:t>
            </a:r>
            <a:r>
              <a:rPr lang="en-GB" dirty="0"/>
              <a:t>, 2: 12-14] </a:t>
            </a:r>
            <a:endParaRPr lang="en-US" dirty="0"/>
          </a:p>
        </p:txBody>
      </p:sp>
    </p:spTree>
    <p:extLst>
      <p:ext uri="{BB962C8B-B14F-4D97-AF65-F5344CB8AC3E}">
        <p14:creationId xmlns:p14="http://schemas.microsoft.com/office/powerpoint/2010/main" val="28483701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Does this idea in Paul come from his Jewish culture, from his Hellenic environment? </a:t>
            </a:r>
            <a:endParaRPr lang="en-GB" dirty="0" smtClean="0"/>
          </a:p>
          <a:p>
            <a:r>
              <a:rPr lang="en-GB" dirty="0" smtClean="0"/>
              <a:t>Who </a:t>
            </a:r>
            <a:r>
              <a:rPr lang="en-GB" dirty="0"/>
              <a:t>can say? </a:t>
            </a:r>
            <a:r>
              <a:rPr lang="en-GB" dirty="0" smtClean="0"/>
              <a:t>Whether or which, </a:t>
            </a:r>
            <a:r>
              <a:rPr lang="en-GB" dirty="0"/>
              <a:t>it dovetails neatly into the Ciceronian idea of the natural law and ultimately both may well have Greek roots that we find expressed by Sophocles in his </a:t>
            </a:r>
            <a:r>
              <a:rPr lang="en-GB" i="1" dirty="0"/>
              <a:t>Antigone</a:t>
            </a:r>
            <a:r>
              <a:rPr lang="en-GB" dirty="0"/>
              <a:t>. </a:t>
            </a:r>
            <a:endParaRPr lang="en-GB" dirty="0" smtClean="0"/>
          </a:p>
        </p:txBody>
      </p:sp>
    </p:spTree>
    <p:extLst>
      <p:ext uri="{BB962C8B-B14F-4D97-AF65-F5344CB8AC3E}">
        <p14:creationId xmlns:p14="http://schemas.microsoft.com/office/powerpoint/2010/main" val="23654872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St Hilary goes so far as to give an idea of the content of this law. </a:t>
            </a:r>
            <a:endParaRPr lang="en-GB" dirty="0" smtClean="0"/>
          </a:p>
          <a:p>
            <a:r>
              <a:rPr lang="en-GB" dirty="0"/>
              <a:t>It includes forbidding a man to injure his fellows, to take from them what is theirs or to engage in fraud. </a:t>
            </a:r>
          </a:p>
          <a:p>
            <a:r>
              <a:rPr lang="en-GB" dirty="0"/>
              <a:t>These are actions that a libertarian would recognise as falling under the non-aggression principle. </a:t>
            </a:r>
            <a:endParaRPr lang="en-US" dirty="0"/>
          </a:p>
          <a:p>
            <a:endParaRPr lang="en-US" dirty="0"/>
          </a:p>
        </p:txBody>
      </p:sp>
    </p:spTree>
    <p:extLst>
      <p:ext uri="{BB962C8B-B14F-4D97-AF65-F5344CB8AC3E}">
        <p14:creationId xmlns:p14="http://schemas.microsoft.com/office/powerpoint/2010/main" val="32967990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smtClean="0"/>
              <a:t>St </a:t>
            </a:r>
            <a:r>
              <a:rPr lang="en-GB" dirty="0"/>
              <a:t>Isidore of Seville seems to take his starting point from Ulpian’s account with this difference; where Ulpian describes the natural law as being common to all animals, St Isidore describes it as being common to all nations. </a:t>
            </a:r>
            <a:endParaRPr lang="en-GB" dirty="0" smtClean="0"/>
          </a:p>
          <a:p>
            <a:r>
              <a:rPr lang="en-GB" smtClean="0"/>
              <a:t>Like </a:t>
            </a:r>
            <a:r>
              <a:rPr lang="en-GB" dirty="0"/>
              <a:t>Ulpian, St </a:t>
            </a:r>
            <a:r>
              <a:rPr lang="en-GB" dirty="0" err="1"/>
              <a:t>Isidore</a:t>
            </a:r>
            <a:r>
              <a:rPr lang="en-GB" dirty="0"/>
              <a:t> describes the mode of following such as law as being instinctual but instinct, in his case, is to be contrasted with convention and not with rationality. </a:t>
            </a:r>
            <a:endParaRPr lang="en-US" dirty="0"/>
          </a:p>
        </p:txBody>
      </p:sp>
    </p:spTree>
    <p:extLst>
      <p:ext uri="{BB962C8B-B14F-4D97-AF65-F5344CB8AC3E}">
        <p14:creationId xmlns:p14="http://schemas.microsoft.com/office/powerpoint/2010/main" val="9821368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But the Middle Ages was not just a fallow period between two ages of </a:t>
            </a:r>
            <a:r>
              <a:rPr lang="en-GB" dirty="0" smtClean="0"/>
              <a:t>enlightenment’ it was a </a:t>
            </a:r>
            <a:r>
              <a:rPr lang="en-GB" dirty="0"/>
              <a:t>time of significant change and development during which the foundations of our modern and contemporary world were laid. </a:t>
            </a:r>
            <a:endParaRPr lang="en-GB" dirty="0" smtClean="0"/>
          </a:p>
          <a:p>
            <a:r>
              <a:rPr lang="en-GB" dirty="0" smtClean="0"/>
              <a:t>I’m </a:t>
            </a:r>
            <a:r>
              <a:rPr lang="en-GB" dirty="0"/>
              <a:t>not planning on any radical revision of standard </a:t>
            </a:r>
            <a:r>
              <a:rPr lang="en-GB" dirty="0" err="1"/>
              <a:t>periodisations</a:t>
            </a:r>
            <a:r>
              <a:rPr lang="en-GB" dirty="0"/>
              <a:t>—one nomenclature is </a:t>
            </a:r>
            <a:r>
              <a:rPr lang="en-GB" dirty="0" smtClean="0"/>
              <a:t>as likely </a:t>
            </a:r>
            <a:r>
              <a:rPr lang="en-GB" dirty="0"/>
              <a:t>to be as tendentious as another</a:t>
            </a:r>
            <a:r>
              <a:rPr lang="en-GB" dirty="0" smtClean="0"/>
              <a:t>—I’m just </a:t>
            </a:r>
            <a:r>
              <a:rPr lang="en-GB" dirty="0"/>
              <a:t>alerting you to the non-innocent nature of the historical naming process. Forewarned is forearmed.</a:t>
            </a:r>
            <a:endParaRPr lang="en-US" dirty="0"/>
          </a:p>
        </p:txBody>
      </p:sp>
    </p:spTree>
    <p:extLst>
      <p:ext uri="{BB962C8B-B14F-4D97-AF65-F5344CB8AC3E}">
        <p14:creationId xmlns:p14="http://schemas.microsoft.com/office/powerpoint/2010/main" val="33389413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77295"/>
            <a:ext cx="6258012" cy="727773"/>
          </a:xfrm>
        </p:spPr>
        <p:txBody>
          <a:bodyPr/>
          <a:lstStyle/>
          <a:p>
            <a:r>
              <a:rPr lang="en-US" dirty="0" smtClean="0"/>
              <a:t>Geopolitical Factors</a:t>
            </a:r>
            <a:endParaRPr lang="en-US" dirty="0"/>
          </a:p>
        </p:txBody>
      </p:sp>
      <p:sp>
        <p:nvSpPr>
          <p:cNvPr id="3" name="Content Placeholder 2"/>
          <p:cNvSpPr>
            <a:spLocks noGrp="1"/>
          </p:cNvSpPr>
          <p:nvPr>
            <p:ph idx="1"/>
          </p:nvPr>
        </p:nvSpPr>
        <p:spPr>
          <a:xfrm>
            <a:off x="457200" y="3680625"/>
            <a:ext cx="6508377" cy="2542375"/>
          </a:xfrm>
        </p:spPr>
        <p:txBody>
          <a:bodyPr/>
          <a:lstStyle/>
          <a:p>
            <a:r>
              <a:rPr lang="en-GB" dirty="0"/>
              <a:t>The collapse or rapid decay of the Western Roman Empire in the fifth century did not all at once precipitate a political or social crisis. People did not wake up one morning to find a sign posted in the Forum saying: ‘Roman Empire now under new management. Apply to Barbarian Enterprises, Incorporated.</a:t>
            </a:r>
            <a:r>
              <a:rPr lang="en-GB" dirty="0" smtClean="0"/>
              <a:t>’</a:t>
            </a:r>
            <a:endParaRPr lang="en-US" dirty="0"/>
          </a:p>
        </p:txBody>
      </p:sp>
    </p:spTree>
    <p:extLst>
      <p:ext uri="{BB962C8B-B14F-4D97-AF65-F5344CB8AC3E}">
        <p14:creationId xmlns:p14="http://schemas.microsoft.com/office/powerpoint/2010/main" val="34922901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However, some things had changed and changed forever. The highly centralised, highly bureaucratised, legally unified political and military entity that had been the Roman Empire was on its way out. What was to replace it, however, was not yet obvious. </a:t>
            </a:r>
            <a:endParaRPr lang="en-US" dirty="0"/>
          </a:p>
        </p:txBody>
      </p:sp>
    </p:spTree>
    <p:extLst>
      <p:ext uri="{BB962C8B-B14F-4D97-AF65-F5344CB8AC3E}">
        <p14:creationId xmlns:p14="http://schemas.microsoft.com/office/powerpoint/2010/main" val="35553784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Between the fifth and the ninth centuries, the political landscape of the area once controlled by the Western Roman Empire changed forever under the influence of the Germanic tribes now settled there. However, it must not be forgotten that the Roman Empire survived in the East for another 1000 years until Constantinople fell to the Turks in 1453. </a:t>
            </a:r>
            <a:endParaRPr lang="en-US" dirty="0"/>
          </a:p>
        </p:txBody>
      </p:sp>
    </p:spTree>
    <p:extLst>
      <p:ext uri="{BB962C8B-B14F-4D97-AF65-F5344CB8AC3E}">
        <p14:creationId xmlns:p14="http://schemas.microsoft.com/office/powerpoint/2010/main" val="4801800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George Sabine remarks, ‘The barbarian conquest itself, with its attendant social and economic changes, had made government on a large scale impossible. Both politically and intellectually western Europe was beginning to revolve around a </a:t>
            </a:r>
            <a:r>
              <a:rPr lang="en-GB" dirty="0" err="1"/>
              <a:t>center</a:t>
            </a:r>
            <a:r>
              <a:rPr lang="en-GB" dirty="0"/>
              <a:t> of its own, instead of being merely the hinterland of a world whose </a:t>
            </a:r>
            <a:r>
              <a:rPr lang="en-GB" dirty="0" err="1"/>
              <a:t>center</a:t>
            </a:r>
            <a:r>
              <a:rPr lang="en-GB" dirty="0"/>
              <a:t> was the Mediterranean basin.’ [Sabine, 198] </a:t>
            </a:r>
            <a:endParaRPr lang="en-US" dirty="0"/>
          </a:p>
          <a:p>
            <a:endParaRPr lang="en-US" dirty="0"/>
          </a:p>
        </p:txBody>
      </p:sp>
    </p:spTree>
    <p:extLst>
      <p:ext uri="{BB962C8B-B14F-4D97-AF65-F5344CB8AC3E}">
        <p14:creationId xmlns:p14="http://schemas.microsoft.com/office/powerpoint/2010/main" val="12077467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A</a:t>
            </a:r>
            <a:r>
              <a:rPr lang="en-GB" dirty="0" smtClean="0"/>
              <a:t>fter </a:t>
            </a:r>
            <a:r>
              <a:rPr lang="en-GB" dirty="0"/>
              <a:t>the fall of the Western Roman Empire, between the fifth and seventh centuries, the centre of gravity of the Christian barbarian world lay on the shores of the Mediterranean. </a:t>
            </a:r>
            <a:r>
              <a:rPr lang="en-GB" dirty="0" smtClean="0"/>
              <a:t>With </a:t>
            </a:r>
            <a:r>
              <a:rPr lang="en-GB" dirty="0"/>
              <a:t>the rise of Islam, however, the centre of gravity moved inexorably northwards. The Moslems controlled Corsica, Sardinia and Sicily and, in the western Mediterranean, the Balearic Islands. Henri Pirenne argues that the rise of Islam effectively separated East from West and because the Mediterranean was now an Islamic preserve, turned Western Europe into a land-centred culture. </a:t>
            </a:r>
            <a:endParaRPr lang="en-US" dirty="0"/>
          </a:p>
        </p:txBody>
      </p:sp>
    </p:spTree>
    <p:extLst>
      <p:ext uri="{BB962C8B-B14F-4D97-AF65-F5344CB8AC3E}">
        <p14:creationId xmlns:p14="http://schemas.microsoft.com/office/powerpoint/2010/main" val="37759350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font script="Hans" typeface="宋体"/>
        <a:font script="Hant" typeface="新細明體"/>
      </a:majorFont>
      <a:minorFont>
        <a:latin typeface="Century Gothic"/>
        <a:ea typeface=""/>
        <a:cs typeface=""/>
        <a:font script="Jpan" typeface="メイリオ"/>
        <a:font script="Hans" typeface="宋体"/>
        <a:font script="Hant" typeface="新細明體"/>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71</TotalTime>
  <Words>3086</Words>
  <Application>Microsoft Macintosh PowerPoint</Application>
  <PresentationFormat>On-screen Show (4:3)</PresentationFormat>
  <Paragraphs>88</Paragraphs>
  <Slides>39</Slides>
  <Notes>31</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Plaza</vt:lpstr>
      <vt:lpstr>Freedom’s Progress</vt:lpstr>
      <vt:lpstr>PowerPoint Presentation</vt:lpstr>
      <vt:lpstr>PowerPoint Presentation</vt:lpstr>
      <vt:lpstr>PowerPoint Presentation</vt:lpstr>
      <vt:lpstr>Geopolitical Factors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Church and Society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Freedom’s Progress</dc:title>
  <dc:creator>Gerard Casey</dc:creator>
  <cp:lastModifiedBy>Gerard Casey</cp:lastModifiedBy>
  <cp:revision>11</cp:revision>
  <dcterms:created xsi:type="dcterms:W3CDTF">2013-10-25T09:29:02Z</dcterms:created>
  <dcterms:modified xsi:type="dcterms:W3CDTF">2013-11-08T08:35:11Z</dcterms:modified>
</cp:coreProperties>
</file>