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95" r:id="rId30"/>
    <p:sldId id="284" r:id="rId31"/>
    <p:sldId id="285" r:id="rId32"/>
    <p:sldId id="286" r:id="rId33"/>
    <p:sldId id="287" r:id="rId34"/>
    <p:sldId id="288" r:id="rId35"/>
    <p:sldId id="289" r:id="rId36"/>
    <p:sldId id="290" r:id="rId37"/>
    <p:sldId id="291" r:id="rId38"/>
    <p:sldId id="292" r:id="rId39"/>
    <p:sldId id="293" r:id="rId40"/>
    <p:sldId id="294" r:id="rId41"/>
    <p:sldId id="296"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notesMaster" Target="notesMasters/notesMaster1.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6365AD-2B1E-BB42-9F43-F7AF43C4D5C1}" type="datetimeFigureOut">
              <a:rPr lang="en-US" smtClean="0"/>
              <a:t>07/11/2013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04F601-5D6F-2349-8F81-7CB4F0DCFEF8}" type="slidenum">
              <a:rPr lang="en-US" smtClean="0"/>
              <a:t>‹#›</a:t>
            </a:fld>
            <a:endParaRPr lang="en-US"/>
          </a:p>
        </p:txBody>
      </p:sp>
    </p:spTree>
    <p:extLst>
      <p:ext uri="{BB962C8B-B14F-4D97-AF65-F5344CB8AC3E}">
        <p14:creationId xmlns:p14="http://schemas.microsoft.com/office/powerpoint/2010/main" val="273105653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5</a:t>
            </a:fld>
            <a:endParaRPr lang="en-US"/>
          </a:p>
        </p:txBody>
      </p:sp>
    </p:spTree>
    <p:extLst>
      <p:ext uri="{BB962C8B-B14F-4D97-AF65-F5344CB8AC3E}">
        <p14:creationId xmlns:p14="http://schemas.microsoft.com/office/powerpoint/2010/main" val="24157679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16</a:t>
            </a:fld>
            <a:endParaRPr lang="en-US"/>
          </a:p>
        </p:txBody>
      </p:sp>
    </p:spTree>
    <p:extLst>
      <p:ext uri="{BB962C8B-B14F-4D97-AF65-F5344CB8AC3E}">
        <p14:creationId xmlns:p14="http://schemas.microsoft.com/office/powerpoint/2010/main" val="2209236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17</a:t>
            </a:fld>
            <a:endParaRPr lang="en-US"/>
          </a:p>
        </p:txBody>
      </p:sp>
    </p:spTree>
    <p:extLst>
      <p:ext uri="{BB962C8B-B14F-4D97-AF65-F5344CB8AC3E}">
        <p14:creationId xmlns:p14="http://schemas.microsoft.com/office/powerpoint/2010/main" val="2853584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18</a:t>
            </a:fld>
            <a:endParaRPr lang="en-US"/>
          </a:p>
        </p:txBody>
      </p:sp>
    </p:spTree>
    <p:extLst>
      <p:ext uri="{BB962C8B-B14F-4D97-AF65-F5344CB8AC3E}">
        <p14:creationId xmlns:p14="http://schemas.microsoft.com/office/powerpoint/2010/main" val="41030231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19</a:t>
            </a:fld>
            <a:endParaRPr lang="en-US"/>
          </a:p>
        </p:txBody>
      </p:sp>
    </p:spTree>
    <p:extLst>
      <p:ext uri="{BB962C8B-B14F-4D97-AF65-F5344CB8AC3E}">
        <p14:creationId xmlns:p14="http://schemas.microsoft.com/office/powerpoint/2010/main" val="32080567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20</a:t>
            </a:fld>
            <a:endParaRPr lang="en-US"/>
          </a:p>
        </p:txBody>
      </p:sp>
    </p:spTree>
    <p:extLst>
      <p:ext uri="{BB962C8B-B14F-4D97-AF65-F5344CB8AC3E}">
        <p14:creationId xmlns:p14="http://schemas.microsoft.com/office/powerpoint/2010/main" val="28841949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21</a:t>
            </a:fld>
            <a:endParaRPr lang="en-US"/>
          </a:p>
        </p:txBody>
      </p:sp>
    </p:spTree>
    <p:extLst>
      <p:ext uri="{BB962C8B-B14F-4D97-AF65-F5344CB8AC3E}">
        <p14:creationId xmlns:p14="http://schemas.microsoft.com/office/powerpoint/2010/main" val="40998111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22</a:t>
            </a:fld>
            <a:endParaRPr lang="en-US"/>
          </a:p>
        </p:txBody>
      </p:sp>
    </p:spTree>
    <p:extLst>
      <p:ext uri="{BB962C8B-B14F-4D97-AF65-F5344CB8AC3E}">
        <p14:creationId xmlns:p14="http://schemas.microsoft.com/office/powerpoint/2010/main" val="1035332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23</a:t>
            </a:fld>
            <a:endParaRPr lang="en-US"/>
          </a:p>
        </p:txBody>
      </p:sp>
    </p:spTree>
    <p:extLst>
      <p:ext uri="{BB962C8B-B14F-4D97-AF65-F5344CB8AC3E}">
        <p14:creationId xmlns:p14="http://schemas.microsoft.com/office/powerpoint/2010/main" val="17186282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24</a:t>
            </a:fld>
            <a:endParaRPr lang="en-US"/>
          </a:p>
        </p:txBody>
      </p:sp>
    </p:spTree>
    <p:extLst>
      <p:ext uri="{BB962C8B-B14F-4D97-AF65-F5344CB8AC3E}">
        <p14:creationId xmlns:p14="http://schemas.microsoft.com/office/powerpoint/2010/main" val="39258369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25</a:t>
            </a:fld>
            <a:endParaRPr lang="en-US"/>
          </a:p>
        </p:txBody>
      </p:sp>
    </p:spTree>
    <p:extLst>
      <p:ext uri="{BB962C8B-B14F-4D97-AF65-F5344CB8AC3E}">
        <p14:creationId xmlns:p14="http://schemas.microsoft.com/office/powerpoint/2010/main" val="2722885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6</a:t>
            </a:fld>
            <a:endParaRPr lang="en-US"/>
          </a:p>
        </p:txBody>
      </p:sp>
    </p:spTree>
    <p:extLst>
      <p:ext uri="{BB962C8B-B14F-4D97-AF65-F5344CB8AC3E}">
        <p14:creationId xmlns:p14="http://schemas.microsoft.com/office/powerpoint/2010/main" val="37234767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29</a:t>
            </a:fld>
            <a:endParaRPr lang="en-US"/>
          </a:p>
        </p:txBody>
      </p:sp>
    </p:spTree>
    <p:extLst>
      <p:ext uri="{BB962C8B-B14F-4D97-AF65-F5344CB8AC3E}">
        <p14:creationId xmlns:p14="http://schemas.microsoft.com/office/powerpoint/2010/main" val="16583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30</a:t>
            </a:fld>
            <a:endParaRPr lang="en-US"/>
          </a:p>
        </p:txBody>
      </p:sp>
    </p:spTree>
    <p:extLst>
      <p:ext uri="{BB962C8B-B14F-4D97-AF65-F5344CB8AC3E}">
        <p14:creationId xmlns:p14="http://schemas.microsoft.com/office/powerpoint/2010/main" val="17466329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31</a:t>
            </a:fld>
            <a:endParaRPr lang="en-US"/>
          </a:p>
        </p:txBody>
      </p:sp>
    </p:spTree>
    <p:extLst>
      <p:ext uri="{BB962C8B-B14F-4D97-AF65-F5344CB8AC3E}">
        <p14:creationId xmlns:p14="http://schemas.microsoft.com/office/powerpoint/2010/main" val="13811734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32</a:t>
            </a:fld>
            <a:endParaRPr lang="en-US"/>
          </a:p>
        </p:txBody>
      </p:sp>
    </p:spTree>
    <p:extLst>
      <p:ext uri="{BB962C8B-B14F-4D97-AF65-F5344CB8AC3E}">
        <p14:creationId xmlns:p14="http://schemas.microsoft.com/office/powerpoint/2010/main" val="24360735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33</a:t>
            </a:fld>
            <a:endParaRPr lang="en-US"/>
          </a:p>
        </p:txBody>
      </p:sp>
    </p:spTree>
    <p:extLst>
      <p:ext uri="{BB962C8B-B14F-4D97-AF65-F5344CB8AC3E}">
        <p14:creationId xmlns:p14="http://schemas.microsoft.com/office/powerpoint/2010/main" val="18006530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34</a:t>
            </a:fld>
            <a:endParaRPr lang="en-US"/>
          </a:p>
        </p:txBody>
      </p:sp>
    </p:spTree>
    <p:extLst>
      <p:ext uri="{BB962C8B-B14F-4D97-AF65-F5344CB8AC3E}">
        <p14:creationId xmlns:p14="http://schemas.microsoft.com/office/powerpoint/2010/main" val="19672298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35</a:t>
            </a:fld>
            <a:endParaRPr lang="en-US"/>
          </a:p>
        </p:txBody>
      </p:sp>
    </p:spTree>
    <p:extLst>
      <p:ext uri="{BB962C8B-B14F-4D97-AF65-F5344CB8AC3E}">
        <p14:creationId xmlns:p14="http://schemas.microsoft.com/office/powerpoint/2010/main" val="35553969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36</a:t>
            </a:fld>
            <a:endParaRPr lang="en-US"/>
          </a:p>
        </p:txBody>
      </p:sp>
    </p:spTree>
    <p:extLst>
      <p:ext uri="{BB962C8B-B14F-4D97-AF65-F5344CB8AC3E}">
        <p14:creationId xmlns:p14="http://schemas.microsoft.com/office/powerpoint/2010/main" val="8494459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37</a:t>
            </a:fld>
            <a:endParaRPr lang="en-US"/>
          </a:p>
        </p:txBody>
      </p:sp>
    </p:spTree>
    <p:extLst>
      <p:ext uri="{BB962C8B-B14F-4D97-AF65-F5344CB8AC3E}">
        <p14:creationId xmlns:p14="http://schemas.microsoft.com/office/powerpoint/2010/main" val="174611195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38</a:t>
            </a:fld>
            <a:endParaRPr lang="en-US"/>
          </a:p>
        </p:txBody>
      </p:sp>
    </p:spTree>
    <p:extLst>
      <p:ext uri="{BB962C8B-B14F-4D97-AF65-F5344CB8AC3E}">
        <p14:creationId xmlns:p14="http://schemas.microsoft.com/office/powerpoint/2010/main" val="3940410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7</a:t>
            </a:fld>
            <a:endParaRPr lang="en-US"/>
          </a:p>
        </p:txBody>
      </p:sp>
    </p:spTree>
    <p:extLst>
      <p:ext uri="{BB962C8B-B14F-4D97-AF65-F5344CB8AC3E}">
        <p14:creationId xmlns:p14="http://schemas.microsoft.com/office/powerpoint/2010/main" val="23576461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39</a:t>
            </a:fld>
            <a:endParaRPr lang="en-US"/>
          </a:p>
        </p:txBody>
      </p:sp>
    </p:spTree>
    <p:extLst>
      <p:ext uri="{BB962C8B-B14F-4D97-AF65-F5344CB8AC3E}">
        <p14:creationId xmlns:p14="http://schemas.microsoft.com/office/powerpoint/2010/main" val="110497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8</a:t>
            </a:fld>
            <a:endParaRPr lang="en-US"/>
          </a:p>
        </p:txBody>
      </p:sp>
    </p:spTree>
    <p:extLst>
      <p:ext uri="{BB962C8B-B14F-4D97-AF65-F5344CB8AC3E}">
        <p14:creationId xmlns:p14="http://schemas.microsoft.com/office/powerpoint/2010/main" val="3260435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9</a:t>
            </a:fld>
            <a:endParaRPr lang="en-US"/>
          </a:p>
        </p:txBody>
      </p:sp>
    </p:spTree>
    <p:extLst>
      <p:ext uri="{BB962C8B-B14F-4D97-AF65-F5344CB8AC3E}">
        <p14:creationId xmlns:p14="http://schemas.microsoft.com/office/powerpoint/2010/main" val="688838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10</a:t>
            </a:fld>
            <a:endParaRPr lang="en-US"/>
          </a:p>
        </p:txBody>
      </p:sp>
    </p:spTree>
    <p:extLst>
      <p:ext uri="{BB962C8B-B14F-4D97-AF65-F5344CB8AC3E}">
        <p14:creationId xmlns:p14="http://schemas.microsoft.com/office/powerpoint/2010/main" val="1819982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13</a:t>
            </a:fld>
            <a:endParaRPr lang="en-US"/>
          </a:p>
        </p:txBody>
      </p:sp>
    </p:spTree>
    <p:extLst>
      <p:ext uri="{BB962C8B-B14F-4D97-AF65-F5344CB8AC3E}">
        <p14:creationId xmlns:p14="http://schemas.microsoft.com/office/powerpoint/2010/main" val="19510039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14</a:t>
            </a:fld>
            <a:endParaRPr lang="en-US"/>
          </a:p>
        </p:txBody>
      </p:sp>
    </p:spTree>
    <p:extLst>
      <p:ext uri="{BB962C8B-B14F-4D97-AF65-F5344CB8AC3E}">
        <p14:creationId xmlns:p14="http://schemas.microsoft.com/office/powerpoint/2010/main" val="531411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04F601-5D6F-2349-8F81-7CB4F0DCFEF8}" type="slidenum">
              <a:rPr lang="en-US" smtClean="0"/>
              <a:t>15</a:t>
            </a:fld>
            <a:endParaRPr lang="en-US"/>
          </a:p>
        </p:txBody>
      </p:sp>
    </p:spTree>
    <p:extLst>
      <p:ext uri="{BB962C8B-B14F-4D97-AF65-F5344CB8AC3E}">
        <p14:creationId xmlns:p14="http://schemas.microsoft.com/office/powerpoint/2010/main" val="204759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07/11/2013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07/11/2013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07/11/2013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07/11/2013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07/11/2013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07/11/2013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23. Augustine - Realpolitik</a:t>
            </a:r>
            <a:endParaRPr lang="en-US" dirty="0"/>
          </a:p>
        </p:txBody>
      </p:sp>
    </p:spTree>
    <p:extLst>
      <p:ext uri="{BB962C8B-B14F-4D97-AF65-F5344CB8AC3E}">
        <p14:creationId xmlns:p14="http://schemas.microsoft.com/office/powerpoint/2010/main" val="3321591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point is made yet again when Augustine remarks that a brigand offered the control of a city </a:t>
            </a:r>
            <a:r>
              <a:rPr lang="en-GB" dirty="0" smtClean="0"/>
              <a:t>or </a:t>
            </a:r>
            <a:r>
              <a:rPr lang="en-GB" dirty="0"/>
              <a:t>a whole nation could then afford to emerge from the shadows of brigandage, but without abating one little bit the greed and malignity that made him so successful a brigand. The man who would now be king is no different than the man who once used to be a brigand except in size and boldness. [19.12]</a:t>
            </a:r>
            <a:endParaRPr lang="en-US" dirty="0"/>
          </a:p>
        </p:txBody>
      </p:sp>
    </p:spTree>
    <p:extLst>
      <p:ext uri="{BB962C8B-B14F-4D97-AF65-F5344CB8AC3E}">
        <p14:creationId xmlns:p14="http://schemas.microsoft.com/office/powerpoint/2010/main" val="1925821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Given this, you might expect Augustine to reject kings and kingdoms and all their works and </a:t>
            </a:r>
            <a:r>
              <a:rPr lang="en-GB" dirty="0" err="1"/>
              <a:t>pomps</a:t>
            </a:r>
            <a:r>
              <a:rPr lang="en-GB" dirty="0"/>
              <a:t>. If you had such an expectation you will be sorely disappointed! Despite his clear-eyed recognition of the dubious moral status of kingdoms, Augustine argues that the essential task of the state, whether ruled by a good prince or a bad prince, is still the same—to maintain peace and justice in so far as such is possible in this vale of tears. </a:t>
            </a:r>
            <a:endParaRPr lang="en-US" dirty="0"/>
          </a:p>
        </p:txBody>
      </p:sp>
    </p:spTree>
    <p:extLst>
      <p:ext uri="{BB962C8B-B14F-4D97-AF65-F5344CB8AC3E}">
        <p14:creationId xmlns:p14="http://schemas.microsoft.com/office/powerpoint/2010/main" val="1972601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moral character of the prince makes absolutely no difference to the legitimacy of his rule and the duty, as Augustine sees it, of the Christian to render obedience to any and every law and command such a prince might make unless such laws or commands require a Christian to violate his religious duties. And even in this case, although refusing to obey the law, the Christian must willingly accept the punishment he merits by his disobedience and may not rebel against the ruler’s authority</a:t>
            </a:r>
            <a:r>
              <a:rPr lang="en-GB" dirty="0" smtClean="0"/>
              <a:t>.</a:t>
            </a:r>
            <a:endParaRPr lang="en-US" dirty="0"/>
          </a:p>
        </p:txBody>
      </p:sp>
    </p:spTree>
    <p:extLst>
      <p:ext uri="{BB962C8B-B14F-4D97-AF65-F5344CB8AC3E}">
        <p14:creationId xmlns:p14="http://schemas.microsoft.com/office/powerpoint/2010/main" val="3951553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legitimacy of a ruler’s authority is not, Augustine thinks, compromised in the slightest by the roughnesses and uncertainties and practical injustices that the administration of any state inevitably entails. </a:t>
            </a:r>
            <a:endParaRPr lang="en-GB" dirty="0" smtClean="0"/>
          </a:p>
          <a:p>
            <a:r>
              <a:rPr lang="en-GB" dirty="0" smtClean="0"/>
              <a:t>Judges </a:t>
            </a:r>
            <a:r>
              <a:rPr lang="en-GB" dirty="0"/>
              <a:t>may convict the innocent or fail to convict the guilty—that’s unfortunate but inevitable. ‘…those who pronounce judgement cannot see into the consciences of those on whom they pronounce it. And so they are often compelled to seek the truth by torturing innocent witnesses in a case which is no concern of theirs. </a:t>
            </a:r>
            <a:endParaRPr lang="en-US" dirty="0"/>
          </a:p>
        </p:txBody>
      </p:sp>
    </p:spTree>
    <p:extLst>
      <p:ext uri="{BB962C8B-B14F-4D97-AF65-F5344CB8AC3E}">
        <p14:creationId xmlns:p14="http://schemas.microsoft.com/office/powerpoint/2010/main" val="3413074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And what about torture employed on a man in his own case? The question is whether he is guilty. He is tortured, and, even if innocent, he suffers, for a doubtful crime, a punishment about which there is not a shadow of doubt and not because he is discovered to have committed it, but because it is not certain that he did not commit it. This means that the ignorance of the judge is often a calamity for the innocent.’ [19.6</a:t>
            </a:r>
            <a:r>
              <a:rPr lang="en-GB" dirty="0" smtClean="0"/>
              <a:t>]</a:t>
            </a:r>
            <a:endParaRPr lang="en-US" dirty="0"/>
          </a:p>
        </p:txBody>
      </p:sp>
    </p:spTree>
    <p:extLst>
      <p:ext uri="{BB962C8B-B14F-4D97-AF65-F5344CB8AC3E}">
        <p14:creationId xmlns:p14="http://schemas.microsoft.com/office/powerpoint/2010/main" val="238460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Even with its manifest imperfections, Augustine thinks the state is absolutely essential because without it sinful men could not be restrained. The state is both a consequence of sin and, paradoxically, a means for its restraint. </a:t>
            </a:r>
            <a:endParaRPr lang="en-GB" dirty="0" smtClean="0"/>
          </a:p>
          <a:p>
            <a:r>
              <a:rPr lang="en-GB" dirty="0" smtClean="0"/>
              <a:t>So </a:t>
            </a:r>
            <a:r>
              <a:rPr lang="en-GB" dirty="0"/>
              <a:t>too, other forms of human domination resulting from sin—property and slavery—are means by which order can be maintained, a relative and imperfect order to be sure but an order nonetheless. </a:t>
            </a:r>
            <a:endParaRPr lang="en-US" dirty="0"/>
          </a:p>
        </p:txBody>
      </p:sp>
    </p:spTree>
    <p:extLst>
      <p:ext uri="{BB962C8B-B14F-4D97-AF65-F5344CB8AC3E}">
        <p14:creationId xmlns:p14="http://schemas.microsoft.com/office/powerpoint/2010/main" val="3811738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Because men value their possessions, sanctions that threaten their continued ownership or use of those possessions have traction. ‘The sanction by means of which the state attempts to insure conformity to the conduct prescribed by the laws consists in the ability to deprive the offender of one or more of these possessions—his property, his liberty, his citizenship, or, in the last resort, his life.’ [Deane, 139]</a:t>
            </a:r>
            <a:endParaRPr lang="en-US" dirty="0"/>
          </a:p>
        </p:txBody>
      </p:sp>
    </p:spTree>
    <p:extLst>
      <p:ext uri="{BB962C8B-B14F-4D97-AF65-F5344CB8AC3E}">
        <p14:creationId xmlns:p14="http://schemas.microsoft.com/office/powerpoint/2010/main" val="1206156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Augustine believes that the state, imperfect, limited, and unjust as it may be is nonetheless an instrument of Providence. However unjust or wicked a ruler of a state may be, the authority he has he has from God and, as such, the Christian owes it obedience. No disobedience to the ruler’s commands is envisaged, still less resistance or rebellion. It should come as no surprise to find Augustine relying on the 13</a:t>
            </a:r>
            <a:r>
              <a:rPr lang="en-GB" baseline="30000" dirty="0"/>
              <a:t>th</a:t>
            </a:r>
            <a:r>
              <a:rPr lang="en-GB" dirty="0"/>
              <a:t> chapter of the Paul’s letter to the Romans to support this point of view. [</a:t>
            </a:r>
            <a:r>
              <a:rPr lang="en-US" dirty="0"/>
              <a:t>See also </a:t>
            </a:r>
            <a:r>
              <a:rPr lang="en-US" i="1" dirty="0" err="1"/>
              <a:t>Sermo</a:t>
            </a:r>
            <a:r>
              <a:rPr lang="en-US" dirty="0"/>
              <a:t> 13 (6) and </a:t>
            </a:r>
            <a:r>
              <a:rPr lang="en-US" i="1" dirty="0" err="1"/>
              <a:t>Sermo</a:t>
            </a:r>
            <a:r>
              <a:rPr lang="en-US" dirty="0"/>
              <a:t> 302 (13), 123 and 114 in Atkins and </a:t>
            </a:r>
            <a:r>
              <a:rPr lang="en-US" dirty="0" err="1"/>
              <a:t>Dodaro</a:t>
            </a:r>
            <a:r>
              <a:rPr lang="en-US" dirty="0"/>
              <a:t>. See Brown 5</a:t>
            </a:r>
            <a:r>
              <a:rPr lang="en-US" dirty="0" smtClean="0"/>
              <a:t>]</a:t>
            </a:r>
            <a:endParaRPr lang="en-US" dirty="0"/>
          </a:p>
        </p:txBody>
      </p:sp>
    </p:spTree>
    <p:extLst>
      <p:ext uri="{BB962C8B-B14F-4D97-AF65-F5344CB8AC3E}">
        <p14:creationId xmlns:p14="http://schemas.microsoft.com/office/powerpoint/2010/main" val="2929766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Origen had held that associations of men to resist unjust laws were worthy of approval but Augustine could not agree with this sentiment. </a:t>
            </a:r>
            <a:r>
              <a:rPr lang="en-GB" dirty="0" smtClean="0"/>
              <a:t>Deane writes, ‘One </a:t>
            </a:r>
            <a:r>
              <a:rPr lang="en-GB" dirty="0"/>
              <a:t>of the primary reasons why Augustine insists so strongly on the divine origin of political authority and on the subjects’ duty of absolute obedience to it is that, like Hobbes, he is so keenly aware of the need for a strong power to restrain the boundless appetites and ceaseless conflicts of men….Only at the end of time will this need for human authority and for absolute obedience to it come to an end.’ [Deane, 144]</a:t>
            </a:r>
            <a:endParaRPr lang="en-US" dirty="0"/>
          </a:p>
        </p:txBody>
      </p:sp>
    </p:spTree>
    <p:extLst>
      <p:ext uri="{BB962C8B-B14F-4D97-AF65-F5344CB8AC3E}">
        <p14:creationId xmlns:p14="http://schemas.microsoft.com/office/powerpoint/2010/main" val="2121993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cannot be denied that Augustine’s </a:t>
            </a:r>
            <a:r>
              <a:rPr lang="en-GB" i="1" dirty="0"/>
              <a:t>realpolitik</a:t>
            </a:r>
            <a:r>
              <a:rPr lang="en-GB" dirty="0"/>
              <a:t> is, at one level, a response to his pessimistic anthropology. But at a deeper level, Augustine’s passivity and </a:t>
            </a:r>
            <a:r>
              <a:rPr lang="en-GB" dirty="0" err="1"/>
              <a:t>quietism</a:t>
            </a:r>
            <a:r>
              <a:rPr lang="en-GB" dirty="0"/>
              <a:t> comes not only from his pessimistic anthropology but even more so from his deep conviction that this life is, in the scheme of things, momentary and fleeting. </a:t>
            </a:r>
            <a:endParaRPr lang="en-US" dirty="0"/>
          </a:p>
        </p:txBody>
      </p:sp>
    </p:spTree>
    <p:extLst>
      <p:ext uri="{BB962C8B-B14F-4D97-AF65-F5344CB8AC3E}">
        <p14:creationId xmlns:p14="http://schemas.microsoft.com/office/powerpoint/2010/main" val="1219912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is a short but shocking chapter in the </a:t>
            </a:r>
            <a:r>
              <a:rPr lang="en-GB" i="1" dirty="0"/>
              <a:t>City of God</a:t>
            </a:r>
            <a:r>
              <a:rPr lang="en-GB" dirty="0"/>
              <a:t> that is worth quoting in full</a:t>
            </a:r>
            <a:r>
              <a:rPr lang="en-GB" dirty="0" smtClean="0"/>
              <a:t>.</a:t>
            </a:r>
            <a:endParaRPr lang="en-US" dirty="0"/>
          </a:p>
          <a:p>
            <a:r>
              <a:rPr lang="en-GB" dirty="0" smtClean="0"/>
              <a:t>‘</a:t>
            </a:r>
            <a:r>
              <a:rPr lang="en-GB" dirty="0" smtClean="0"/>
              <a:t>Remove </a:t>
            </a:r>
            <a:r>
              <a:rPr lang="en-GB" dirty="0"/>
              <a:t>justice, and what are kingdoms but gangs of criminals on a large scale? What are criminal gangs but petty kingdoms? A gang is a group of men under the command of a leader, bound by a compact of association, in which the plunder is divided according to an agreed </a:t>
            </a:r>
            <a:r>
              <a:rPr lang="en-GB" dirty="0" smtClean="0"/>
              <a:t>convention….(cont’d)</a:t>
            </a:r>
            <a:endParaRPr lang="en-US" dirty="0"/>
          </a:p>
        </p:txBody>
      </p:sp>
    </p:spTree>
    <p:extLst>
      <p:ext uri="{BB962C8B-B14F-4D97-AF65-F5344CB8AC3E}">
        <p14:creationId xmlns:p14="http://schemas.microsoft.com/office/powerpoint/2010/main" val="2488426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comparison to our ultimate destiny, the question of who does or who doesn’t rule and the manner in which they exercise that rule is a matter of little significance. </a:t>
            </a:r>
            <a:endParaRPr lang="en-GB" dirty="0" smtClean="0"/>
          </a:p>
          <a:p>
            <a:r>
              <a:rPr lang="en-GB" dirty="0" smtClean="0"/>
              <a:t>He </a:t>
            </a:r>
            <a:r>
              <a:rPr lang="en-GB" dirty="0"/>
              <a:t>remarks, ‘As for this mortal life, which ends after a few days’ course, what does it matter under whose rule a man lives, being so soon to die, provided that the rulers do not force him to impious and wicked acts?’ [5.17]</a:t>
            </a:r>
            <a:endParaRPr lang="en-US" dirty="0"/>
          </a:p>
        </p:txBody>
      </p:sp>
    </p:spTree>
    <p:extLst>
      <p:ext uri="{BB962C8B-B14F-4D97-AF65-F5344CB8AC3E}">
        <p14:creationId xmlns:p14="http://schemas.microsoft.com/office/powerpoint/2010/main" val="4167556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 standing liberal reproach to Augustine is that he was prepared to use coercion for religious reasons. </a:t>
            </a:r>
            <a:endParaRPr lang="en-GB" dirty="0" smtClean="0"/>
          </a:p>
          <a:p>
            <a:r>
              <a:rPr lang="en-GB" dirty="0" smtClean="0"/>
              <a:t>He </a:t>
            </a:r>
            <a:r>
              <a:rPr lang="en-GB" dirty="0"/>
              <a:t>hadn’t always thought this was permissible but eventually he reluctantly concluded that it was right, or at least expedient, to use force against the Donatists, where using force meant appealing to the civil authorities for assistance. It would seem that his decision was a casuistic one, made in light of the concrete circumstances of the </a:t>
            </a:r>
            <a:r>
              <a:rPr lang="en-GB" dirty="0" err="1"/>
              <a:t>Donatist</a:t>
            </a:r>
            <a:r>
              <a:rPr lang="en-GB" dirty="0"/>
              <a:t> resistance, which appeared to threaten the civil order as well as to disturb the religious peace of the North African church. </a:t>
            </a:r>
            <a:endParaRPr lang="en-US" dirty="0"/>
          </a:p>
        </p:txBody>
      </p:sp>
    </p:spTree>
    <p:extLst>
      <p:ext uri="{BB962C8B-B14F-4D97-AF65-F5344CB8AC3E}">
        <p14:creationId xmlns:p14="http://schemas.microsoft.com/office/powerpoint/2010/main" val="624722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Coercion, in some matters, is for the good of the coerced! The Donatists were unwilling to grant any authority to the state. </a:t>
            </a:r>
            <a:endParaRPr lang="en-GB" dirty="0" smtClean="0"/>
          </a:p>
          <a:p>
            <a:r>
              <a:rPr lang="en-GB" dirty="0" smtClean="0"/>
              <a:t>The Donatist Petilian asks </a:t>
            </a:r>
            <a:r>
              <a:rPr lang="en-GB" dirty="0"/>
              <a:t>Augustine what Christians have to do with kings who have never shown anything but envy to them. </a:t>
            </a:r>
            <a:endParaRPr lang="en-GB" dirty="0" smtClean="0"/>
          </a:p>
          <a:p>
            <a:r>
              <a:rPr lang="en-GB" dirty="0" smtClean="0"/>
              <a:t>Augustine </a:t>
            </a:r>
            <a:r>
              <a:rPr lang="en-GB" dirty="0"/>
              <a:t>replies that kings, as kings, can serve God in that capacity. [Augustine, </a:t>
            </a:r>
            <a:r>
              <a:rPr lang="en-GB" i="1" dirty="0"/>
              <a:t>Reply to </a:t>
            </a:r>
            <a:r>
              <a:rPr lang="en-GB" i="1" dirty="0" err="1"/>
              <a:t>Petilian</a:t>
            </a:r>
            <a:r>
              <a:rPr lang="en-GB" dirty="0"/>
              <a:t> II, 92] To the charge that Christianity undermined the civic order, Augustine asks them to consider how well Christians fulfil their obligations as soldiers, judges, taxpayers and even </a:t>
            </a:r>
            <a:r>
              <a:rPr lang="en-GB" dirty="0" smtClean="0"/>
              <a:t>tax collectors</a:t>
            </a:r>
            <a:r>
              <a:rPr lang="en-GB" dirty="0"/>
              <a:t>! [</a:t>
            </a:r>
            <a:r>
              <a:rPr lang="en-GB" i="1" dirty="0"/>
              <a:t>Ad </a:t>
            </a:r>
            <a:r>
              <a:rPr lang="en-GB" i="1" dirty="0" err="1"/>
              <a:t>Marcellinum</a:t>
            </a:r>
            <a:r>
              <a:rPr lang="en-GB" dirty="0"/>
              <a:t>, 138, c. 15] </a:t>
            </a:r>
            <a:endParaRPr lang="en-US" dirty="0"/>
          </a:p>
        </p:txBody>
      </p:sp>
    </p:spTree>
    <p:extLst>
      <p:ext uri="{BB962C8B-B14F-4D97-AF65-F5344CB8AC3E}">
        <p14:creationId xmlns:p14="http://schemas.microsoft.com/office/powerpoint/2010/main" val="3891851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In acquiescing to coercion in religious matters, </a:t>
            </a:r>
            <a:r>
              <a:rPr lang="en-GB" dirty="0" smtClean="0"/>
              <a:t>Augustine </a:t>
            </a:r>
            <a:r>
              <a:rPr lang="en-GB" dirty="0"/>
              <a:t>is firmly in the tradition of previous secular states. ‘The idea that there was something especially problematical about religious coercion had yet to be invented.’ [McClelland, 105] </a:t>
            </a:r>
            <a:endParaRPr lang="en-GB" dirty="0" smtClean="0"/>
          </a:p>
          <a:p>
            <a:r>
              <a:rPr lang="en-GB" dirty="0" smtClean="0"/>
              <a:t>To </a:t>
            </a:r>
            <a:r>
              <a:rPr lang="en-GB" dirty="0"/>
              <a:t>cut Augustine as much slack as possible, the struggle with the Donatists wasn’t just a robust exchange of words. Physical violence and destruction of property with consequent disruption of public order was commonplace and, of course, from a libertarian perspective, one has the right to defend oneself using proportionate force so to do. Whether this goes all the way to exculpate Augustine is another matter. </a:t>
            </a:r>
            <a:endParaRPr lang="en-US" dirty="0"/>
          </a:p>
        </p:txBody>
      </p:sp>
    </p:spTree>
    <p:extLst>
      <p:ext uri="{BB962C8B-B14F-4D97-AF65-F5344CB8AC3E}">
        <p14:creationId xmlns:p14="http://schemas.microsoft.com/office/powerpoint/2010/main" val="2534308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McClelland comments, ‘We sometimes forget that the modern view of the state’s monopolistic right to use violence is only possible if we also take a specifically liberal view of the distinction between society and the state. Most political theory is not liberal, and most political theory denies that the liberal distinction between the state and society is a valid one.’ [McClelland, 106] The tenor of this remark seems to suggest that if we accept in principle that the state has a right to use coercion in a given area, we cannot deny its right, in principle, to use it in other areas. </a:t>
            </a:r>
            <a:endParaRPr lang="en-US" dirty="0"/>
          </a:p>
        </p:txBody>
      </p:sp>
    </p:spTree>
    <p:extLst>
      <p:ext uri="{BB962C8B-B14F-4D97-AF65-F5344CB8AC3E}">
        <p14:creationId xmlns:p14="http://schemas.microsoft.com/office/powerpoint/2010/main" val="3711499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libertarian response to this contention, of course, would be to deny that anyone has a right to coerce, including </a:t>
            </a:r>
            <a:r>
              <a:rPr lang="en-GB" dirty="0" smtClean="0"/>
              <a:t>the </a:t>
            </a:r>
            <a:r>
              <a:rPr lang="en-GB" dirty="0"/>
              <a:t>state, and in any area. </a:t>
            </a:r>
            <a:endParaRPr lang="en-GB" dirty="0" smtClean="0"/>
          </a:p>
          <a:p>
            <a:r>
              <a:rPr lang="en-GB" dirty="0" smtClean="0"/>
              <a:t>Defending </a:t>
            </a:r>
            <a:r>
              <a:rPr lang="en-GB" dirty="0"/>
              <a:t>Augustine against criticism on this matter, Henri Paolucci presents the following argument—What Augustine did, he thinks, was more or less on a par with what Lincoln did in forcing the Southern states to remain in the Union or what the US government did in forcing integration upon schools. Clearly, Paolucci thinks these actions justified and so, by analogy, Augustine’s endorsement of force against the </a:t>
            </a:r>
            <a:r>
              <a:rPr lang="en-GB" dirty="0" err="1"/>
              <a:t>Donatists</a:t>
            </a:r>
            <a:r>
              <a:rPr lang="en-GB" dirty="0"/>
              <a:t> to be likewise justified. </a:t>
            </a:r>
            <a:endParaRPr lang="en-US" dirty="0"/>
          </a:p>
        </p:txBody>
      </p:sp>
    </p:spTree>
    <p:extLst>
      <p:ext uri="{BB962C8B-B14F-4D97-AF65-F5344CB8AC3E}">
        <p14:creationId xmlns:p14="http://schemas.microsoft.com/office/powerpoint/2010/main" val="3079955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 </a:t>
            </a:r>
            <a:r>
              <a:rPr lang="en-GB" dirty="0" smtClean="0"/>
              <a:t>suspect that libertarians would </a:t>
            </a:r>
            <a:r>
              <a:rPr lang="en-GB" dirty="0"/>
              <a:t>run the argument in the other </a:t>
            </a:r>
            <a:r>
              <a:rPr lang="en-GB" dirty="0" smtClean="0"/>
              <a:t>direction!</a:t>
            </a:r>
          </a:p>
          <a:p>
            <a:r>
              <a:rPr lang="en-GB" dirty="0" smtClean="0"/>
              <a:t>Lincoln’s </a:t>
            </a:r>
            <a:r>
              <a:rPr lang="en-GB" dirty="0"/>
              <a:t>use of force cost 500,000 lives, the US government’s integration programme disrupted people’s free choice and, </a:t>
            </a:r>
            <a:r>
              <a:rPr lang="en-GB" dirty="0" smtClean="0"/>
              <a:t>even assuming </a:t>
            </a:r>
            <a:r>
              <a:rPr lang="en-GB" dirty="0"/>
              <a:t>the best of intentions, arguably set back race relations in the USA by several generations. </a:t>
            </a:r>
            <a:endParaRPr lang="en-US" dirty="0"/>
          </a:p>
        </p:txBody>
      </p:sp>
    </p:spTree>
    <p:extLst>
      <p:ext uri="{BB962C8B-B14F-4D97-AF65-F5344CB8AC3E}">
        <p14:creationId xmlns:p14="http://schemas.microsoft.com/office/powerpoint/2010/main" val="3156106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 too, Augustine’s endorsement of the use of force against the </a:t>
            </a:r>
            <a:r>
              <a:rPr lang="en-GB" dirty="0" err="1"/>
              <a:t>Donatists</a:t>
            </a:r>
            <a:r>
              <a:rPr lang="en-GB" dirty="0"/>
              <a:t> was a bad mistake, both practically and theoretically. Some, such as McClelland, may defend Augustine on this matter by saying that it is anachronistic to expect him to have liberal views that historically could only exist in modern times. There is something to this defence but, in the end, Augustine’s vacillation on this matter shows that he was not unaware of the tension created between his religious beliefs and his political beliefs. </a:t>
            </a:r>
            <a:endParaRPr lang="en-US" dirty="0"/>
          </a:p>
        </p:txBody>
      </p:sp>
    </p:spTree>
    <p:extLst>
      <p:ext uri="{BB962C8B-B14F-4D97-AF65-F5344CB8AC3E}">
        <p14:creationId xmlns:p14="http://schemas.microsoft.com/office/powerpoint/2010/main" val="2017633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peace of this world, imperfect as it may be, is necessary for man’s continued existence, and so must be maintained. If men were perfect and their internal lives properly ordered, no laws would be necessary. But men, Augustine believes, are very far from being perfect. </a:t>
            </a:r>
            <a:endParaRPr lang="en-US" dirty="0"/>
          </a:p>
        </p:txBody>
      </p:sp>
    </p:spTree>
    <p:extLst>
      <p:ext uri="{BB962C8B-B14F-4D97-AF65-F5344CB8AC3E}">
        <p14:creationId xmlns:p14="http://schemas.microsoft.com/office/powerpoint/2010/main" val="331960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Man is a fallen creature, riven by conflicting desires and incapable of restraint, filled with various lusts, among them the lust to dominate others. That being so, political and legal structures must be put in place to restrain us and limit the damage we might do to others; it keeps us, as Irenaeus pleasingly phrased it in his </a:t>
            </a:r>
            <a:r>
              <a:rPr lang="en-GB" i="1" dirty="0"/>
              <a:t>Against Heresies</a:t>
            </a:r>
            <a:r>
              <a:rPr lang="en-GB" dirty="0"/>
              <a:t>, from eating each other like fish. [v, 24.2; see Markus 84] </a:t>
            </a:r>
            <a:endParaRPr lang="en-US" dirty="0"/>
          </a:p>
          <a:p>
            <a:endParaRPr lang="en-US" dirty="0"/>
          </a:p>
        </p:txBody>
      </p:sp>
    </p:spTree>
    <p:extLst>
      <p:ext uri="{BB962C8B-B14F-4D97-AF65-F5344CB8AC3E}">
        <p14:creationId xmlns:p14="http://schemas.microsoft.com/office/powerpoint/2010/main" val="23431069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‘If </a:t>
            </a:r>
            <a:r>
              <a:rPr lang="en-GB" dirty="0"/>
              <a:t>this villainy wins so many recruits from the ranks of the demoralized that it acquires territory, establishes a base, captures cities and subdues people, it then openly arrogates to itself the title of kingdom, which is conferred on it in the eyes of the world, not by the renouncing of aggression [</a:t>
            </a:r>
            <a:r>
              <a:rPr lang="en-GB" i="1" dirty="0" err="1"/>
              <a:t>cupiditas</a:t>
            </a:r>
            <a:r>
              <a:rPr lang="en-GB" dirty="0"/>
              <a:t>] but by the attainment of </a:t>
            </a:r>
            <a:r>
              <a:rPr lang="en-GB" dirty="0" smtClean="0"/>
              <a:t>impunity….(cont’d)</a:t>
            </a:r>
            <a:endParaRPr lang="en-US" dirty="0"/>
          </a:p>
        </p:txBody>
      </p:sp>
    </p:spTree>
    <p:extLst>
      <p:ext uri="{BB962C8B-B14F-4D97-AF65-F5344CB8AC3E}">
        <p14:creationId xmlns:p14="http://schemas.microsoft.com/office/powerpoint/2010/main" val="3155354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order imposed by political and legal structures comes from outside a man and is experienced by him as repression; it is not primarily concerned with the inner nature of human beings but with regulating and controlling their outer conduct. Political and legal order is also not something merely proposed for our acceptance; it is inherently coercive. As such, it ultimately relies on force and fear to ensure that its demands are complied with. </a:t>
            </a:r>
            <a:endParaRPr lang="en-US" dirty="0"/>
          </a:p>
        </p:txBody>
      </p:sp>
    </p:spTree>
    <p:extLst>
      <p:ext uri="{BB962C8B-B14F-4D97-AF65-F5344CB8AC3E}">
        <p14:creationId xmlns:p14="http://schemas.microsoft.com/office/powerpoint/2010/main" val="1581975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Finally, political and legal order is not only external and coercive, it is also unnatural, an order that would not have been required had man not sinned. </a:t>
            </a:r>
            <a:endParaRPr lang="en-GB" dirty="0" smtClean="0"/>
          </a:p>
          <a:p>
            <a:r>
              <a:rPr lang="en-GB" dirty="0" smtClean="0"/>
              <a:t>The </a:t>
            </a:r>
            <a:r>
              <a:rPr lang="en-GB" dirty="0"/>
              <a:t>state, private property and the institution of slavery are all of them forms of domination of man by man and the consequences of sin.</a:t>
            </a:r>
            <a:endParaRPr lang="en-US" dirty="0"/>
          </a:p>
        </p:txBody>
      </p:sp>
    </p:spTree>
    <p:extLst>
      <p:ext uri="{BB962C8B-B14F-4D97-AF65-F5344CB8AC3E}">
        <p14:creationId xmlns:p14="http://schemas.microsoft.com/office/powerpoint/2010/main" val="968915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Many people have remarked on the similarities between the political thought of Augustine and Machiavelli. Both thinkers are utterly realistic and unsentimental in their estimation of practical politics. Both know only too well the horrors and cruelties that make up the bulk of political history. </a:t>
            </a:r>
            <a:endParaRPr lang="en-US" dirty="0"/>
          </a:p>
        </p:txBody>
      </p:sp>
    </p:spTree>
    <p:extLst>
      <p:ext uri="{BB962C8B-B14F-4D97-AF65-F5344CB8AC3E}">
        <p14:creationId xmlns:p14="http://schemas.microsoft.com/office/powerpoint/2010/main" val="2028279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game of finding anticipations of later writers in Augustine is endlessly fascinating. Could Augustine really have been a precursor of Machiavelli as </a:t>
            </a:r>
            <a:r>
              <a:rPr lang="en-GB" dirty="0" err="1"/>
              <a:t>Meinecke</a:t>
            </a:r>
            <a:r>
              <a:rPr lang="en-GB" dirty="0"/>
              <a:t> once suggested? Indeed, in thinking the state necessary for the preservation of peace and order, was he a precursor of Hobbes? In respect of his idea that Providence brings all things to work for God’s purposes, did he anticipate Hegel’s idea of the cunning of reason? </a:t>
            </a:r>
            <a:endParaRPr lang="en-US" dirty="0"/>
          </a:p>
          <a:p>
            <a:endParaRPr lang="en-US" dirty="0"/>
          </a:p>
        </p:txBody>
      </p:sp>
    </p:spTree>
    <p:extLst>
      <p:ext uri="{BB962C8B-B14F-4D97-AF65-F5344CB8AC3E}">
        <p14:creationId xmlns:p14="http://schemas.microsoft.com/office/powerpoint/2010/main" val="656606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is true that Augustine, in contrast to his classical forebears, exhibits a stimulating realism in acknowledging that political power consists essentially in coercion. In the </a:t>
            </a:r>
            <a:r>
              <a:rPr lang="en-GB" i="1" dirty="0"/>
              <a:t>City of God</a:t>
            </a:r>
            <a:r>
              <a:rPr lang="en-GB" dirty="0"/>
              <a:t>, he gives an account of human history from its beginnings to the time of Christ and, in a passage the eerily presages both Hobbes and Machiavelli, he notes </a:t>
            </a:r>
            <a:r>
              <a:rPr lang="en-GB" dirty="0" smtClean="0"/>
              <a:t>that…</a:t>
            </a:r>
          </a:p>
        </p:txBody>
      </p:sp>
    </p:spTree>
    <p:extLst>
      <p:ext uri="{BB962C8B-B14F-4D97-AF65-F5344CB8AC3E}">
        <p14:creationId xmlns:p14="http://schemas.microsoft.com/office/powerpoint/2010/main" val="1332809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society of mortal men spread everywhere over the earth; and amid all the varieties of geographical situation it still was linked together by a kind of fellowship based on a common nature, although each group pursued its own advantages and sought the gratification of its own desires….(cont’d) </a:t>
            </a:r>
            <a:endParaRPr lang="en-US" dirty="0"/>
          </a:p>
          <a:p>
            <a:endParaRPr lang="en-US" dirty="0"/>
          </a:p>
        </p:txBody>
      </p:sp>
    </p:spTree>
    <p:extLst>
      <p:ext uri="{BB962C8B-B14F-4D97-AF65-F5344CB8AC3E}">
        <p14:creationId xmlns:p14="http://schemas.microsoft.com/office/powerpoint/2010/main" val="2742517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such pursuits not everyone, perhaps no one, achieves complete satisfaction, because men have conflicting aims. Hence human society is generally divided against itself, and one part of it oppresses another, when it finds itself the stronger. For the conquered part submits to the conqueror, naturally choosing peace and survival at any price—so much so that it has always provoked astonishment when men have preferred death to slavery.</a:t>
            </a:r>
            <a:r>
              <a:rPr lang="en-GB" dirty="0" smtClean="0"/>
              <a:t>’ </a:t>
            </a:r>
            <a:r>
              <a:rPr lang="en-GB" dirty="0"/>
              <a:t>[18: 2</a:t>
            </a:r>
            <a:r>
              <a:rPr lang="en-GB" dirty="0" smtClean="0"/>
              <a:t>]</a:t>
            </a:r>
            <a:endParaRPr lang="en-US" dirty="0"/>
          </a:p>
        </p:txBody>
      </p:sp>
    </p:spTree>
    <p:extLst>
      <p:ext uri="{BB962C8B-B14F-4D97-AF65-F5344CB8AC3E}">
        <p14:creationId xmlns:p14="http://schemas.microsoft.com/office/powerpoint/2010/main" val="542384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conflict, the division and the consequent oppression </a:t>
            </a:r>
            <a:r>
              <a:rPr lang="en-GB" dirty="0" smtClean="0"/>
              <a:t>anticipate </a:t>
            </a:r>
            <a:r>
              <a:rPr lang="en-GB" dirty="0"/>
              <a:t>Hobbes’s war of all against all. The willing if reluctant submission following oppression anticipates Machiavelli. Also pre-echoing Machiavelli’s concept of </a:t>
            </a:r>
            <a:r>
              <a:rPr lang="en-GB"/>
              <a:t>Fortuna </a:t>
            </a:r>
            <a:r>
              <a:rPr lang="en-GB" smtClean="0"/>
              <a:t>though </a:t>
            </a:r>
            <a:r>
              <a:rPr lang="en-GB" dirty="0"/>
              <a:t>without the capricious implications of that concept is Augustine’s notion of Providence, which ensures that whatever men do, God’s will always triumphs. </a:t>
            </a:r>
            <a:endParaRPr lang="en-US" dirty="0"/>
          </a:p>
        </p:txBody>
      </p:sp>
    </p:spTree>
    <p:extLst>
      <p:ext uri="{BB962C8B-B14F-4D97-AF65-F5344CB8AC3E}">
        <p14:creationId xmlns:p14="http://schemas.microsoft.com/office/powerpoint/2010/main" val="2561474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idea is also echoed later by Hegel in a secular mode in his idea of what he calls ‘the cunning of reason [</a:t>
            </a:r>
            <a:r>
              <a:rPr lang="en-GB" i="1" dirty="0"/>
              <a:t>List der </a:t>
            </a:r>
            <a:r>
              <a:rPr lang="en-GB" i="1" dirty="0" err="1"/>
              <a:t>Vernunft</a:t>
            </a:r>
            <a:r>
              <a:rPr lang="en-GB" dirty="0"/>
              <a:t>]. Our own petty desires and passions are framed and channelled in ways we cannot anticipate into the satisfaction of an overall scheme, whether of a quasi-divinised Reason or a more orthodox Christian Providence.</a:t>
            </a:r>
            <a:endParaRPr lang="en-US" dirty="0"/>
          </a:p>
        </p:txBody>
      </p:sp>
    </p:spTree>
    <p:extLst>
      <p:ext uri="{BB962C8B-B14F-4D97-AF65-F5344CB8AC3E}">
        <p14:creationId xmlns:p14="http://schemas.microsoft.com/office/powerpoint/2010/main" val="300380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Augustine also pre-echoes Machiavelli in acknowledging what would come to be called ‘reasons of state’. Paolucci writes: ‘at the very top of the social order, in positions of the highest trust, men are often required to commit acts of the very kind that civilizing society, with its laws and education, attempts to repress in the conduct of the mass of its members….political regimes…are able to maintain a semblance of peace and order in the world only by using coercive force, veiled or naked, to restrain coercive force.’ [Paolucci</a:t>
            </a:r>
            <a:r>
              <a:rPr lang="en-GB" dirty="0" smtClean="0"/>
              <a:t>, </a:t>
            </a:r>
            <a:r>
              <a:rPr lang="en-GB" dirty="0"/>
              <a:t>vi</a:t>
            </a:r>
            <a:r>
              <a:rPr lang="en-GB" dirty="0" smtClean="0"/>
              <a:t>]</a:t>
            </a:r>
            <a:endParaRPr lang="en-US" dirty="0"/>
          </a:p>
        </p:txBody>
      </p:sp>
    </p:spTree>
    <p:extLst>
      <p:ext uri="{BB962C8B-B14F-4D97-AF65-F5344CB8AC3E}">
        <p14:creationId xmlns:p14="http://schemas.microsoft.com/office/powerpoint/2010/main" val="3790071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For </a:t>
            </a:r>
            <a:r>
              <a:rPr lang="en-GB" dirty="0"/>
              <a:t>it was a witty and a truthful rejoinder which was given by a captured pirate to Alexander the Great. The king asked the fellow, “What is your idea, in infesting the sea?” And the pirate answered, with uninhibited insolence, “The same as yours, in infesting the earth! But because I do it with a tiny craft, I’m called a pirate: because you have a </a:t>
            </a:r>
            <a:r>
              <a:rPr lang="en-GB" dirty="0" smtClean="0"/>
              <a:t>mighty </a:t>
            </a:r>
            <a:r>
              <a:rPr lang="en-GB" dirty="0"/>
              <a:t>navy, you’re called an emperor”</a:t>
            </a:r>
            <a:r>
              <a:rPr lang="en-GB" dirty="0" smtClean="0"/>
              <a:t>.’ </a:t>
            </a:r>
            <a:r>
              <a:rPr lang="en-GB" dirty="0"/>
              <a:t>[4.4</a:t>
            </a:r>
            <a:r>
              <a:rPr lang="en-GB" dirty="0" smtClean="0"/>
              <a:t>]</a:t>
            </a:r>
            <a:endParaRPr lang="en-US" dirty="0"/>
          </a:p>
        </p:txBody>
      </p:sp>
    </p:spTree>
    <p:extLst>
      <p:ext uri="{BB962C8B-B14F-4D97-AF65-F5344CB8AC3E}">
        <p14:creationId xmlns:p14="http://schemas.microsoft.com/office/powerpoint/2010/main" val="3045783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Augustine has a distinctly unflattering conception of secular authority. It exists, he thinks, to restrain the wicked, and to do this even if those doing the restraining are themselves wicked. Christians are bound to cooperate with and tolerate the secular authorities, even those that are vile. </a:t>
            </a:r>
            <a:endParaRPr lang="en-GB" dirty="0" smtClean="0"/>
          </a:p>
          <a:p>
            <a:pPr marL="0" indent="0">
              <a:buNone/>
            </a:pPr>
            <a:endParaRPr lang="en-US" dirty="0"/>
          </a:p>
        </p:txBody>
      </p:sp>
    </p:spTree>
    <p:extLst>
      <p:ext uri="{BB962C8B-B14F-4D97-AF65-F5344CB8AC3E}">
        <p14:creationId xmlns:p14="http://schemas.microsoft.com/office/powerpoint/2010/main" val="1508312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‘Christ’s servants, whether rich or poor, freemen or slaves, men or women, are bidden, if need be, to endure the wickedness of an utterly corrupt state…’ [2: 19] That being so, </a:t>
            </a:r>
            <a:r>
              <a:rPr lang="en-GB" dirty="0" smtClean="0"/>
              <a:t>Augustine</a:t>
            </a:r>
            <a:r>
              <a:rPr lang="en-GB" dirty="0" smtClean="0"/>
              <a:t> </a:t>
            </a:r>
            <a:r>
              <a:rPr lang="en-GB" dirty="0"/>
              <a:t>is more or less indifferent to the form of government—all government makes use of coercion and it matters little whether it is democratic, oligarchic or monarchical. </a:t>
            </a:r>
            <a:endParaRPr lang="en-US" dirty="0"/>
          </a:p>
          <a:p>
            <a:endParaRPr lang="en-US" dirty="0"/>
          </a:p>
        </p:txBody>
      </p:sp>
    </p:spTree>
    <p:extLst>
      <p:ext uri="{BB962C8B-B14F-4D97-AF65-F5344CB8AC3E}">
        <p14:creationId xmlns:p14="http://schemas.microsoft.com/office/powerpoint/2010/main" val="89826893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obvious but incorrect way to read this passage is to say that, despite the manifest similarities between robber bands and kingdoms, kingdoms </a:t>
            </a:r>
            <a:r>
              <a:rPr lang="en-GB" i="1" dirty="0"/>
              <a:t>do</a:t>
            </a:r>
            <a:r>
              <a:rPr lang="en-GB" dirty="0"/>
              <a:t> possess the essential difference of being just. Justice restored. </a:t>
            </a:r>
            <a:endParaRPr lang="en-GB" dirty="0" smtClean="0"/>
          </a:p>
          <a:p>
            <a:r>
              <a:rPr lang="en-GB" dirty="0" smtClean="0"/>
              <a:t>But </a:t>
            </a:r>
            <a:r>
              <a:rPr lang="en-GB" dirty="0"/>
              <a:t>this interpretation cannot possibly be </a:t>
            </a:r>
            <a:r>
              <a:rPr lang="en-GB" dirty="0" smtClean="0"/>
              <a:t>correct!</a:t>
            </a:r>
          </a:p>
          <a:p>
            <a:r>
              <a:rPr lang="en-GB" dirty="0" smtClean="0"/>
              <a:t>Augustine </a:t>
            </a:r>
            <a:r>
              <a:rPr lang="en-GB" dirty="0"/>
              <a:t>has been at great pains to argue that no human political order, not even that of Rome, has ever possessed or manifested true justice. Augustine’s conception of the state was radical inasmuch as he saw it as having no moral force whatsoever! </a:t>
            </a:r>
            <a:endParaRPr lang="en-US" dirty="0"/>
          </a:p>
        </p:txBody>
      </p:sp>
    </p:spTree>
    <p:extLst>
      <p:ext uri="{BB962C8B-B14F-4D97-AF65-F5344CB8AC3E}">
        <p14:creationId xmlns:p14="http://schemas.microsoft.com/office/powerpoint/2010/main" val="1768189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While for Cicero, it was essential that the law of the state embody justice and Augustine, echoing Cicero, maintained in one place that there could be no true republic without justice [4:4] he also thought that no state could in fact be just in a Christian sense! [19.24) </a:t>
            </a:r>
            <a:endParaRPr lang="en-GB" dirty="0" smtClean="0"/>
          </a:p>
          <a:p>
            <a:r>
              <a:rPr lang="en-GB" dirty="0" smtClean="0"/>
              <a:t>But </a:t>
            </a:r>
            <a:r>
              <a:rPr lang="en-GB" dirty="0"/>
              <a:t>if the possession of justice is the only thing that could differentiate a kingdom from a robber band and if, as seems to be Augustine’s point, no kingdom can possess such justice, there can be no discernible difference between robbers and kings</a:t>
            </a:r>
            <a:r>
              <a:rPr lang="en-GB" dirty="0" smtClean="0"/>
              <a:t>!</a:t>
            </a:r>
            <a:endParaRPr lang="en-US" dirty="0"/>
          </a:p>
        </p:txBody>
      </p:sp>
    </p:spTree>
    <p:extLst>
      <p:ext uri="{BB962C8B-B14F-4D97-AF65-F5344CB8AC3E}">
        <p14:creationId xmlns:p14="http://schemas.microsoft.com/office/powerpoint/2010/main" val="2114940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044413"/>
            <a:ext cx="6508377" cy="1168974"/>
          </a:xfrm>
        </p:spPr>
        <p:txBody>
          <a:bodyPr/>
          <a:lstStyle/>
          <a:p>
            <a:r>
              <a:rPr lang="en-US" dirty="0" smtClean="0"/>
              <a:t>Robbers and Kings -</a:t>
            </a:r>
            <a:br>
              <a:rPr lang="en-US" dirty="0" smtClean="0"/>
            </a:br>
            <a:r>
              <a:rPr lang="en-US" dirty="0" smtClean="0"/>
              <a:t>Spot the Difference!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329988"/>
              </p:ext>
            </p:extLst>
          </p:nvPr>
        </p:nvGraphicFramePr>
        <p:xfrm>
          <a:off x="1289303" y="3635213"/>
          <a:ext cx="6508750" cy="2103120"/>
        </p:xfrm>
        <a:graphic>
          <a:graphicData uri="http://schemas.openxmlformats.org/drawingml/2006/table">
            <a:tbl>
              <a:tblPr firstRow="1" bandRow="1">
                <a:tableStyleId>{5C22544A-7EE6-4342-B048-85BDC9FD1C3A}</a:tableStyleId>
              </a:tblPr>
              <a:tblGrid>
                <a:gridCol w="3254375"/>
                <a:gridCol w="3254375"/>
              </a:tblGrid>
              <a:tr h="267451">
                <a:tc>
                  <a:txBody>
                    <a:bodyPr/>
                    <a:lstStyle/>
                    <a:p>
                      <a:pPr algn="ctr"/>
                      <a:r>
                        <a:rPr lang="en-US" b="1" dirty="0" smtClean="0"/>
                        <a:t>Robber Bands </a:t>
                      </a:r>
                      <a:r>
                        <a:rPr lang="en-US" dirty="0" smtClean="0"/>
                        <a:t>(</a:t>
                      </a:r>
                      <a:r>
                        <a:rPr lang="en-US" i="1" dirty="0" err="1" smtClean="0"/>
                        <a:t>latrocinia</a:t>
                      </a:r>
                      <a:r>
                        <a:rPr lang="en-US" dirty="0" smtClean="0"/>
                        <a:t>)</a:t>
                      </a:r>
                      <a:endParaRPr lang="en-US" dirty="0"/>
                    </a:p>
                  </a:txBody>
                  <a:tcPr/>
                </a:tc>
                <a:tc>
                  <a:txBody>
                    <a:bodyPr/>
                    <a:lstStyle/>
                    <a:p>
                      <a:pPr algn="ctr"/>
                      <a:r>
                        <a:rPr lang="en-US" dirty="0" smtClean="0"/>
                        <a:t>Kingdoms (</a:t>
                      </a:r>
                      <a:r>
                        <a:rPr lang="en-US" i="1" dirty="0" smtClean="0"/>
                        <a:t>regna</a:t>
                      </a:r>
                      <a:r>
                        <a:rPr lang="en-US" dirty="0" smtClean="0"/>
                        <a:t>)</a:t>
                      </a:r>
                      <a:endParaRPr lang="en-US" dirty="0"/>
                    </a:p>
                  </a:txBody>
                  <a:tcPr/>
                </a:tc>
              </a:tr>
              <a:tr h="271166">
                <a:tc>
                  <a:txBody>
                    <a:bodyPr/>
                    <a:lstStyle/>
                    <a:p>
                      <a:pPr algn="ctr"/>
                      <a:r>
                        <a:rPr lang="en-US" dirty="0" smtClean="0"/>
                        <a:t>Groups of men</a:t>
                      </a:r>
                      <a:endParaRPr lang="en-US" dirty="0"/>
                    </a:p>
                  </a:txBody>
                  <a:tcPr/>
                </a:tc>
                <a:tc>
                  <a:txBody>
                    <a:bodyPr/>
                    <a:lstStyle/>
                    <a:p>
                      <a:pPr algn="ctr"/>
                      <a:r>
                        <a:rPr lang="en-US" dirty="0" smtClean="0"/>
                        <a:t>Groups of men</a:t>
                      </a:r>
                      <a:endParaRPr lang="en-US" dirty="0"/>
                    </a:p>
                  </a:txBody>
                  <a:tcPr/>
                </a:tc>
              </a:tr>
              <a:tr h="271166">
                <a:tc>
                  <a:txBody>
                    <a:bodyPr/>
                    <a:lstStyle/>
                    <a:p>
                      <a:pPr algn="ctr"/>
                      <a:r>
                        <a:rPr lang="en-US" dirty="0" smtClean="0"/>
                        <a:t>Under a leader</a:t>
                      </a:r>
                      <a:endParaRPr lang="en-US" dirty="0"/>
                    </a:p>
                  </a:txBody>
                  <a:tcPr/>
                </a:tc>
                <a:tc>
                  <a:txBody>
                    <a:bodyPr/>
                    <a:lstStyle/>
                    <a:p>
                      <a:pPr algn="ctr"/>
                      <a:r>
                        <a:rPr lang="en-US" dirty="0" smtClean="0"/>
                        <a:t>Under a leader</a:t>
                      </a:r>
                      <a:endParaRPr lang="en-US" dirty="0"/>
                    </a:p>
                  </a:txBody>
                  <a:tcPr/>
                </a:tc>
              </a:tr>
              <a:tr h="271166">
                <a:tc>
                  <a:txBody>
                    <a:bodyPr/>
                    <a:lstStyle/>
                    <a:p>
                      <a:pPr algn="ctr"/>
                      <a:r>
                        <a:rPr lang="en-US" dirty="0" smtClean="0"/>
                        <a:t>A compact of association</a:t>
                      </a:r>
                      <a:endParaRPr lang="en-US" dirty="0"/>
                    </a:p>
                  </a:txBody>
                  <a:tcPr/>
                </a:tc>
                <a:tc>
                  <a:txBody>
                    <a:bodyPr/>
                    <a:lstStyle/>
                    <a:p>
                      <a:pPr algn="ctr"/>
                      <a:r>
                        <a:rPr lang="en-US" dirty="0" smtClean="0"/>
                        <a:t>A compact of association</a:t>
                      </a:r>
                      <a:endParaRPr lang="en-US" dirty="0"/>
                    </a:p>
                  </a:txBody>
                  <a:tcPr/>
                </a:tc>
              </a:tr>
              <a:tr h="468040">
                <a:tc>
                  <a:txBody>
                    <a:bodyPr/>
                    <a:lstStyle/>
                    <a:p>
                      <a:pPr algn="ctr"/>
                      <a:r>
                        <a:rPr lang="en-US" dirty="0" smtClean="0"/>
                        <a:t>Spoils</a:t>
                      </a:r>
                      <a:r>
                        <a:rPr lang="en-US" baseline="0" dirty="0" smtClean="0"/>
                        <a:t> divided according to rule</a:t>
                      </a:r>
                      <a:endParaRPr lang="en-US" dirty="0"/>
                    </a:p>
                  </a:txBody>
                  <a:tcPr/>
                </a:tc>
                <a:tc>
                  <a:txBody>
                    <a:bodyPr/>
                    <a:lstStyle/>
                    <a:p>
                      <a:pPr algn="ctr"/>
                      <a:r>
                        <a:rPr lang="en-US" dirty="0" smtClean="0"/>
                        <a:t>Spoils divided according to rule</a:t>
                      </a:r>
                      <a:endParaRPr lang="en-US" dirty="0"/>
                    </a:p>
                  </a:txBody>
                  <a:tcPr/>
                </a:tc>
              </a:tr>
            </a:tbl>
          </a:graphicData>
        </a:graphic>
      </p:graphicFrame>
    </p:spTree>
    <p:extLst>
      <p:ext uri="{BB962C8B-B14F-4D97-AF65-F5344CB8AC3E}">
        <p14:creationId xmlns:p14="http://schemas.microsoft.com/office/powerpoint/2010/main" val="2726467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Justice doesn’t give us the essential difference between the two groups. What then does? The answer is surprisingly realpolitik: size and a degree of permanency! </a:t>
            </a:r>
            <a:endParaRPr lang="en-GB" dirty="0" smtClean="0"/>
          </a:p>
          <a:p>
            <a:r>
              <a:rPr lang="en-GB" dirty="0" smtClean="0"/>
              <a:t>A </a:t>
            </a:r>
            <a:r>
              <a:rPr lang="en-GB" dirty="0"/>
              <a:t>kingdom is simply a robber band on a larger scale than most with a more permanent base of operations! That’s what makes the difference between a robber band and a kingdom, just as it does between the pirate and Alexander. </a:t>
            </a:r>
            <a:endParaRPr lang="en-GB" dirty="0" smtClean="0"/>
          </a:p>
          <a:p>
            <a:r>
              <a:rPr lang="en-GB" dirty="0" smtClean="0"/>
              <a:t>Though </a:t>
            </a:r>
            <a:r>
              <a:rPr lang="en-GB" dirty="0"/>
              <a:t>Augustine’s thought was enormously influential on later thinkers, it is perhaps not surprising that his radical ideas on the state and justice had little or no subsequent effect</a:t>
            </a:r>
            <a:r>
              <a:rPr lang="en-GB" dirty="0" smtClean="0"/>
              <a:t>.</a:t>
            </a:r>
            <a:endParaRPr lang="en-US" dirty="0"/>
          </a:p>
        </p:txBody>
      </p:sp>
    </p:spTree>
    <p:extLst>
      <p:ext uri="{BB962C8B-B14F-4D97-AF65-F5344CB8AC3E}">
        <p14:creationId xmlns:p14="http://schemas.microsoft.com/office/powerpoint/2010/main" val="2985499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That this passage is not just a largish slip of the pen on Augustine’s part but a considered and sober judgement is made clear when, some chapters later, he turns his attention to the career of Ninus, King of Assyria. </a:t>
            </a:r>
            <a:endParaRPr lang="en-GB" dirty="0" smtClean="0"/>
          </a:p>
          <a:p>
            <a:r>
              <a:rPr lang="en-GB" dirty="0" smtClean="0"/>
              <a:t>Having </a:t>
            </a:r>
            <a:r>
              <a:rPr lang="en-GB" dirty="0"/>
              <a:t>described Ninus’s craving for empire, Augustine concludes the chapter by saying, ‘…to attack one’s neighbours, to pass on to crush and subdue more remote peoples without provocation and solely from the thirst for dominion—what is one to call this but brigandage on the grand scale?’ [4.6] </a:t>
            </a:r>
            <a:endParaRPr lang="en-US" dirty="0"/>
          </a:p>
        </p:txBody>
      </p:sp>
    </p:spTree>
    <p:extLst>
      <p:ext uri="{BB962C8B-B14F-4D97-AF65-F5344CB8AC3E}">
        <p14:creationId xmlns:p14="http://schemas.microsoft.com/office/powerpoint/2010/main" val="2431037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90</TotalTime>
  <Words>3399</Words>
  <Application>Microsoft Macintosh PowerPoint</Application>
  <PresentationFormat>On-screen Show (4:3)</PresentationFormat>
  <Paragraphs>99</Paragraphs>
  <Slides>41</Slides>
  <Notes>30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Plaza</vt:lpstr>
      <vt:lpstr>Freedom’s Progress</vt:lpstr>
      <vt:lpstr>PowerPoint Presentation</vt:lpstr>
      <vt:lpstr>PowerPoint Presentation</vt:lpstr>
      <vt:lpstr>PowerPoint Presentation</vt:lpstr>
      <vt:lpstr>PowerPoint Presentation</vt:lpstr>
      <vt:lpstr>PowerPoint Presentation</vt:lpstr>
      <vt:lpstr>Robbers and Kings - Spot the Difference!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12</cp:revision>
  <dcterms:created xsi:type="dcterms:W3CDTF">2013-10-25T08:14:48Z</dcterms:created>
  <dcterms:modified xsi:type="dcterms:W3CDTF">2013-11-07T15:26:41Z</dcterms:modified>
</cp:coreProperties>
</file>