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7" r:id="rId32"/>
    <p:sldId id="288" r:id="rId33"/>
    <p:sldId id="289" r:id="rId34"/>
    <p:sldId id="290" r:id="rId35"/>
    <p:sldId id="292" r:id="rId36"/>
    <p:sldId id="293" r:id="rId37"/>
    <p:sldId id="294" r:id="rId38"/>
    <p:sldId id="295" r:id="rId39"/>
    <p:sldId id="296"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20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notesMaster" Target="notesMasters/notesMaster1.xml"/><Relationship Id="rId42" Type="http://schemas.openxmlformats.org/officeDocument/2006/relationships/printerSettings" Target="printerSettings/printerSettings1.bin"/><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639533-A4F4-C641-9F70-0857974EFBB3}" type="datetimeFigureOut">
              <a:rPr lang="en-US" smtClean="0"/>
              <a:t>30/10/2013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8BD0C9-28F5-DC45-AA25-EC06B4655AEF}" type="slidenum">
              <a:rPr lang="en-US" smtClean="0"/>
              <a:t>‹#›</a:t>
            </a:fld>
            <a:endParaRPr lang="en-US"/>
          </a:p>
        </p:txBody>
      </p:sp>
    </p:spTree>
    <p:extLst>
      <p:ext uri="{BB962C8B-B14F-4D97-AF65-F5344CB8AC3E}">
        <p14:creationId xmlns:p14="http://schemas.microsoft.com/office/powerpoint/2010/main" val="1514271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1</a:t>
            </a:fld>
            <a:endParaRPr lang="en-US"/>
          </a:p>
        </p:txBody>
      </p:sp>
    </p:spTree>
    <p:extLst>
      <p:ext uri="{BB962C8B-B14F-4D97-AF65-F5344CB8AC3E}">
        <p14:creationId xmlns:p14="http://schemas.microsoft.com/office/powerpoint/2010/main" val="20132374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10</a:t>
            </a:fld>
            <a:endParaRPr lang="en-US"/>
          </a:p>
        </p:txBody>
      </p:sp>
    </p:spTree>
    <p:extLst>
      <p:ext uri="{BB962C8B-B14F-4D97-AF65-F5344CB8AC3E}">
        <p14:creationId xmlns:p14="http://schemas.microsoft.com/office/powerpoint/2010/main" val="36789664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11</a:t>
            </a:fld>
            <a:endParaRPr lang="en-US"/>
          </a:p>
        </p:txBody>
      </p:sp>
    </p:spTree>
    <p:extLst>
      <p:ext uri="{BB962C8B-B14F-4D97-AF65-F5344CB8AC3E}">
        <p14:creationId xmlns:p14="http://schemas.microsoft.com/office/powerpoint/2010/main" val="34409572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12</a:t>
            </a:fld>
            <a:endParaRPr lang="en-US"/>
          </a:p>
        </p:txBody>
      </p:sp>
    </p:spTree>
    <p:extLst>
      <p:ext uri="{BB962C8B-B14F-4D97-AF65-F5344CB8AC3E}">
        <p14:creationId xmlns:p14="http://schemas.microsoft.com/office/powerpoint/2010/main" val="7441651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13</a:t>
            </a:fld>
            <a:endParaRPr lang="en-US"/>
          </a:p>
        </p:txBody>
      </p:sp>
    </p:spTree>
    <p:extLst>
      <p:ext uri="{BB962C8B-B14F-4D97-AF65-F5344CB8AC3E}">
        <p14:creationId xmlns:p14="http://schemas.microsoft.com/office/powerpoint/2010/main" val="30342443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14</a:t>
            </a:fld>
            <a:endParaRPr lang="en-US"/>
          </a:p>
        </p:txBody>
      </p:sp>
    </p:spTree>
    <p:extLst>
      <p:ext uri="{BB962C8B-B14F-4D97-AF65-F5344CB8AC3E}">
        <p14:creationId xmlns:p14="http://schemas.microsoft.com/office/powerpoint/2010/main" val="16922372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15</a:t>
            </a:fld>
            <a:endParaRPr lang="en-US"/>
          </a:p>
        </p:txBody>
      </p:sp>
    </p:spTree>
    <p:extLst>
      <p:ext uri="{BB962C8B-B14F-4D97-AF65-F5344CB8AC3E}">
        <p14:creationId xmlns:p14="http://schemas.microsoft.com/office/powerpoint/2010/main" val="26647125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16</a:t>
            </a:fld>
            <a:endParaRPr lang="en-US"/>
          </a:p>
        </p:txBody>
      </p:sp>
    </p:spTree>
    <p:extLst>
      <p:ext uri="{BB962C8B-B14F-4D97-AF65-F5344CB8AC3E}">
        <p14:creationId xmlns:p14="http://schemas.microsoft.com/office/powerpoint/2010/main" val="5308121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17</a:t>
            </a:fld>
            <a:endParaRPr lang="en-US"/>
          </a:p>
        </p:txBody>
      </p:sp>
    </p:spTree>
    <p:extLst>
      <p:ext uri="{BB962C8B-B14F-4D97-AF65-F5344CB8AC3E}">
        <p14:creationId xmlns:p14="http://schemas.microsoft.com/office/powerpoint/2010/main" val="9082889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18</a:t>
            </a:fld>
            <a:endParaRPr lang="en-US"/>
          </a:p>
        </p:txBody>
      </p:sp>
    </p:spTree>
    <p:extLst>
      <p:ext uri="{BB962C8B-B14F-4D97-AF65-F5344CB8AC3E}">
        <p14:creationId xmlns:p14="http://schemas.microsoft.com/office/powerpoint/2010/main" val="30766764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19</a:t>
            </a:fld>
            <a:endParaRPr lang="en-US"/>
          </a:p>
        </p:txBody>
      </p:sp>
    </p:spTree>
    <p:extLst>
      <p:ext uri="{BB962C8B-B14F-4D97-AF65-F5344CB8AC3E}">
        <p14:creationId xmlns:p14="http://schemas.microsoft.com/office/powerpoint/2010/main" val="64357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2</a:t>
            </a:fld>
            <a:endParaRPr lang="en-US"/>
          </a:p>
        </p:txBody>
      </p:sp>
    </p:spTree>
    <p:extLst>
      <p:ext uri="{BB962C8B-B14F-4D97-AF65-F5344CB8AC3E}">
        <p14:creationId xmlns:p14="http://schemas.microsoft.com/office/powerpoint/2010/main" val="36397533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20</a:t>
            </a:fld>
            <a:endParaRPr lang="en-US"/>
          </a:p>
        </p:txBody>
      </p:sp>
    </p:spTree>
    <p:extLst>
      <p:ext uri="{BB962C8B-B14F-4D97-AF65-F5344CB8AC3E}">
        <p14:creationId xmlns:p14="http://schemas.microsoft.com/office/powerpoint/2010/main" val="20919813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21</a:t>
            </a:fld>
            <a:endParaRPr lang="en-US"/>
          </a:p>
        </p:txBody>
      </p:sp>
    </p:spTree>
    <p:extLst>
      <p:ext uri="{BB962C8B-B14F-4D97-AF65-F5344CB8AC3E}">
        <p14:creationId xmlns:p14="http://schemas.microsoft.com/office/powerpoint/2010/main" val="10183618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22</a:t>
            </a:fld>
            <a:endParaRPr lang="en-US"/>
          </a:p>
        </p:txBody>
      </p:sp>
    </p:spTree>
    <p:extLst>
      <p:ext uri="{BB962C8B-B14F-4D97-AF65-F5344CB8AC3E}">
        <p14:creationId xmlns:p14="http://schemas.microsoft.com/office/powerpoint/2010/main" val="37780862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23</a:t>
            </a:fld>
            <a:endParaRPr lang="en-US"/>
          </a:p>
        </p:txBody>
      </p:sp>
    </p:spTree>
    <p:extLst>
      <p:ext uri="{BB962C8B-B14F-4D97-AF65-F5344CB8AC3E}">
        <p14:creationId xmlns:p14="http://schemas.microsoft.com/office/powerpoint/2010/main" val="1485488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24</a:t>
            </a:fld>
            <a:endParaRPr lang="en-US"/>
          </a:p>
        </p:txBody>
      </p:sp>
    </p:spTree>
    <p:extLst>
      <p:ext uri="{BB962C8B-B14F-4D97-AF65-F5344CB8AC3E}">
        <p14:creationId xmlns:p14="http://schemas.microsoft.com/office/powerpoint/2010/main" val="4849219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25</a:t>
            </a:fld>
            <a:endParaRPr lang="en-US"/>
          </a:p>
        </p:txBody>
      </p:sp>
    </p:spTree>
    <p:extLst>
      <p:ext uri="{BB962C8B-B14F-4D97-AF65-F5344CB8AC3E}">
        <p14:creationId xmlns:p14="http://schemas.microsoft.com/office/powerpoint/2010/main" val="38630945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26</a:t>
            </a:fld>
            <a:endParaRPr lang="en-US"/>
          </a:p>
        </p:txBody>
      </p:sp>
    </p:spTree>
    <p:extLst>
      <p:ext uri="{BB962C8B-B14F-4D97-AF65-F5344CB8AC3E}">
        <p14:creationId xmlns:p14="http://schemas.microsoft.com/office/powerpoint/2010/main" val="34128385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27</a:t>
            </a:fld>
            <a:endParaRPr lang="en-US"/>
          </a:p>
        </p:txBody>
      </p:sp>
    </p:spTree>
    <p:extLst>
      <p:ext uri="{BB962C8B-B14F-4D97-AF65-F5344CB8AC3E}">
        <p14:creationId xmlns:p14="http://schemas.microsoft.com/office/powerpoint/2010/main" val="11960177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28</a:t>
            </a:fld>
            <a:endParaRPr lang="en-US"/>
          </a:p>
        </p:txBody>
      </p:sp>
    </p:spTree>
    <p:extLst>
      <p:ext uri="{BB962C8B-B14F-4D97-AF65-F5344CB8AC3E}">
        <p14:creationId xmlns:p14="http://schemas.microsoft.com/office/powerpoint/2010/main" val="6627841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29</a:t>
            </a:fld>
            <a:endParaRPr lang="en-US"/>
          </a:p>
        </p:txBody>
      </p:sp>
    </p:spTree>
    <p:extLst>
      <p:ext uri="{BB962C8B-B14F-4D97-AF65-F5344CB8AC3E}">
        <p14:creationId xmlns:p14="http://schemas.microsoft.com/office/powerpoint/2010/main" val="4349960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3</a:t>
            </a:fld>
            <a:endParaRPr lang="en-US"/>
          </a:p>
        </p:txBody>
      </p:sp>
    </p:spTree>
    <p:extLst>
      <p:ext uri="{BB962C8B-B14F-4D97-AF65-F5344CB8AC3E}">
        <p14:creationId xmlns:p14="http://schemas.microsoft.com/office/powerpoint/2010/main" val="37107203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30</a:t>
            </a:fld>
            <a:endParaRPr lang="en-US"/>
          </a:p>
        </p:txBody>
      </p:sp>
    </p:spTree>
    <p:extLst>
      <p:ext uri="{BB962C8B-B14F-4D97-AF65-F5344CB8AC3E}">
        <p14:creationId xmlns:p14="http://schemas.microsoft.com/office/powerpoint/2010/main" val="39916531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31</a:t>
            </a:fld>
            <a:endParaRPr lang="en-US"/>
          </a:p>
        </p:txBody>
      </p:sp>
    </p:spTree>
    <p:extLst>
      <p:ext uri="{BB962C8B-B14F-4D97-AF65-F5344CB8AC3E}">
        <p14:creationId xmlns:p14="http://schemas.microsoft.com/office/powerpoint/2010/main" val="14041113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32</a:t>
            </a:fld>
            <a:endParaRPr lang="en-US"/>
          </a:p>
        </p:txBody>
      </p:sp>
    </p:spTree>
    <p:extLst>
      <p:ext uri="{BB962C8B-B14F-4D97-AF65-F5344CB8AC3E}">
        <p14:creationId xmlns:p14="http://schemas.microsoft.com/office/powerpoint/2010/main" val="129446238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33</a:t>
            </a:fld>
            <a:endParaRPr lang="en-US"/>
          </a:p>
        </p:txBody>
      </p:sp>
    </p:spTree>
    <p:extLst>
      <p:ext uri="{BB962C8B-B14F-4D97-AF65-F5344CB8AC3E}">
        <p14:creationId xmlns:p14="http://schemas.microsoft.com/office/powerpoint/2010/main" val="168355120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34</a:t>
            </a:fld>
            <a:endParaRPr lang="en-US"/>
          </a:p>
        </p:txBody>
      </p:sp>
    </p:spTree>
    <p:extLst>
      <p:ext uri="{BB962C8B-B14F-4D97-AF65-F5344CB8AC3E}">
        <p14:creationId xmlns:p14="http://schemas.microsoft.com/office/powerpoint/2010/main" val="30125476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35</a:t>
            </a:fld>
            <a:endParaRPr lang="en-US"/>
          </a:p>
        </p:txBody>
      </p:sp>
    </p:spTree>
    <p:extLst>
      <p:ext uri="{BB962C8B-B14F-4D97-AF65-F5344CB8AC3E}">
        <p14:creationId xmlns:p14="http://schemas.microsoft.com/office/powerpoint/2010/main" val="29891502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36</a:t>
            </a:fld>
            <a:endParaRPr lang="en-US"/>
          </a:p>
        </p:txBody>
      </p:sp>
    </p:spTree>
    <p:extLst>
      <p:ext uri="{BB962C8B-B14F-4D97-AF65-F5344CB8AC3E}">
        <p14:creationId xmlns:p14="http://schemas.microsoft.com/office/powerpoint/2010/main" val="71021417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37</a:t>
            </a:fld>
            <a:endParaRPr lang="en-US"/>
          </a:p>
        </p:txBody>
      </p:sp>
    </p:spTree>
    <p:extLst>
      <p:ext uri="{BB962C8B-B14F-4D97-AF65-F5344CB8AC3E}">
        <p14:creationId xmlns:p14="http://schemas.microsoft.com/office/powerpoint/2010/main" val="187651953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38</a:t>
            </a:fld>
            <a:endParaRPr lang="en-US"/>
          </a:p>
        </p:txBody>
      </p:sp>
    </p:spTree>
    <p:extLst>
      <p:ext uri="{BB962C8B-B14F-4D97-AF65-F5344CB8AC3E}">
        <p14:creationId xmlns:p14="http://schemas.microsoft.com/office/powerpoint/2010/main" val="144694146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39</a:t>
            </a:fld>
            <a:endParaRPr lang="en-US"/>
          </a:p>
        </p:txBody>
      </p:sp>
    </p:spTree>
    <p:extLst>
      <p:ext uri="{BB962C8B-B14F-4D97-AF65-F5344CB8AC3E}">
        <p14:creationId xmlns:p14="http://schemas.microsoft.com/office/powerpoint/2010/main" val="31811631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4</a:t>
            </a:fld>
            <a:endParaRPr lang="en-US"/>
          </a:p>
        </p:txBody>
      </p:sp>
    </p:spTree>
    <p:extLst>
      <p:ext uri="{BB962C8B-B14F-4D97-AF65-F5344CB8AC3E}">
        <p14:creationId xmlns:p14="http://schemas.microsoft.com/office/powerpoint/2010/main" val="24220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5</a:t>
            </a:fld>
            <a:endParaRPr lang="en-US"/>
          </a:p>
        </p:txBody>
      </p:sp>
    </p:spTree>
    <p:extLst>
      <p:ext uri="{BB962C8B-B14F-4D97-AF65-F5344CB8AC3E}">
        <p14:creationId xmlns:p14="http://schemas.microsoft.com/office/powerpoint/2010/main" val="31612721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6</a:t>
            </a:fld>
            <a:endParaRPr lang="en-US"/>
          </a:p>
        </p:txBody>
      </p:sp>
    </p:spTree>
    <p:extLst>
      <p:ext uri="{BB962C8B-B14F-4D97-AF65-F5344CB8AC3E}">
        <p14:creationId xmlns:p14="http://schemas.microsoft.com/office/powerpoint/2010/main" val="16314366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7</a:t>
            </a:fld>
            <a:endParaRPr lang="en-US"/>
          </a:p>
        </p:txBody>
      </p:sp>
    </p:spTree>
    <p:extLst>
      <p:ext uri="{BB962C8B-B14F-4D97-AF65-F5344CB8AC3E}">
        <p14:creationId xmlns:p14="http://schemas.microsoft.com/office/powerpoint/2010/main" val="877625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8</a:t>
            </a:fld>
            <a:endParaRPr lang="en-US"/>
          </a:p>
        </p:txBody>
      </p:sp>
    </p:spTree>
    <p:extLst>
      <p:ext uri="{BB962C8B-B14F-4D97-AF65-F5344CB8AC3E}">
        <p14:creationId xmlns:p14="http://schemas.microsoft.com/office/powerpoint/2010/main" val="38006433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8BD0C9-28F5-DC45-AA25-EC06B4655AEF}" type="slidenum">
              <a:rPr lang="en-US" smtClean="0"/>
              <a:t>9</a:t>
            </a:fld>
            <a:endParaRPr lang="en-US"/>
          </a:p>
        </p:txBody>
      </p:sp>
    </p:spTree>
    <p:extLst>
      <p:ext uri="{BB962C8B-B14F-4D97-AF65-F5344CB8AC3E}">
        <p14:creationId xmlns:p14="http://schemas.microsoft.com/office/powerpoint/2010/main" val="1118288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30/10/2013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30/10/2013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30/10/2013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30/10/2013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30/10/2013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30/10/2013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30/10/2013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30/10/2013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30/10/2013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30/10/2013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30/10/2013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30/10/2013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30/10/2013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30/10/2013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30/10/2013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30/10/2013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Cicero</a:t>
            </a:r>
            <a:endParaRPr lang="en-US" dirty="0"/>
          </a:p>
        </p:txBody>
      </p:sp>
    </p:spTree>
    <p:extLst>
      <p:ext uri="{BB962C8B-B14F-4D97-AF65-F5344CB8AC3E}">
        <p14:creationId xmlns:p14="http://schemas.microsoft.com/office/powerpoint/2010/main" val="7985970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We know that the fourth book concerned itself with education, the fifth and sixth with the character of the ideal statesman. This presentation of topics would seem to suggest that Cicero was well aware that no matter what constitutional provisions one makes, the character of political society is, in the end, determined by the character of those who participate actively in </a:t>
            </a:r>
            <a:r>
              <a:rPr lang="en-GB" dirty="0" smtClean="0"/>
              <a:t>it</a:t>
            </a:r>
            <a:r>
              <a:rPr lang="en-GB" dirty="0"/>
              <a:t>.</a:t>
            </a:r>
            <a:endParaRPr lang="en-US" dirty="0"/>
          </a:p>
        </p:txBody>
      </p:sp>
    </p:spTree>
    <p:extLst>
      <p:ext uri="{BB962C8B-B14F-4D97-AF65-F5344CB8AC3E}">
        <p14:creationId xmlns:p14="http://schemas.microsoft.com/office/powerpoint/2010/main" val="262266064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Some parts of the </a:t>
            </a:r>
            <a:r>
              <a:rPr lang="en-GB" i="1" dirty="0"/>
              <a:t>Republic</a:t>
            </a:r>
            <a:r>
              <a:rPr lang="en-GB" dirty="0"/>
              <a:t> are preserved in the writings of Christians of late antiquity, Lactantius, Augustine and Nonius Marcellus. The section of the </a:t>
            </a:r>
            <a:r>
              <a:rPr lang="en-GB" i="1" dirty="0"/>
              <a:t>Republic</a:t>
            </a:r>
            <a:r>
              <a:rPr lang="en-GB" dirty="0"/>
              <a:t> called ‘The Dream of Scipio’ [vi 9-29] was commented on by Macrobius and </a:t>
            </a:r>
            <a:r>
              <a:rPr lang="en-GB" dirty="0" smtClean="0"/>
              <a:t>thereby </a:t>
            </a:r>
            <a:r>
              <a:rPr lang="en-GB" dirty="0"/>
              <a:t>transmitted to the Middle Ages where it had a great influence. </a:t>
            </a:r>
            <a:endParaRPr lang="en-US" dirty="0"/>
          </a:p>
        </p:txBody>
      </p:sp>
    </p:spTree>
    <p:extLst>
      <p:ext uri="{BB962C8B-B14F-4D97-AF65-F5344CB8AC3E}">
        <p14:creationId xmlns:p14="http://schemas.microsoft.com/office/powerpoint/2010/main" val="29090511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various bits and pieces of the </a:t>
            </a:r>
            <a:r>
              <a:rPr lang="en-GB" i="1" dirty="0"/>
              <a:t>Republic</a:t>
            </a:r>
            <a:r>
              <a:rPr lang="en-GB" dirty="0"/>
              <a:t> scattered here and there were eventually collected in the 16</a:t>
            </a:r>
            <a:r>
              <a:rPr lang="en-GB" baseline="30000" dirty="0"/>
              <a:t>th</a:t>
            </a:r>
            <a:r>
              <a:rPr lang="en-GB" dirty="0"/>
              <a:t> century but it wasn’t until Cardinal Mai, Prefect of the Vatican Library, detected some traces of an earlier text underneath an 8</a:t>
            </a:r>
            <a:r>
              <a:rPr lang="en-GB" baseline="30000" dirty="0"/>
              <a:t>th</a:t>
            </a:r>
            <a:r>
              <a:rPr lang="en-GB" dirty="0"/>
              <a:t> century copy of St Augustine’s commentary on the </a:t>
            </a:r>
            <a:r>
              <a:rPr lang="en-GB" i="1" dirty="0"/>
              <a:t>Psalms</a:t>
            </a:r>
            <a:r>
              <a:rPr lang="en-GB" dirty="0"/>
              <a:t> that the first more or less substantial segment of the work was recovered. Mai uncovered about 25% of the work. Cicero’s </a:t>
            </a:r>
            <a:r>
              <a:rPr lang="en-GB" i="1" dirty="0"/>
              <a:t>Laws</a:t>
            </a:r>
            <a:r>
              <a:rPr lang="en-GB" dirty="0"/>
              <a:t> is similarly incomplete. The various extant manuscripts stop after the third book though there were originally at least five books in the dialogue.</a:t>
            </a:r>
            <a:endParaRPr lang="en-US" dirty="0"/>
          </a:p>
        </p:txBody>
      </p:sp>
    </p:spTree>
    <p:extLst>
      <p:ext uri="{BB962C8B-B14F-4D97-AF65-F5344CB8AC3E}">
        <p14:creationId xmlns:p14="http://schemas.microsoft.com/office/powerpoint/2010/main" val="114236922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question underlying both </a:t>
            </a:r>
            <a:r>
              <a:rPr lang="en-GB" i="1" dirty="0"/>
              <a:t>The Republic</a:t>
            </a:r>
            <a:r>
              <a:rPr lang="en-GB" dirty="0"/>
              <a:t> and </a:t>
            </a:r>
            <a:r>
              <a:rPr lang="en-GB" i="1" dirty="0"/>
              <a:t>The Laws</a:t>
            </a:r>
            <a:r>
              <a:rPr lang="en-GB" dirty="0"/>
              <a:t> </a:t>
            </a:r>
            <a:r>
              <a:rPr lang="en-GB" dirty="0" smtClean="0"/>
              <a:t>is—what’s </a:t>
            </a:r>
            <a:r>
              <a:rPr lang="en-GB" dirty="0"/>
              <a:t>the best political order?</a:t>
            </a:r>
            <a:endParaRPr lang="en-US" dirty="0"/>
          </a:p>
          <a:p>
            <a:r>
              <a:rPr lang="en-GB" dirty="0"/>
              <a:t>Rudd notes that, despite their incomplete state, Cicero’s </a:t>
            </a:r>
            <a:r>
              <a:rPr lang="en-GB" i="1" dirty="0"/>
              <a:t>Republic</a:t>
            </a:r>
            <a:r>
              <a:rPr lang="en-GB" dirty="0"/>
              <a:t> and </a:t>
            </a:r>
            <a:r>
              <a:rPr lang="en-GB" i="1" dirty="0"/>
              <a:t>Laws</a:t>
            </a:r>
            <a:r>
              <a:rPr lang="en-GB" dirty="0"/>
              <a:t> ‘offer considerable rewards to the modern reader, and especially to the student of the history of political thought.’ [Rudd, ix] What he thinks is especially noteworthy about these works is their concentration on first principles such as the idea of political legitimacy and justice and the ideas of liberty and equality</a:t>
            </a:r>
            <a:r>
              <a:rPr lang="en-GB" dirty="0" smtClean="0"/>
              <a:t>.</a:t>
            </a:r>
            <a:endParaRPr lang="en-US" dirty="0"/>
          </a:p>
        </p:txBody>
      </p:sp>
    </p:spTree>
    <p:extLst>
      <p:ext uri="{BB962C8B-B14F-4D97-AF65-F5344CB8AC3E}">
        <p14:creationId xmlns:p14="http://schemas.microsoft.com/office/powerpoint/2010/main" val="201082702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We know that the Epicureans were inclined to take a dim view of the active political life and, in line with the general trend of post-Aristotelian Hellenistic philosophy, to counsel withdrawal to private life. Cicero tests and rejects the Epicurean arguments. A</a:t>
            </a:r>
            <a:r>
              <a:rPr lang="en-GB" dirty="0" smtClean="0"/>
              <a:t>t </a:t>
            </a:r>
            <a:r>
              <a:rPr lang="en-GB" dirty="0"/>
              <a:t>this point, </a:t>
            </a:r>
            <a:r>
              <a:rPr lang="en-GB" dirty="0" smtClean="0"/>
              <a:t>he seems to </a:t>
            </a:r>
            <a:r>
              <a:rPr lang="en-GB" dirty="0"/>
              <a:t>recommend the active life rather than the contemplative </a:t>
            </a:r>
            <a:r>
              <a:rPr lang="en-GB" dirty="0" smtClean="0"/>
              <a:t>life but </a:t>
            </a:r>
            <a:r>
              <a:rPr lang="en-GB" dirty="0"/>
              <a:t>elsewhere he expresses another point of view. In the passage known as Scipio’s dream, the contemplative life is presented as being superior to the active life. </a:t>
            </a:r>
            <a:endParaRPr lang="en-US" dirty="0"/>
          </a:p>
        </p:txBody>
      </p:sp>
    </p:spTree>
    <p:extLst>
      <p:ext uri="{BB962C8B-B14F-4D97-AF65-F5344CB8AC3E}">
        <p14:creationId xmlns:p14="http://schemas.microsoft.com/office/powerpoint/2010/main" val="331093620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Despite </a:t>
            </a:r>
            <a:r>
              <a:rPr lang="en-GB" dirty="0"/>
              <a:t>the assertion sometimes made that Cicero was engaged in a futile and retroactive justification of the dying Republic, he himself thought that what he was doing was trying to articulate principles that underlay the foundation of any state. “…we are framing laws, not just for the Roman people, but for all good and stable communities.’ [</a:t>
            </a:r>
            <a:r>
              <a:rPr lang="en-GB" i="1" dirty="0"/>
              <a:t>Laws</a:t>
            </a:r>
            <a:r>
              <a:rPr lang="en-GB" dirty="0"/>
              <a:t>, II, 35</a:t>
            </a:r>
            <a:r>
              <a:rPr lang="en-GB" dirty="0" smtClean="0"/>
              <a:t>]</a:t>
            </a:r>
            <a:endParaRPr lang="en-US" dirty="0"/>
          </a:p>
        </p:txBody>
      </p:sp>
    </p:spTree>
    <p:extLst>
      <p:ext uri="{BB962C8B-B14F-4D97-AF65-F5344CB8AC3E}">
        <p14:creationId xmlns:p14="http://schemas.microsoft.com/office/powerpoint/2010/main" val="218180014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Cicero’s mature view on politics can be summed up in a number of basic theses:</a:t>
            </a:r>
            <a:endParaRPr lang="en-US" dirty="0"/>
          </a:p>
          <a:p>
            <a:r>
              <a:rPr lang="en-GB" dirty="0"/>
              <a:t> </a:t>
            </a:r>
            <a:r>
              <a:rPr lang="en-GB" dirty="0" smtClean="0"/>
              <a:t>First</a:t>
            </a:r>
            <a:r>
              <a:rPr lang="en-GB" dirty="0"/>
              <a:t>, the universe is governed by providence [</a:t>
            </a:r>
            <a:r>
              <a:rPr lang="en-GB" i="1" dirty="0"/>
              <a:t>Laws</a:t>
            </a:r>
            <a:r>
              <a:rPr lang="en-GB" dirty="0"/>
              <a:t> 1, 21]: ‘…the whole of nature is ruled by the immortal gods, with their force, impetus, plan, power, sway…’ </a:t>
            </a:r>
            <a:endParaRPr lang="en-US" dirty="0"/>
          </a:p>
          <a:p>
            <a:r>
              <a:rPr lang="en-GB" dirty="0" smtClean="0"/>
              <a:t>Second</a:t>
            </a:r>
            <a:r>
              <a:rPr lang="en-GB" dirty="0"/>
              <a:t>, man is an animal but one whose power of reason makes him akin to the gods. ‘…whereas men </a:t>
            </a:r>
            <a:r>
              <a:rPr lang="en-GB" dirty="0" smtClean="0"/>
              <a:t>derive </a:t>
            </a:r>
            <a:r>
              <a:rPr lang="en-GB" dirty="0"/>
              <a:t>the other elements in their make-up from their moral nature…their mind </a:t>
            </a:r>
            <a:r>
              <a:rPr lang="en-GB" dirty="0" smtClean="0"/>
              <a:t>is </a:t>
            </a:r>
            <a:r>
              <a:rPr lang="en-GB" dirty="0"/>
              <a:t>implanted in them by God. Hence we have what can truly be called a lineage, origin, or stock in common with the gods. [</a:t>
            </a:r>
            <a:r>
              <a:rPr lang="en-GB" i="1" dirty="0"/>
              <a:t>Laws</a:t>
            </a:r>
            <a:r>
              <a:rPr lang="en-GB" dirty="0"/>
              <a:t> 1, 24] </a:t>
            </a:r>
            <a:endParaRPr lang="en-US" dirty="0"/>
          </a:p>
          <a:p>
            <a:endParaRPr lang="en-US" dirty="0"/>
          </a:p>
        </p:txBody>
      </p:sp>
    </p:spTree>
    <p:extLst>
      <p:ext uri="{BB962C8B-B14F-4D97-AF65-F5344CB8AC3E}">
        <p14:creationId xmlns:p14="http://schemas.microsoft.com/office/powerpoint/2010/main" val="423549883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Third, we have been made to share justice with one another and justice is natural [</a:t>
            </a:r>
            <a:r>
              <a:rPr lang="en-GB" i="1" dirty="0"/>
              <a:t>Laws</a:t>
            </a:r>
            <a:r>
              <a:rPr lang="en-GB" dirty="0"/>
              <a:t> 1, 33] Justice, and its visible expression, law is based on nature not merely on opinion. ‘There is one, single, justice. It binds together human society and has been established by one, single, law. That law is right reason in commanding and forbidding. A man who does not acknowledge this law is unjust, whether it has been written down anywhere or not….justice is completely non-existent if it’s not derived from nature.’ [</a:t>
            </a:r>
            <a:r>
              <a:rPr lang="en-GB" i="1" dirty="0"/>
              <a:t>Laws</a:t>
            </a:r>
            <a:r>
              <a:rPr lang="en-GB" dirty="0"/>
              <a:t> 1, 42] ‘We can distinguish a good law from a bad one solely by the criterion of nature.’ [</a:t>
            </a:r>
            <a:r>
              <a:rPr lang="en-GB" i="1" dirty="0"/>
              <a:t>Laws</a:t>
            </a:r>
            <a:r>
              <a:rPr lang="en-GB" dirty="0"/>
              <a:t> 1, 44] ‘Most foolish of all is the belief that everything decreed by the institutions or laws of a particular country is just.’ [</a:t>
            </a:r>
            <a:r>
              <a:rPr lang="en-GB" i="1" dirty="0"/>
              <a:t>Laws</a:t>
            </a:r>
            <a:r>
              <a:rPr lang="en-GB" dirty="0"/>
              <a:t> 1, 42</a:t>
            </a:r>
            <a:r>
              <a:rPr lang="en-GB" dirty="0" smtClean="0"/>
              <a:t>]</a:t>
            </a:r>
            <a:endParaRPr lang="en-US" dirty="0"/>
          </a:p>
        </p:txBody>
      </p:sp>
    </p:spTree>
    <p:extLst>
      <p:ext uri="{BB962C8B-B14F-4D97-AF65-F5344CB8AC3E}">
        <p14:creationId xmlns:p14="http://schemas.microsoft.com/office/powerpoint/2010/main" val="283321180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Cicero’s major contribution to western thought was his transmission of the Stoic doctrine of natural law, expressed in his own language, to subsequent thought. Even though the text of the </a:t>
            </a:r>
            <a:r>
              <a:rPr lang="en-GB" i="1" dirty="0"/>
              <a:t>Republic</a:t>
            </a:r>
            <a:r>
              <a:rPr lang="en-GB" dirty="0"/>
              <a:t> was lost in the twelfth century and only partially recovered in the nineteenth, many of its finest passages had been excerpted and preserved in the works of Augustine and Lactantius. </a:t>
            </a:r>
            <a:endParaRPr lang="en-GB" dirty="0" smtClean="0"/>
          </a:p>
          <a:p>
            <a:r>
              <a:rPr lang="en-GB" dirty="0"/>
              <a:t>The most famous account of natural law, and one that was to have a continuing effect on later thought, is put into the mouth of Laelius. </a:t>
            </a:r>
            <a:endParaRPr lang="en-US" dirty="0"/>
          </a:p>
        </p:txBody>
      </p:sp>
    </p:spTree>
    <p:extLst>
      <p:ext uri="{BB962C8B-B14F-4D97-AF65-F5344CB8AC3E}">
        <p14:creationId xmlns:p14="http://schemas.microsoft.com/office/powerpoint/2010/main" val="50401764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‘…law in the proper sense is right reason in harmony with nature. It is spread through the whole human community, unchanging and eternal, calling people to their duty by its commands and deterring them from wrong-doing by its prohibitions. When it addresses a good man, its command and prohibitions are never in vain; but those same </a:t>
            </a:r>
            <a:r>
              <a:rPr lang="en-GB" dirty="0" smtClean="0"/>
              <a:t>commands </a:t>
            </a:r>
            <a:r>
              <a:rPr lang="en-GB" dirty="0"/>
              <a:t>and prohibitions have no effect on the wicked. </a:t>
            </a:r>
            <a:r>
              <a:rPr lang="en-GB" dirty="0" smtClean="0"/>
              <a:t>(cont’d)</a:t>
            </a:r>
            <a:endParaRPr lang="en-US" dirty="0"/>
          </a:p>
        </p:txBody>
      </p:sp>
    </p:spTree>
    <p:extLst>
      <p:ext uri="{BB962C8B-B14F-4D97-AF65-F5344CB8AC3E}">
        <p14:creationId xmlns:p14="http://schemas.microsoft.com/office/powerpoint/2010/main" val="205619867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Carlyle belongs to the discontinuity school </a:t>
            </a:r>
            <a:r>
              <a:rPr lang="en-GB" dirty="0" smtClean="0"/>
              <a:t>of historians but</a:t>
            </a:r>
            <a:r>
              <a:rPr lang="en-GB" dirty="0"/>
              <a:t>, significantly, he thinks one of the </a:t>
            </a:r>
            <a:r>
              <a:rPr lang="en-GB" dirty="0" smtClean="0"/>
              <a:t>most significant </a:t>
            </a:r>
            <a:r>
              <a:rPr lang="en-GB" dirty="0"/>
              <a:t>breaks occurs </a:t>
            </a:r>
            <a:r>
              <a:rPr lang="en-GB" i="1" dirty="0"/>
              <a:t>between</a:t>
            </a:r>
            <a:r>
              <a:rPr lang="en-GB" dirty="0"/>
              <a:t> Aristotle and the Roman thinkers of the first century BC and after. [see Carlyle I, 2] </a:t>
            </a:r>
            <a:r>
              <a:rPr lang="en-GB" dirty="0" smtClean="0"/>
              <a:t>He writes, ‘There </a:t>
            </a:r>
            <a:r>
              <a:rPr lang="en-GB" dirty="0"/>
              <a:t>is no change in political theory so startling in its completeness as the change from the theory of Aristotle to the later philosophical view represented by Cicero and Seneca.’ [</a:t>
            </a:r>
            <a:r>
              <a:rPr lang="en-GB" dirty="0" smtClean="0"/>
              <a:t>Carlyle </a:t>
            </a:r>
            <a:r>
              <a:rPr lang="en-GB" dirty="0"/>
              <a:t>I, 8] </a:t>
            </a:r>
            <a:r>
              <a:rPr lang="en-GB" dirty="0" smtClean="0"/>
              <a:t>He </a:t>
            </a:r>
            <a:r>
              <a:rPr lang="en-GB" dirty="0"/>
              <a:t>sees the continuation of this idea in the Roman Lawyers of the Imperial period. Whereas Aristotle is committed to a theory of the natural inequality of types of men, the Romans </a:t>
            </a:r>
            <a:r>
              <a:rPr lang="en-GB" dirty="0" smtClean="0"/>
              <a:t>believed </a:t>
            </a:r>
            <a:r>
              <a:rPr lang="en-GB" dirty="0"/>
              <a:t>that since reason is common to all men, all men are, in respect of their humanity, fundamentally equal.</a:t>
            </a:r>
            <a:endParaRPr lang="en-US" dirty="0"/>
          </a:p>
        </p:txBody>
      </p:sp>
    </p:spTree>
    <p:extLst>
      <p:ext uri="{BB962C8B-B14F-4D97-AF65-F5344CB8AC3E}">
        <p14:creationId xmlns:p14="http://schemas.microsoft.com/office/powerpoint/2010/main" val="402373933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This law cannot be countermanded, nor can it be in any way amended, nor can it be totally rescinded. We cannot be exempted from this law by any decrees of the Senate of the people; nor do we need anyone else to expound or explain it. There will not be one such law in Rome and another in Athens, one now and another in the future, but all peoples at all times will be embraced by a single and eternal and unchangeable law; and there will be, as it were, one lord and </a:t>
            </a:r>
            <a:r>
              <a:rPr lang="en-GB" dirty="0" smtClean="0"/>
              <a:t>master </a:t>
            </a:r>
            <a:r>
              <a:rPr lang="en-GB" dirty="0"/>
              <a:t>of us all—the </a:t>
            </a:r>
            <a:r>
              <a:rPr lang="en-GB" dirty="0" smtClean="0"/>
              <a:t>god </a:t>
            </a:r>
            <a:r>
              <a:rPr lang="en-GB" dirty="0"/>
              <a:t>who is the author, proposer, and interpreter of that law. </a:t>
            </a:r>
            <a:r>
              <a:rPr lang="en-GB" dirty="0" smtClean="0"/>
              <a:t>(cont’d)</a:t>
            </a:r>
            <a:endParaRPr lang="en-US" dirty="0"/>
          </a:p>
        </p:txBody>
      </p:sp>
    </p:spTree>
    <p:extLst>
      <p:ext uri="{BB962C8B-B14F-4D97-AF65-F5344CB8AC3E}">
        <p14:creationId xmlns:p14="http://schemas.microsoft.com/office/powerpoint/2010/main" val="273591544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Whoever refuses to obey it will be turning his back on himself. Because he has denied his nature as a human being he will face the gravest penalties for this alone, even if he succeeds in avoiding all the other things that are regarded as punishments…’ [</a:t>
            </a:r>
            <a:r>
              <a:rPr lang="en-GB" i="1" dirty="0"/>
              <a:t>Republic</a:t>
            </a:r>
            <a:r>
              <a:rPr lang="en-GB" dirty="0"/>
              <a:t>, III, 33 quoted in Lactantius, </a:t>
            </a:r>
            <a:r>
              <a:rPr lang="en-GB" i="1" dirty="0"/>
              <a:t>Divinae Institutiones</a:t>
            </a:r>
            <a:r>
              <a:rPr lang="en-GB" dirty="0"/>
              <a:t> 6.8. 6-9</a:t>
            </a:r>
            <a:r>
              <a:rPr lang="en-GB" dirty="0" smtClean="0"/>
              <a:t>]</a:t>
            </a:r>
            <a:endParaRPr lang="en-US" dirty="0"/>
          </a:p>
        </p:txBody>
      </p:sp>
    </p:spTree>
    <p:extLst>
      <p:ext uri="{BB962C8B-B14F-4D97-AF65-F5344CB8AC3E}">
        <p14:creationId xmlns:p14="http://schemas.microsoft.com/office/powerpoint/2010/main" val="304522900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very Stoic paean to law is put into the mouth of Laelius. Is it Cicero’s own view? Remember, Philus, another interlocutor in the dialogue, expresses realpolitik sentiments to the effect that it is neither possible nor desirable always to follow the strict demands of justice. Should we likewise attribute these views to Cicero? And if </a:t>
            </a:r>
            <a:r>
              <a:rPr lang="en-GB" dirty="0" smtClean="0"/>
              <a:t>one attribution is suitable, </a:t>
            </a:r>
            <a:r>
              <a:rPr lang="en-GB" dirty="0"/>
              <a:t>why not the other? </a:t>
            </a:r>
            <a:endParaRPr lang="en-US" dirty="0"/>
          </a:p>
        </p:txBody>
      </p:sp>
    </p:spTree>
    <p:extLst>
      <p:ext uri="{BB962C8B-B14F-4D97-AF65-F5344CB8AC3E}">
        <p14:creationId xmlns:p14="http://schemas.microsoft.com/office/powerpoint/2010/main" val="69974118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Law is not ultimately derived from the Twelve Tables of the Praetor’s edict but from the nature of man. ‘We must clarify the nature of justice, and that has to be deduced from the nature of man. Then we must consider the laws by which states ought to be governed…’ [</a:t>
            </a:r>
            <a:r>
              <a:rPr lang="en-GB" i="1" dirty="0"/>
              <a:t>Laws</a:t>
            </a:r>
            <a:r>
              <a:rPr lang="en-GB" dirty="0"/>
              <a:t>, 1, 17] This account of law echoes that put into Laelius’s mouth in </a:t>
            </a:r>
            <a:r>
              <a:rPr lang="en-GB" i="1" dirty="0"/>
              <a:t>The Republic</a:t>
            </a:r>
            <a:r>
              <a:rPr lang="en-GB" dirty="0"/>
              <a:t> although it is </a:t>
            </a:r>
            <a:r>
              <a:rPr lang="en-GB" dirty="0" smtClean="0"/>
              <a:t>surrounded </a:t>
            </a:r>
            <a:r>
              <a:rPr lang="en-GB" dirty="0"/>
              <a:t>by the usually sceptical caveat that it may not be wholly correct.  </a:t>
            </a:r>
            <a:endParaRPr lang="en-US" dirty="0"/>
          </a:p>
        </p:txBody>
      </p:sp>
    </p:spTree>
    <p:extLst>
      <p:ext uri="{BB962C8B-B14F-4D97-AF65-F5344CB8AC3E}">
        <p14:creationId xmlns:p14="http://schemas.microsoft.com/office/powerpoint/2010/main" val="274580963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However, we find further evidence in the </a:t>
            </a:r>
            <a:r>
              <a:rPr lang="en-GB" i="1" dirty="0"/>
              <a:t>Laws</a:t>
            </a:r>
            <a:r>
              <a:rPr lang="en-GB" dirty="0"/>
              <a:t> that this view of law may in fact be Cicero’s own. There, in his own person, he remarks </a:t>
            </a:r>
            <a:r>
              <a:rPr lang="en-GB" dirty="0" smtClean="0"/>
              <a:t>‘…</a:t>
            </a:r>
            <a:r>
              <a:rPr lang="en-GB" dirty="0"/>
              <a:t>according to the opinion of the best authorities law was not thought up by the intelligence of human beings, nor is it some kind of resolution passed by communities, but rather an eternal force which rules the world by the wisdom of its commands and prohibitions. In their judgement, that original and final law is the intelligence of God, who ordains or forbids everything by reason.’ [</a:t>
            </a:r>
            <a:r>
              <a:rPr lang="en-GB" i="1" dirty="0"/>
              <a:t>The Laws</a:t>
            </a:r>
            <a:r>
              <a:rPr lang="en-GB" dirty="0"/>
              <a:t> II, 8</a:t>
            </a:r>
            <a:r>
              <a:rPr lang="en-GB" dirty="0" smtClean="0"/>
              <a:t>]</a:t>
            </a:r>
            <a:endParaRPr lang="en-US" dirty="0"/>
          </a:p>
        </p:txBody>
      </p:sp>
    </p:spTree>
    <p:extLst>
      <p:ext uri="{BB962C8B-B14F-4D97-AF65-F5344CB8AC3E}">
        <p14:creationId xmlns:p14="http://schemas.microsoft.com/office/powerpoint/2010/main" val="263326213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Fourth, despite their local </a:t>
            </a:r>
            <a:r>
              <a:rPr lang="en-GB" dirty="0" smtClean="0"/>
              <a:t>differences, </a:t>
            </a:r>
            <a:r>
              <a:rPr lang="en-GB" dirty="0"/>
              <a:t>human beings are essentially the same. ‘….there is no essential difference within mankind. </a:t>
            </a:r>
            <a:r>
              <a:rPr lang="en-GB" dirty="0" smtClean="0"/>
              <a:t>Reason, </a:t>
            </a:r>
            <a:r>
              <a:rPr lang="en-GB" dirty="0"/>
              <a:t>in fact—the one thing in which we are superior to the beasts, which enables us to make valid deductions, to argue, refute our opponents, debates solve problems, draw conclusion—that certainly is common to us all….For the same things are grasped by the senses of all, and those things that act on the senses act on the senses of all alike; and those rudimentary perceptions that are impressed on the mind…are impressed alike on all minds. </a:t>
            </a:r>
            <a:endParaRPr lang="en-US" dirty="0"/>
          </a:p>
        </p:txBody>
      </p:sp>
    </p:spTree>
    <p:extLst>
      <p:ext uri="{BB962C8B-B14F-4D97-AF65-F5344CB8AC3E}">
        <p14:creationId xmlns:p14="http://schemas.microsoft.com/office/powerpoint/2010/main" val="247038242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Speech, which interprets the </a:t>
            </a:r>
            <a:r>
              <a:rPr lang="en-GB" dirty="0" smtClean="0"/>
              <a:t>mind, ‘uses </a:t>
            </a:r>
            <a:r>
              <a:rPr lang="en-GB" dirty="0"/>
              <a:t>different languages but expresses the same ideas.’ [</a:t>
            </a:r>
            <a:r>
              <a:rPr lang="en-GB" i="1" dirty="0"/>
              <a:t>Laws</a:t>
            </a:r>
            <a:r>
              <a:rPr lang="en-GB" dirty="0"/>
              <a:t> 1, 30] </a:t>
            </a:r>
            <a:endParaRPr lang="en-GB" dirty="0" smtClean="0"/>
          </a:p>
          <a:p>
            <a:r>
              <a:rPr lang="en-GB" dirty="0" smtClean="0"/>
              <a:t>This </a:t>
            </a:r>
            <a:r>
              <a:rPr lang="en-GB" dirty="0"/>
              <a:t>is a vital point, overcoming the localism and particularism that has plagued and continues to plague human history. It wouldn’t be too far-fetched to take Cicero to derive his philosophical egalitarianism from the Stoic conception of </a:t>
            </a:r>
            <a:r>
              <a:rPr lang="en-GB" i="1" dirty="0"/>
              <a:t>oikeiosis</a:t>
            </a:r>
            <a:r>
              <a:rPr lang="en-GB" dirty="0"/>
              <a:t>, a process by which every living entity is attached to everything that shares its nature. </a:t>
            </a:r>
            <a:endParaRPr lang="en-US" dirty="0"/>
          </a:p>
        </p:txBody>
      </p:sp>
    </p:spTree>
    <p:extLst>
      <p:ext uri="{BB962C8B-B14F-4D97-AF65-F5344CB8AC3E}">
        <p14:creationId xmlns:p14="http://schemas.microsoft.com/office/powerpoint/2010/main" val="386120043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All men are equal, equal not in character, talents, disposition, appearance, personality, wealth or possessions, but equal in their essential humanity. All men have the same ability to experience the world; all can distinguish between what is right and what is wrong. The fundamental moral identity of all men is expressed very clearly in the following passage: ‘Now there is no single thing that is so similar to, so like, anything else as all of us are like one another….Reason in fact…is common to us all.’ [</a:t>
            </a:r>
            <a:r>
              <a:rPr lang="en-GB" i="1" dirty="0"/>
              <a:t>Laws</a:t>
            </a:r>
            <a:r>
              <a:rPr lang="en-GB" dirty="0"/>
              <a:t> I, 29-30</a:t>
            </a:r>
            <a:r>
              <a:rPr lang="en-GB" dirty="0" smtClean="0"/>
              <a:t>]</a:t>
            </a:r>
            <a:endParaRPr lang="en-US" dirty="0"/>
          </a:p>
        </p:txBody>
      </p:sp>
    </p:spTree>
    <p:extLst>
      <p:ext uri="{BB962C8B-B14F-4D97-AF65-F5344CB8AC3E}">
        <p14:creationId xmlns:p14="http://schemas.microsoft.com/office/powerpoint/2010/main" val="168303292"/>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 The contrast of this idea with that of classical Greek thought, as found in Plato and Aristotle, is stark. For Aristotle, men were not equal and so citizenship had to be restricted. For Cicero, all men possess the same reason, are subject to the same universal law and, in those respects, all are equal. From this perspective, a slave cannot be seen, as Aristotle </a:t>
            </a:r>
            <a:r>
              <a:rPr lang="en-GB" dirty="0" smtClean="0"/>
              <a:t>had </a:t>
            </a:r>
            <a:r>
              <a:rPr lang="en-GB" dirty="0"/>
              <a:t>seen him, as a living tool </a:t>
            </a:r>
            <a:r>
              <a:rPr lang="en-GB" dirty="0" smtClean="0"/>
              <a:t>but, </a:t>
            </a:r>
            <a:r>
              <a:rPr lang="en-GB" dirty="0"/>
              <a:t>at worst, as a worker on a lifelong contract </a:t>
            </a:r>
            <a:r>
              <a:rPr lang="en-GB" dirty="0" smtClean="0"/>
              <a:t>with </a:t>
            </a:r>
            <a:r>
              <a:rPr lang="en-GB" dirty="0"/>
              <a:t>very bad terms</a:t>
            </a:r>
            <a:r>
              <a:rPr lang="en-GB" dirty="0" smtClean="0"/>
              <a:t>!</a:t>
            </a:r>
            <a:endParaRPr lang="en-US" dirty="0"/>
          </a:p>
        </p:txBody>
      </p:sp>
    </p:spTree>
    <p:extLst>
      <p:ext uri="{BB962C8B-B14F-4D97-AF65-F5344CB8AC3E}">
        <p14:creationId xmlns:p14="http://schemas.microsoft.com/office/powerpoint/2010/main" val="1933620731"/>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Fifth, the development of our human potential demands that we live with one another in community. The most basic reason for the coming together of human beings in community is not mutual need </a:t>
            </a:r>
            <a:r>
              <a:rPr lang="en-GB" dirty="0" smtClean="0"/>
              <a:t>(though </a:t>
            </a:r>
            <a:r>
              <a:rPr lang="en-GB" dirty="0"/>
              <a:t>that is a </a:t>
            </a:r>
            <a:r>
              <a:rPr lang="en-GB" dirty="0" smtClean="0"/>
              <a:t>factor) but, as Cicero puts it, </a:t>
            </a:r>
            <a:r>
              <a:rPr lang="en-GB" dirty="0"/>
              <a:t>‘a sort of innate desire on the part of human beings to form communities. For our species is not made up of solitary individuals or lonely wanderers.’ [</a:t>
            </a:r>
            <a:r>
              <a:rPr lang="en-GB" i="1" dirty="0"/>
              <a:t>Republic</a:t>
            </a:r>
            <a:r>
              <a:rPr lang="en-GB" dirty="0"/>
              <a:t> 1, 39] </a:t>
            </a:r>
            <a:endParaRPr lang="en-US" dirty="0"/>
          </a:p>
        </p:txBody>
      </p:sp>
    </p:spTree>
    <p:extLst>
      <p:ext uri="{BB962C8B-B14F-4D97-AF65-F5344CB8AC3E}">
        <p14:creationId xmlns:p14="http://schemas.microsoft.com/office/powerpoint/2010/main" val="63915648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Cicero</a:t>
            </a:r>
            <a:endParaRPr lang="en-US" dirty="0"/>
          </a:p>
        </p:txBody>
      </p:sp>
      <p:sp>
        <p:nvSpPr>
          <p:cNvPr id="3" name="Content Placeholder 2"/>
          <p:cNvSpPr>
            <a:spLocks noGrp="1"/>
          </p:cNvSpPr>
          <p:nvPr>
            <p:ph idx="1"/>
          </p:nvPr>
        </p:nvSpPr>
        <p:spPr/>
        <p:txBody>
          <a:bodyPr>
            <a:normAutofit fontScale="92500" lnSpcReduction="10000"/>
          </a:bodyPr>
          <a:lstStyle/>
          <a:p>
            <a:r>
              <a:rPr lang="en-GB" dirty="0"/>
              <a:t>The life and writings of Cicero (106-43 BC) gives the lie to the old canard that nothing of significance in political theory happened between the death of Aristotle and the new philosophy of the sixteenth century. Many </a:t>
            </a:r>
            <a:r>
              <a:rPr lang="en-GB" dirty="0" smtClean="0"/>
              <a:t>consider </a:t>
            </a:r>
            <a:r>
              <a:rPr lang="en-GB" dirty="0"/>
              <a:t>Cicero to be a mere conduit for the ideas of others. There is some measure of truth in this judgement but it is far from being the whole truth. Cicero’s thought is not original, consisting mainly of compilations and summaries. He regarded himself as an Academic Sceptic and indeed his cast of mind was generally sympathetic to scepticism. However, in his ethical and political thought he clearly inclined towards Stoicism.  </a:t>
            </a:r>
            <a:endParaRPr lang="en-US" dirty="0"/>
          </a:p>
        </p:txBody>
      </p:sp>
    </p:spTree>
    <p:extLst>
      <p:ext uri="{BB962C8B-B14F-4D97-AF65-F5344CB8AC3E}">
        <p14:creationId xmlns:p14="http://schemas.microsoft.com/office/powerpoint/2010/main" val="3077797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are two conceptions of man that are mutually exclusive and universally exhaustive. Whichever of these incompatible conceptions of man one adopts has a significantly different effect on what one takes to be a plausible political theory. </a:t>
            </a:r>
            <a:endParaRPr lang="en-GB" dirty="0" smtClean="0"/>
          </a:p>
          <a:p>
            <a:r>
              <a:rPr lang="en-GB" dirty="0" smtClean="0"/>
              <a:t>The </a:t>
            </a:r>
            <a:r>
              <a:rPr lang="en-GB" dirty="0"/>
              <a:t>first conception takes man to be an essentially isolated individual who, out of necessity, associates with others for mutual defence and aid. On this view of things, society and the state are artificial constructs. </a:t>
            </a:r>
            <a:endParaRPr lang="en-US" dirty="0"/>
          </a:p>
        </p:txBody>
      </p:sp>
    </p:spTree>
    <p:extLst>
      <p:ext uri="{BB962C8B-B14F-4D97-AF65-F5344CB8AC3E}">
        <p14:creationId xmlns:p14="http://schemas.microsoft.com/office/powerpoint/2010/main" val="197410765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a:t>
            </a:r>
            <a:r>
              <a:rPr lang="en-GB" dirty="0" smtClean="0"/>
              <a:t>second </a:t>
            </a:r>
            <a:r>
              <a:rPr lang="en-GB" dirty="0"/>
              <a:t>conception takes man to be an essentially social being. </a:t>
            </a:r>
            <a:endParaRPr lang="en-GB" dirty="0" smtClean="0"/>
          </a:p>
          <a:p>
            <a:r>
              <a:rPr lang="en-GB" dirty="0" smtClean="0"/>
              <a:t>On </a:t>
            </a:r>
            <a:r>
              <a:rPr lang="en-GB" dirty="0"/>
              <a:t>this </a:t>
            </a:r>
            <a:r>
              <a:rPr lang="en-GB" dirty="0" smtClean="0"/>
              <a:t>view, </a:t>
            </a:r>
            <a:r>
              <a:rPr lang="en-GB" dirty="0"/>
              <a:t>society and the state are organic developments of man’s natural sociability. The first conception could reasonably be associated with the Epicureans; the second with the Stoics. On this matter, Cicero, the great eclectic, is on the side of the Stoics. Society is natural. The state, the republic, grows naturally from society, in particular, from the family. The republic is founded on justice and law and exists to further human well-being. </a:t>
            </a:r>
            <a:endParaRPr lang="en-US" dirty="0"/>
          </a:p>
          <a:p>
            <a:pPr marL="0" indent="0">
              <a:buNone/>
            </a:pPr>
            <a:endParaRPr lang="en-US" dirty="0"/>
          </a:p>
        </p:txBody>
      </p:sp>
    </p:spTree>
    <p:extLst>
      <p:ext uri="{BB962C8B-B14F-4D97-AF65-F5344CB8AC3E}">
        <p14:creationId xmlns:p14="http://schemas.microsoft.com/office/powerpoint/2010/main" val="354675718"/>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smtClean="0"/>
              <a:t>In </a:t>
            </a:r>
            <a:r>
              <a:rPr lang="en-GB" dirty="0"/>
              <a:t>the </a:t>
            </a:r>
            <a:r>
              <a:rPr lang="en-GB" i="1" dirty="0"/>
              <a:t>Republic</a:t>
            </a:r>
            <a:r>
              <a:rPr lang="en-GB" dirty="0"/>
              <a:t>, Scipio </a:t>
            </a:r>
            <a:r>
              <a:rPr lang="en-GB" dirty="0" smtClean="0"/>
              <a:t>gives us a definition of the term ‘republic’. </a:t>
            </a:r>
            <a:r>
              <a:rPr lang="en-GB" dirty="0"/>
              <a:t>A </a:t>
            </a:r>
            <a:r>
              <a:rPr lang="en-GB" dirty="0" smtClean="0"/>
              <a:t>republic, he says, </a:t>
            </a:r>
            <a:r>
              <a:rPr lang="en-GB" dirty="0"/>
              <a:t>is ‘the property of the public. But a public is not every kind of human gathering, congregating in any manner, but a numerous gathering brought together by legal consent and community of interest. The primary reason for human beings coming together is not so much weakness as a sort of innate desire on the part of human beings to form communities. For our species is not made up of solitary individuals or lonely wanderers. From birth it is of such a kind that, even when it possesses abundant amounts of every commodity [text breaks off here]’ [</a:t>
            </a:r>
            <a:r>
              <a:rPr lang="en-GB" i="1" dirty="0"/>
              <a:t>Republic</a:t>
            </a:r>
            <a:r>
              <a:rPr lang="en-GB" dirty="0"/>
              <a:t> I, 39]</a:t>
            </a:r>
            <a:endParaRPr lang="en-US" dirty="0"/>
          </a:p>
        </p:txBody>
      </p:sp>
    </p:spTree>
    <p:extLst>
      <p:ext uri="{BB962C8B-B14F-4D97-AF65-F5344CB8AC3E}">
        <p14:creationId xmlns:p14="http://schemas.microsoft.com/office/powerpoint/2010/main" val="2109571387"/>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Republics, then, </a:t>
            </a:r>
            <a:r>
              <a:rPr lang="en-GB" dirty="0"/>
              <a:t>are not artificial entities but natural outgrowths of human sociability. Human existence is dependent on life in the human community. That being so</a:t>
            </a:r>
            <a:r>
              <a:rPr lang="en-GB" dirty="0" smtClean="0"/>
              <a:t>, Cicero says, </a:t>
            </a:r>
            <a:r>
              <a:rPr lang="en-GB" dirty="0"/>
              <a:t>‘As magistrates are subject to laws, the people are subject to the magistrates. In fact it is true to say that a magistrate is a speaking law, and law a silent magistrate. Nothing is so closely bound up with the decrees and terms of nature (and by that I wish to be understood as meaning law) as </a:t>
            </a:r>
            <a:r>
              <a:rPr lang="en-GB" dirty="0" smtClean="0"/>
              <a:t>authority….(cont’d)</a:t>
            </a:r>
            <a:endParaRPr lang="en-US" dirty="0"/>
          </a:p>
        </p:txBody>
      </p:sp>
    </p:spTree>
    <p:extLst>
      <p:ext uri="{BB962C8B-B14F-4D97-AF65-F5344CB8AC3E}">
        <p14:creationId xmlns:p14="http://schemas.microsoft.com/office/powerpoint/2010/main" val="806434409"/>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Without that, no house or state or clan can survive—no, nor the human race, nor the whole of nature, nor the very universe itself. For the universe obeys God; land and sea abide by the laws of the universe; and human life is subject to the commands of the supreme law.’ [</a:t>
            </a:r>
            <a:r>
              <a:rPr lang="en-GB" i="1" dirty="0"/>
              <a:t>The Laws</a:t>
            </a:r>
            <a:r>
              <a:rPr lang="en-GB" dirty="0"/>
              <a:t>, III, 2-3</a:t>
            </a:r>
            <a:r>
              <a:rPr lang="en-GB" dirty="0" smtClean="0"/>
              <a:t>]</a:t>
            </a:r>
            <a:endParaRPr lang="en-US" dirty="0"/>
          </a:p>
        </p:txBody>
      </p:sp>
    </p:spTree>
    <p:extLst>
      <p:ext uri="{BB962C8B-B14F-4D97-AF65-F5344CB8AC3E}">
        <p14:creationId xmlns:p14="http://schemas.microsoft.com/office/powerpoint/2010/main" val="4068727520"/>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state, then is a corporate body belonging jointly to its citizens. Its purpose is the provision of just government and mutual aid. Political power is the corporate power of the people exercised on their behalf by those chosen to do so. If the magistrate governs the people, the law governs the magistrate. [</a:t>
            </a:r>
            <a:r>
              <a:rPr lang="en-GB" i="1" dirty="0"/>
              <a:t>Laws</a:t>
            </a:r>
            <a:r>
              <a:rPr lang="en-GB" dirty="0"/>
              <a:t> III, 1, 2</a:t>
            </a:r>
            <a:r>
              <a:rPr lang="en-GB" dirty="0" smtClean="0"/>
              <a:t>]</a:t>
            </a:r>
            <a:endParaRPr lang="en-US" dirty="0"/>
          </a:p>
        </p:txBody>
      </p:sp>
    </p:spTree>
    <p:extLst>
      <p:ext uri="{BB962C8B-B14F-4D97-AF65-F5344CB8AC3E}">
        <p14:creationId xmlns:p14="http://schemas.microsoft.com/office/powerpoint/2010/main" val="519450520"/>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As one might expect, given what Cicero has written about the universal law to which all men are subject, the state and its magistrates are subject to it as well. This universal law transcends particular human choices and particular human institutions. </a:t>
            </a:r>
            <a:r>
              <a:rPr lang="en-GB" dirty="0" smtClean="0"/>
              <a:t>George </a:t>
            </a:r>
            <a:r>
              <a:rPr lang="en-GB" dirty="0" err="1" smtClean="0"/>
              <a:t>Sabines</a:t>
            </a:r>
            <a:r>
              <a:rPr lang="en-GB" dirty="0" smtClean="0"/>
              <a:t> notes that ‘These </a:t>
            </a:r>
            <a:r>
              <a:rPr lang="en-GB" dirty="0"/>
              <a:t>general principles of government—that authority proceeds from the people, should be exercised only by warrant of law, and is justified only on moral grounds—achieved practically universal acceptance within comparatively a short time after Cicero wrote and remained commonplaces of political philosophy for many centuries.’ [Sabine 167] </a:t>
            </a:r>
            <a:endParaRPr lang="en-US" dirty="0"/>
          </a:p>
        </p:txBody>
      </p:sp>
    </p:spTree>
    <p:extLst>
      <p:ext uri="{BB962C8B-B14F-4D97-AF65-F5344CB8AC3E}">
        <p14:creationId xmlns:p14="http://schemas.microsoft.com/office/powerpoint/2010/main" val="3012333062"/>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follows from Cicero’s conception of the universal law binding all men that a state cannot properly exist unless it gives effect to the mutual obligations and rights that come from this law. </a:t>
            </a:r>
            <a:r>
              <a:rPr lang="en-GB" dirty="0" smtClean="0"/>
              <a:t>Sabine again: ‘Unless </a:t>
            </a:r>
            <a:r>
              <a:rPr lang="en-GB" dirty="0"/>
              <a:t>the state is a community for ethical purposes and unless it is held together by moral ties, it is nothing, as Augustine said later, except “highway robbery on a large scale”. [Sabine, 166</a:t>
            </a:r>
            <a:r>
              <a:rPr lang="en-GB" dirty="0" smtClean="0"/>
              <a:t>]</a:t>
            </a:r>
            <a:endParaRPr lang="en-US" dirty="0"/>
          </a:p>
        </p:txBody>
      </p:sp>
    </p:spTree>
    <p:extLst>
      <p:ext uri="{BB962C8B-B14F-4D97-AF65-F5344CB8AC3E}">
        <p14:creationId xmlns:p14="http://schemas.microsoft.com/office/powerpoint/2010/main" val="3317870626"/>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Cicero has nothing particularly novel to say about the ultimately desirable political regime. He considers the usual six types of regime, monarchy, aristocracy and democracy, and their respective defective counterparts. The best regime for Cicero, is that in which the wise rule. But the best is not always available or possible. The mixed regime is a good second-best. The justification of this is by appeal to the settled experience of many generations. </a:t>
            </a:r>
            <a:endParaRPr lang="en-US" dirty="0"/>
          </a:p>
        </p:txBody>
      </p:sp>
    </p:spTree>
    <p:extLst>
      <p:ext uri="{BB962C8B-B14F-4D97-AF65-F5344CB8AC3E}">
        <p14:creationId xmlns:p14="http://schemas.microsoft.com/office/powerpoint/2010/main" val="387061657"/>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‘Cicero’s conclusion is fundamentally the same as Plato’s: the perfectly just regime probably lies outside the range of human possibilities. Its demands are too severe. The wise statesman, while seeking to be guided in his practice by such standards, will begin with the understanding that there is little likelihood, given the nature of man and the political community, that they can or will be realized fully in any state.’ [Holton 170</a:t>
            </a:r>
            <a:r>
              <a:rPr lang="en-GB" dirty="0" smtClean="0"/>
              <a:t>]</a:t>
            </a:r>
            <a:endParaRPr lang="en-US" dirty="0"/>
          </a:p>
        </p:txBody>
      </p:sp>
    </p:spTree>
    <p:extLst>
      <p:ext uri="{BB962C8B-B14F-4D97-AF65-F5344CB8AC3E}">
        <p14:creationId xmlns:p14="http://schemas.microsoft.com/office/powerpoint/2010/main" val="290585321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His early education in philosophy was wide-ranging but he always claimed an allegiance to the Academic School. However, his interests were eclectic and he reserved the right to take whatever he saw to be good wherever it might come from. In </a:t>
            </a:r>
            <a:r>
              <a:rPr lang="en-GB" i="1" dirty="0"/>
              <a:t>de Officiis</a:t>
            </a:r>
            <a:r>
              <a:rPr lang="en-GB" dirty="0"/>
              <a:t>, for example, he adopts a more or less consistently Stoic stance. However, he was not attracted to Epicureanism. As a Sceptic, he denied the possibility of absolute knowledge and stressed the merits of the suspension of judgement. However, he did not want scepticism to undermine the value of an active political life. </a:t>
            </a:r>
            <a:endParaRPr lang="en-US" dirty="0"/>
          </a:p>
        </p:txBody>
      </p:sp>
    </p:spTree>
    <p:extLst>
      <p:ext uri="{BB962C8B-B14F-4D97-AF65-F5344CB8AC3E}">
        <p14:creationId xmlns:p14="http://schemas.microsoft.com/office/powerpoint/2010/main" val="143526950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Commenting on this, Holton remarks, ‘The </a:t>
            </a:r>
            <a:r>
              <a:rPr lang="en-GB" dirty="0"/>
              <a:t>philosopher…must be guided by some understanding of the needs of the city and of the practical consequences </a:t>
            </a:r>
            <a:r>
              <a:rPr lang="en-GB"/>
              <a:t>of </a:t>
            </a:r>
            <a:r>
              <a:rPr lang="en-GB" smtClean="0"/>
              <a:t>his </a:t>
            </a:r>
            <a:r>
              <a:rPr lang="en-GB" dirty="0"/>
              <a:t>teachings. He must not risk the chaos that might follow a systematic and ruthless public examination of the principle underlying and guiding a particular order, even an order which strikes him as radically defective, without having given some thought to the alternatives. A defective government, a government which falls far short of the best, may be better than no government at all.’ [Holton, 157] </a:t>
            </a:r>
            <a:endParaRPr lang="en-US" dirty="0"/>
          </a:p>
        </p:txBody>
      </p:sp>
    </p:spTree>
    <p:extLst>
      <p:ext uri="{BB962C8B-B14F-4D97-AF65-F5344CB8AC3E}">
        <p14:creationId xmlns:p14="http://schemas.microsoft.com/office/powerpoint/2010/main" val="322065480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Despite his overall commitment to scepticism, then, Cicero’s mode of thought was syncretistic—the wise man could accept any position that seemed probable while remaining open to arguments on the other </a:t>
            </a:r>
            <a:r>
              <a:rPr lang="en-GB" dirty="0" smtClean="0"/>
              <a:t>side. </a:t>
            </a:r>
            <a:r>
              <a:rPr lang="en-GB" dirty="0"/>
              <a:t>I</a:t>
            </a:r>
            <a:r>
              <a:rPr lang="en-GB" dirty="0" smtClean="0"/>
              <a:t>n </a:t>
            </a:r>
            <a:r>
              <a:rPr lang="en-GB" dirty="0"/>
              <a:t>ethical and political matters, </a:t>
            </a:r>
            <a:r>
              <a:rPr lang="en-GB" dirty="0" smtClean="0"/>
              <a:t>Cicero </a:t>
            </a:r>
            <a:r>
              <a:rPr lang="en-GB" dirty="0"/>
              <a:t>tended towards a form of Stoicism. As a philosopher, Cicero was aware of the contested nature of most ethical and political concepts—justice, law, government, authority, freedom—but as a man of affairs, </a:t>
            </a:r>
            <a:r>
              <a:rPr lang="en-GB" dirty="0" smtClean="0"/>
              <a:t>as </a:t>
            </a:r>
            <a:r>
              <a:rPr lang="en-GB" dirty="0"/>
              <a:t>former consul, he was aware of the need to act and to make decisions and so in practical matters the suspension of judgement had itself to be suspended. The argument for justice in his </a:t>
            </a:r>
            <a:r>
              <a:rPr lang="en-GB" i="1" dirty="0"/>
              <a:t>Republic, </a:t>
            </a:r>
            <a:r>
              <a:rPr lang="en-GB" dirty="0"/>
              <a:t>for example</a:t>
            </a:r>
            <a:r>
              <a:rPr lang="en-GB" i="1" dirty="0"/>
              <a:t>,</a:t>
            </a:r>
            <a:r>
              <a:rPr lang="en-GB" dirty="0"/>
              <a:t> shows little or no trace of the suspended judgement recommended by Scepticism. </a:t>
            </a:r>
            <a:endParaRPr lang="en-US" dirty="0"/>
          </a:p>
        </p:txBody>
      </p:sp>
    </p:spTree>
    <p:extLst>
      <p:ext uri="{BB962C8B-B14F-4D97-AF65-F5344CB8AC3E}">
        <p14:creationId xmlns:p14="http://schemas.microsoft.com/office/powerpoint/2010/main" val="251318311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Whatever the merits of Cicero as an original thinker, he possessed one very important attribute that more than compensated for any </a:t>
            </a:r>
            <a:r>
              <a:rPr lang="en-GB" dirty="0" smtClean="0"/>
              <a:t>personal deficiencies. As </a:t>
            </a:r>
            <a:r>
              <a:rPr lang="en-GB" dirty="0"/>
              <a:t>a communicator and a transmitter of ideas, he is without parallel. </a:t>
            </a:r>
            <a:r>
              <a:rPr lang="en-GB" dirty="0" smtClean="0"/>
              <a:t>Everyone </a:t>
            </a:r>
            <a:r>
              <a:rPr lang="en-GB" dirty="0"/>
              <a:t>read his writings. </a:t>
            </a:r>
            <a:endParaRPr lang="en-US" dirty="0"/>
          </a:p>
        </p:txBody>
      </p:sp>
    </p:spTree>
    <p:extLst>
      <p:ext uri="{BB962C8B-B14F-4D97-AF65-F5344CB8AC3E}">
        <p14:creationId xmlns:p14="http://schemas.microsoft.com/office/powerpoint/2010/main" val="58805064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Cicero’s use of the dialogue form in his works is not unconnected with his eclectic philosophical orientation. As with all dialogues, it’s not a simple matter to identify the words of any one interlocutor with that of the author, even when one of the interlocutors is named Cicero! The works of Cicero that principally concern us are </a:t>
            </a:r>
            <a:r>
              <a:rPr lang="en-GB" i="1" dirty="0"/>
              <a:t>The Republic</a:t>
            </a:r>
            <a:r>
              <a:rPr lang="en-GB" dirty="0"/>
              <a:t> (</a:t>
            </a:r>
            <a:r>
              <a:rPr lang="en-GB" i="1" dirty="0"/>
              <a:t>de Re Publica</a:t>
            </a:r>
            <a:r>
              <a:rPr lang="en-GB" dirty="0"/>
              <a:t>), </a:t>
            </a:r>
            <a:r>
              <a:rPr lang="en-GB" i="1" dirty="0"/>
              <a:t>The Laws</a:t>
            </a:r>
            <a:r>
              <a:rPr lang="en-GB" dirty="0"/>
              <a:t> (</a:t>
            </a:r>
            <a:r>
              <a:rPr lang="en-GB" i="1" dirty="0"/>
              <a:t>de Legibus</a:t>
            </a:r>
            <a:r>
              <a:rPr lang="en-GB" dirty="0"/>
              <a:t>) and </a:t>
            </a:r>
            <a:r>
              <a:rPr lang="en-GB" i="1" dirty="0"/>
              <a:t>On Obligations</a:t>
            </a:r>
            <a:r>
              <a:rPr lang="en-GB" dirty="0"/>
              <a:t> (</a:t>
            </a:r>
            <a:r>
              <a:rPr lang="en-GB" i="1" dirty="0"/>
              <a:t>de Officiis</a:t>
            </a:r>
            <a:r>
              <a:rPr lang="en-GB" dirty="0"/>
              <a:t>). The texts of </a:t>
            </a:r>
            <a:r>
              <a:rPr lang="en-GB" i="1" dirty="0" smtClean="0"/>
              <a:t>Republic</a:t>
            </a:r>
            <a:r>
              <a:rPr lang="en-GB" dirty="0" smtClean="0"/>
              <a:t> and </a:t>
            </a:r>
            <a:r>
              <a:rPr lang="en-GB" i="1" dirty="0" smtClean="0"/>
              <a:t>Laws</a:t>
            </a:r>
            <a:r>
              <a:rPr lang="en-GB" dirty="0" smtClean="0"/>
              <a:t> </a:t>
            </a:r>
            <a:r>
              <a:rPr lang="en-GB" dirty="0"/>
              <a:t>are radically incomplete. Roughly one third of </a:t>
            </a:r>
            <a:r>
              <a:rPr lang="en-GB" i="1" dirty="0"/>
              <a:t>The Republic</a:t>
            </a:r>
            <a:r>
              <a:rPr lang="en-GB" dirty="0"/>
              <a:t> was discovered on a palimpsest in the Vatican Library in 1820. </a:t>
            </a:r>
            <a:endParaRPr lang="en-US" dirty="0"/>
          </a:p>
        </p:txBody>
      </p:sp>
    </p:spTree>
    <p:extLst>
      <p:ext uri="{BB962C8B-B14F-4D97-AF65-F5344CB8AC3E}">
        <p14:creationId xmlns:p14="http://schemas.microsoft.com/office/powerpoint/2010/main" val="384439581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Cicero’s model for his </a:t>
            </a:r>
            <a:r>
              <a:rPr lang="en-GB" i="1" dirty="0"/>
              <a:t>Republic</a:t>
            </a:r>
            <a:r>
              <a:rPr lang="en-GB" dirty="0"/>
              <a:t> is the work of the same name by Plato. Despite incidental criticisms Cicero’s work shares a significant number of features in common with Plato’s dialogue. But Cicero is influenced not only by Plato but also by Aristotle, Carneades and Polybius. The central topic of Cicero’s </a:t>
            </a:r>
            <a:r>
              <a:rPr lang="en-GB" i="1" dirty="0"/>
              <a:t>Republic</a:t>
            </a:r>
            <a:r>
              <a:rPr lang="en-GB" dirty="0"/>
              <a:t> is often taken to be the constitution of the </a:t>
            </a:r>
            <a:r>
              <a:rPr lang="en-GB" dirty="0" smtClean="0"/>
              <a:t>ideal state </a:t>
            </a:r>
            <a:r>
              <a:rPr lang="en-GB" dirty="0"/>
              <a:t>but this may well be a feature of the survival of just that bit of the </a:t>
            </a:r>
            <a:r>
              <a:rPr lang="en-GB" dirty="0" smtClean="0"/>
              <a:t>dialogue that did survive! </a:t>
            </a:r>
            <a:endParaRPr lang="en-US" dirty="0"/>
          </a:p>
        </p:txBody>
      </p:sp>
    </p:spTree>
    <p:extLst>
      <p:ext uri="{BB962C8B-B14F-4D97-AF65-F5344CB8AC3E}">
        <p14:creationId xmlns:p14="http://schemas.microsoft.com/office/powerpoint/2010/main" val="393338700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94</TotalTime>
  <Words>3633</Words>
  <Application>Microsoft Macintosh PowerPoint</Application>
  <PresentationFormat>On-screen Show (4:3)</PresentationFormat>
  <Paragraphs>87</Paragraphs>
  <Slides>39</Slides>
  <Notes>39</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Plaza</vt:lpstr>
      <vt:lpstr>Freedom’s Progress</vt:lpstr>
      <vt:lpstr>PowerPoint Presentation</vt:lpstr>
      <vt:lpstr>Cicero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15</cp:revision>
  <dcterms:created xsi:type="dcterms:W3CDTF">2013-10-24T10:47:58Z</dcterms:created>
  <dcterms:modified xsi:type="dcterms:W3CDTF">2013-10-30T17:36:03Z</dcterms:modified>
</cp:coreProperties>
</file>