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0" r:id="rId34"/>
    <p:sldId id="291" r:id="rId35"/>
    <p:sldId id="292" r:id="rId36"/>
    <p:sldId id="293" r:id="rId37"/>
    <p:sldId id="294" r:id="rId38"/>
    <p:sldId id="295" r:id="rId39"/>
    <p:sldId id="296" r:id="rId40"/>
    <p:sldId id="297" r:id="rId41"/>
    <p:sldId id="298" r:id="rId42"/>
    <p:sldId id="300" r:id="rId43"/>
    <p:sldId id="301" r:id="rId44"/>
    <p:sldId id="30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A46373-C5E7-1A45-A3B8-09E914120576}" type="datetimeFigureOut">
              <a:rPr lang="en-US" smtClean="0"/>
              <a:t>16/11/2013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B8D629-7BF0-854B-90C4-35173ADF8835}" type="slidenum">
              <a:rPr lang="en-US" smtClean="0"/>
              <a:t>‹#›</a:t>
            </a:fld>
            <a:endParaRPr lang="en-US"/>
          </a:p>
        </p:txBody>
      </p:sp>
    </p:spTree>
    <p:extLst>
      <p:ext uri="{BB962C8B-B14F-4D97-AF65-F5344CB8AC3E}">
        <p14:creationId xmlns:p14="http://schemas.microsoft.com/office/powerpoint/2010/main" val="17661012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a:t>
            </a:fld>
            <a:endParaRPr lang="en-US"/>
          </a:p>
        </p:txBody>
      </p:sp>
    </p:spTree>
    <p:extLst>
      <p:ext uri="{BB962C8B-B14F-4D97-AF65-F5344CB8AC3E}">
        <p14:creationId xmlns:p14="http://schemas.microsoft.com/office/powerpoint/2010/main" val="3826539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15</a:t>
            </a:fld>
            <a:endParaRPr lang="en-US"/>
          </a:p>
        </p:txBody>
      </p:sp>
    </p:spTree>
    <p:extLst>
      <p:ext uri="{BB962C8B-B14F-4D97-AF65-F5344CB8AC3E}">
        <p14:creationId xmlns:p14="http://schemas.microsoft.com/office/powerpoint/2010/main" val="2328799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16</a:t>
            </a:fld>
            <a:endParaRPr lang="en-US"/>
          </a:p>
        </p:txBody>
      </p:sp>
    </p:spTree>
    <p:extLst>
      <p:ext uri="{BB962C8B-B14F-4D97-AF65-F5344CB8AC3E}">
        <p14:creationId xmlns:p14="http://schemas.microsoft.com/office/powerpoint/2010/main" val="3334188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17</a:t>
            </a:fld>
            <a:endParaRPr lang="en-US"/>
          </a:p>
        </p:txBody>
      </p:sp>
    </p:spTree>
    <p:extLst>
      <p:ext uri="{BB962C8B-B14F-4D97-AF65-F5344CB8AC3E}">
        <p14:creationId xmlns:p14="http://schemas.microsoft.com/office/powerpoint/2010/main" val="304512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18</a:t>
            </a:fld>
            <a:endParaRPr lang="en-US"/>
          </a:p>
        </p:txBody>
      </p:sp>
    </p:spTree>
    <p:extLst>
      <p:ext uri="{BB962C8B-B14F-4D97-AF65-F5344CB8AC3E}">
        <p14:creationId xmlns:p14="http://schemas.microsoft.com/office/powerpoint/2010/main" val="1840536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19</a:t>
            </a:fld>
            <a:endParaRPr lang="en-US"/>
          </a:p>
        </p:txBody>
      </p:sp>
    </p:spTree>
    <p:extLst>
      <p:ext uri="{BB962C8B-B14F-4D97-AF65-F5344CB8AC3E}">
        <p14:creationId xmlns:p14="http://schemas.microsoft.com/office/powerpoint/2010/main" val="324745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20</a:t>
            </a:fld>
            <a:endParaRPr lang="en-US"/>
          </a:p>
        </p:txBody>
      </p:sp>
    </p:spTree>
    <p:extLst>
      <p:ext uri="{BB962C8B-B14F-4D97-AF65-F5344CB8AC3E}">
        <p14:creationId xmlns:p14="http://schemas.microsoft.com/office/powerpoint/2010/main" val="1736594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21</a:t>
            </a:fld>
            <a:endParaRPr lang="en-US"/>
          </a:p>
        </p:txBody>
      </p:sp>
    </p:spTree>
    <p:extLst>
      <p:ext uri="{BB962C8B-B14F-4D97-AF65-F5344CB8AC3E}">
        <p14:creationId xmlns:p14="http://schemas.microsoft.com/office/powerpoint/2010/main" val="894850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24</a:t>
            </a:fld>
            <a:endParaRPr lang="en-US"/>
          </a:p>
        </p:txBody>
      </p:sp>
    </p:spTree>
    <p:extLst>
      <p:ext uri="{BB962C8B-B14F-4D97-AF65-F5344CB8AC3E}">
        <p14:creationId xmlns:p14="http://schemas.microsoft.com/office/powerpoint/2010/main" val="22482224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25</a:t>
            </a:fld>
            <a:endParaRPr lang="en-US"/>
          </a:p>
        </p:txBody>
      </p:sp>
    </p:spTree>
    <p:extLst>
      <p:ext uri="{BB962C8B-B14F-4D97-AF65-F5344CB8AC3E}">
        <p14:creationId xmlns:p14="http://schemas.microsoft.com/office/powerpoint/2010/main" val="40924697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28</a:t>
            </a:fld>
            <a:endParaRPr lang="en-US"/>
          </a:p>
        </p:txBody>
      </p:sp>
    </p:spTree>
    <p:extLst>
      <p:ext uri="{BB962C8B-B14F-4D97-AF65-F5344CB8AC3E}">
        <p14:creationId xmlns:p14="http://schemas.microsoft.com/office/powerpoint/2010/main" val="382282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5</a:t>
            </a:fld>
            <a:endParaRPr lang="en-US"/>
          </a:p>
        </p:txBody>
      </p:sp>
    </p:spTree>
    <p:extLst>
      <p:ext uri="{BB962C8B-B14F-4D97-AF65-F5344CB8AC3E}">
        <p14:creationId xmlns:p14="http://schemas.microsoft.com/office/powerpoint/2010/main" val="18336861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29</a:t>
            </a:fld>
            <a:endParaRPr lang="en-US"/>
          </a:p>
        </p:txBody>
      </p:sp>
    </p:spTree>
    <p:extLst>
      <p:ext uri="{BB962C8B-B14F-4D97-AF65-F5344CB8AC3E}">
        <p14:creationId xmlns:p14="http://schemas.microsoft.com/office/powerpoint/2010/main" val="2481163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30</a:t>
            </a:fld>
            <a:endParaRPr lang="en-US"/>
          </a:p>
        </p:txBody>
      </p:sp>
    </p:spTree>
    <p:extLst>
      <p:ext uri="{BB962C8B-B14F-4D97-AF65-F5344CB8AC3E}">
        <p14:creationId xmlns:p14="http://schemas.microsoft.com/office/powerpoint/2010/main" val="42421051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31</a:t>
            </a:fld>
            <a:endParaRPr lang="en-US"/>
          </a:p>
        </p:txBody>
      </p:sp>
    </p:spTree>
    <p:extLst>
      <p:ext uri="{BB962C8B-B14F-4D97-AF65-F5344CB8AC3E}">
        <p14:creationId xmlns:p14="http://schemas.microsoft.com/office/powerpoint/2010/main" val="37327562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32</a:t>
            </a:fld>
            <a:endParaRPr lang="en-US"/>
          </a:p>
        </p:txBody>
      </p:sp>
    </p:spTree>
    <p:extLst>
      <p:ext uri="{BB962C8B-B14F-4D97-AF65-F5344CB8AC3E}">
        <p14:creationId xmlns:p14="http://schemas.microsoft.com/office/powerpoint/2010/main" val="7247414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33</a:t>
            </a:fld>
            <a:endParaRPr lang="en-US"/>
          </a:p>
        </p:txBody>
      </p:sp>
    </p:spTree>
    <p:extLst>
      <p:ext uri="{BB962C8B-B14F-4D97-AF65-F5344CB8AC3E}">
        <p14:creationId xmlns:p14="http://schemas.microsoft.com/office/powerpoint/2010/main" val="3833537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34</a:t>
            </a:fld>
            <a:endParaRPr lang="en-US"/>
          </a:p>
        </p:txBody>
      </p:sp>
    </p:spTree>
    <p:extLst>
      <p:ext uri="{BB962C8B-B14F-4D97-AF65-F5344CB8AC3E}">
        <p14:creationId xmlns:p14="http://schemas.microsoft.com/office/powerpoint/2010/main" val="7742687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35</a:t>
            </a:fld>
            <a:endParaRPr lang="en-US"/>
          </a:p>
        </p:txBody>
      </p:sp>
    </p:spTree>
    <p:extLst>
      <p:ext uri="{BB962C8B-B14F-4D97-AF65-F5344CB8AC3E}">
        <p14:creationId xmlns:p14="http://schemas.microsoft.com/office/powerpoint/2010/main" val="26445718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36</a:t>
            </a:fld>
            <a:endParaRPr lang="en-US"/>
          </a:p>
        </p:txBody>
      </p:sp>
    </p:spTree>
    <p:extLst>
      <p:ext uri="{BB962C8B-B14F-4D97-AF65-F5344CB8AC3E}">
        <p14:creationId xmlns:p14="http://schemas.microsoft.com/office/powerpoint/2010/main" val="23447529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37</a:t>
            </a:fld>
            <a:endParaRPr lang="en-US"/>
          </a:p>
        </p:txBody>
      </p:sp>
    </p:spTree>
    <p:extLst>
      <p:ext uri="{BB962C8B-B14F-4D97-AF65-F5344CB8AC3E}">
        <p14:creationId xmlns:p14="http://schemas.microsoft.com/office/powerpoint/2010/main" val="7460383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38</a:t>
            </a:fld>
            <a:endParaRPr lang="en-US"/>
          </a:p>
        </p:txBody>
      </p:sp>
    </p:spTree>
    <p:extLst>
      <p:ext uri="{BB962C8B-B14F-4D97-AF65-F5344CB8AC3E}">
        <p14:creationId xmlns:p14="http://schemas.microsoft.com/office/powerpoint/2010/main" val="947196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6</a:t>
            </a:fld>
            <a:endParaRPr lang="en-US"/>
          </a:p>
        </p:txBody>
      </p:sp>
    </p:spTree>
    <p:extLst>
      <p:ext uri="{BB962C8B-B14F-4D97-AF65-F5344CB8AC3E}">
        <p14:creationId xmlns:p14="http://schemas.microsoft.com/office/powerpoint/2010/main" val="5852008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39</a:t>
            </a:fld>
            <a:endParaRPr lang="en-US"/>
          </a:p>
        </p:txBody>
      </p:sp>
    </p:spTree>
    <p:extLst>
      <p:ext uri="{BB962C8B-B14F-4D97-AF65-F5344CB8AC3E}">
        <p14:creationId xmlns:p14="http://schemas.microsoft.com/office/powerpoint/2010/main" val="38652280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40</a:t>
            </a:fld>
            <a:endParaRPr lang="en-US"/>
          </a:p>
        </p:txBody>
      </p:sp>
    </p:spTree>
    <p:extLst>
      <p:ext uri="{BB962C8B-B14F-4D97-AF65-F5344CB8AC3E}">
        <p14:creationId xmlns:p14="http://schemas.microsoft.com/office/powerpoint/2010/main" val="39364514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41</a:t>
            </a:fld>
            <a:endParaRPr lang="en-US"/>
          </a:p>
        </p:txBody>
      </p:sp>
    </p:spTree>
    <p:extLst>
      <p:ext uri="{BB962C8B-B14F-4D97-AF65-F5344CB8AC3E}">
        <p14:creationId xmlns:p14="http://schemas.microsoft.com/office/powerpoint/2010/main" val="39753889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42</a:t>
            </a:fld>
            <a:endParaRPr lang="en-US"/>
          </a:p>
        </p:txBody>
      </p:sp>
    </p:spTree>
    <p:extLst>
      <p:ext uri="{BB962C8B-B14F-4D97-AF65-F5344CB8AC3E}">
        <p14:creationId xmlns:p14="http://schemas.microsoft.com/office/powerpoint/2010/main" val="6497503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43</a:t>
            </a:fld>
            <a:endParaRPr lang="en-US"/>
          </a:p>
        </p:txBody>
      </p:sp>
    </p:spTree>
    <p:extLst>
      <p:ext uri="{BB962C8B-B14F-4D97-AF65-F5344CB8AC3E}">
        <p14:creationId xmlns:p14="http://schemas.microsoft.com/office/powerpoint/2010/main" val="40211858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44</a:t>
            </a:fld>
            <a:endParaRPr lang="en-US"/>
          </a:p>
        </p:txBody>
      </p:sp>
    </p:spTree>
    <p:extLst>
      <p:ext uri="{BB962C8B-B14F-4D97-AF65-F5344CB8AC3E}">
        <p14:creationId xmlns:p14="http://schemas.microsoft.com/office/powerpoint/2010/main" val="3626422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7</a:t>
            </a:fld>
            <a:endParaRPr lang="en-US"/>
          </a:p>
        </p:txBody>
      </p:sp>
    </p:spTree>
    <p:extLst>
      <p:ext uri="{BB962C8B-B14F-4D97-AF65-F5344CB8AC3E}">
        <p14:creationId xmlns:p14="http://schemas.microsoft.com/office/powerpoint/2010/main" val="3839054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10</a:t>
            </a:fld>
            <a:endParaRPr lang="en-US"/>
          </a:p>
        </p:txBody>
      </p:sp>
    </p:spTree>
    <p:extLst>
      <p:ext uri="{BB962C8B-B14F-4D97-AF65-F5344CB8AC3E}">
        <p14:creationId xmlns:p14="http://schemas.microsoft.com/office/powerpoint/2010/main" val="3655797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11</a:t>
            </a:fld>
            <a:endParaRPr lang="en-US"/>
          </a:p>
        </p:txBody>
      </p:sp>
    </p:spTree>
    <p:extLst>
      <p:ext uri="{BB962C8B-B14F-4D97-AF65-F5344CB8AC3E}">
        <p14:creationId xmlns:p14="http://schemas.microsoft.com/office/powerpoint/2010/main" val="1888325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12</a:t>
            </a:fld>
            <a:endParaRPr lang="en-US"/>
          </a:p>
        </p:txBody>
      </p:sp>
    </p:spTree>
    <p:extLst>
      <p:ext uri="{BB962C8B-B14F-4D97-AF65-F5344CB8AC3E}">
        <p14:creationId xmlns:p14="http://schemas.microsoft.com/office/powerpoint/2010/main" val="3796339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13</a:t>
            </a:fld>
            <a:endParaRPr lang="en-US"/>
          </a:p>
        </p:txBody>
      </p:sp>
    </p:spTree>
    <p:extLst>
      <p:ext uri="{BB962C8B-B14F-4D97-AF65-F5344CB8AC3E}">
        <p14:creationId xmlns:p14="http://schemas.microsoft.com/office/powerpoint/2010/main" val="3902572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B8D629-7BF0-854B-90C4-35173ADF8835}" type="slidenum">
              <a:rPr lang="en-US" smtClean="0"/>
              <a:t>14</a:t>
            </a:fld>
            <a:endParaRPr lang="en-US"/>
          </a:p>
        </p:txBody>
      </p:sp>
    </p:spTree>
    <p:extLst>
      <p:ext uri="{BB962C8B-B14F-4D97-AF65-F5344CB8AC3E}">
        <p14:creationId xmlns:p14="http://schemas.microsoft.com/office/powerpoint/2010/main" val="2789540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Hellenistic Philosophy: Epicureanism, Cynicism, Scepticism and Stoicism</a:t>
            </a:r>
            <a:endParaRPr lang="en-US" dirty="0"/>
          </a:p>
        </p:txBody>
      </p:sp>
    </p:spTree>
    <p:extLst>
      <p:ext uri="{BB962C8B-B14F-4D97-AF65-F5344CB8AC3E}">
        <p14:creationId xmlns:p14="http://schemas.microsoft.com/office/powerpoint/2010/main" val="15361598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 ‘When we say, then, that pleasure is the end and aim, we do not mean the pleasures of the prodigal or the pleasures of sensuality….we mean the absence of pain in the body and of trouble in the soul. It is not an unbroken succession of drinking bouts and of revelry, not sexual-love, not the enjoyment of the fish and other delicacies of a luxurious table, which produce a pleasant life; it is sober reasoning, searching out the grounds of every choice and avoidance and banishing those beliefs through which the greatest tumults take possession of the soul.’ [Epicurus, </a:t>
            </a:r>
            <a:r>
              <a:rPr lang="en-GB" i="1" dirty="0"/>
              <a:t>Letter to Menoeceus</a:t>
            </a:r>
            <a:r>
              <a:rPr lang="en-GB" dirty="0"/>
              <a:t>, in Saunders, 51-2] </a:t>
            </a:r>
            <a:endParaRPr lang="en-US" dirty="0"/>
          </a:p>
          <a:p>
            <a:endParaRPr lang="en-US" dirty="0"/>
          </a:p>
        </p:txBody>
      </p:sp>
    </p:spTree>
    <p:extLst>
      <p:ext uri="{BB962C8B-B14F-4D97-AF65-F5344CB8AC3E}">
        <p14:creationId xmlns:p14="http://schemas.microsoft.com/office/powerpoint/2010/main" val="3907463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Metaphysically, Epicureanism is materialistic through and through, and it rejected religion, especially popular religion, as superstitious nonsense. Adopting the theories of Democritus, the Epicureans believe that the world is made up of atoms – that is its nature. The Epicureans were consistent materialists, holding that everything—physical, biological, social, historical, political—comes about through the permutations and combinations of matter, without any need for a directing intelligence or </a:t>
            </a:r>
            <a:r>
              <a:rPr lang="en-GB" dirty="0" err="1" smtClean="0"/>
              <a:t>orderer</a:t>
            </a:r>
            <a:r>
              <a:rPr lang="en-GB" dirty="0" smtClean="0"/>
              <a:t>. </a:t>
            </a:r>
            <a:r>
              <a:rPr lang="en-GB" dirty="0"/>
              <a:t>We can see similarities between the Epicureans and Hobbes who was also, or at least attempted to be, a consistent materialist. Hobbes might even be thought of as a latter-day Lucretius. </a:t>
            </a:r>
            <a:endParaRPr lang="en-US" dirty="0"/>
          </a:p>
          <a:p>
            <a:endParaRPr lang="en-US" dirty="0"/>
          </a:p>
        </p:txBody>
      </p:sp>
    </p:spTree>
    <p:extLst>
      <p:ext uri="{BB962C8B-B14F-4D97-AF65-F5344CB8AC3E}">
        <p14:creationId xmlns:p14="http://schemas.microsoft.com/office/powerpoint/2010/main" val="42660166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Public life, life in the </a:t>
            </a:r>
            <a:r>
              <a:rPr lang="en-GB" i="1" dirty="0"/>
              <a:t>polis</a:t>
            </a:r>
            <a:r>
              <a:rPr lang="en-GB" dirty="0"/>
              <a:t>, involves one in a morass of care and concerns that do not bode well for the equanimity and contentment of the individual. Human nature, on the other hand, is rooted in self-interest—the desire, presumably ineliminable, of every individual for his happiness. (To desire the happiness of others is to be every bit as self-interested as to desire one’s own happiness or, rather, it is to desire one’s one happiness in the happiness of others. Self-interestedness and self-centredness are not the same thing.) </a:t>
            </a:r>
            <a:endParaRPr lang="en-US" dirty="0"/>
          </a:p>
          <a:p>
            <a:endParaRPr lang="en-US" dirty="0"/>
          </a:p>
        </p:txBody>
      </p:sp>
    </p:spTree>
    <p:extLst>
      <p:ext uri="{BB962C8B-B14F-4D97-AF65-F5344CB8AC3E}">
        <p14:creationId xmlns:p14="http://schemas.microsoft.com/office/powerpoint/2010/main" val="13827352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GB" dirty="0"/>
              <a:t>‘Happiness and pleasure are not to be found in the exercise of the mind nor in man’s role as a free citizen and fraternal member of a local assembly….True happiness is found in withdrawal, and it is perhaps in epicureanism that we find this theme most strongly presented….Pleasure…is the chief end of man, but pleasure meant the absence of bodily pain and a troubled soul. [Saunders, 6] </a:t>
            </a:r>
            <a:endParaRPr lang="en-US" dirty="0"/>
          </a:p>
        </p:txBody>
      </p:sp>
    </p:spTree>
    <p:extLst>
      <p:ext uri="{BB962C8B-B14F-4D97-AF65-F5344CB8AC3E}">
        <p14:creationId xmlns:p14="http://schemas.microsoft.com/office/powerpoint/2010/main" val="40804068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Diogenes Laertius states that the wise man will not participate in civic life nor will he be a tyrant or a Cynic. [Diogenes Laertius, 10.119] and Plutarch noted that the epicureans urged their followers ‘to avoid public life and express disgust for those who participate in it, abusing the earliest and wisest lawgivers and urging contempt for the laws’ and he commented that when the Epicureans write about politics, they do so ‘to discourage us from practicing politics…and about kingship to discourage us from consorting with kings.’ [Plutarch, </a:t>
            </a:r>
            <a:r>
              <a:rPr lang="en-GB" i="1" dirty="0"/>
              <a:t>Against </a:t>
            </a:r>
            <a:r>
              <a:rPr lang="en-GB" i="1" dirty="0" err="1"/>
              <a:t>Colotes</a:t>
            </a:r>
            <a:r>
              <a:rPr lang="en-GB" dirty="0"/>
              <a:t> 1127de(134U); 1127a(8U)] </a:t>
            </a:r>
            <a:endParaRPr lang="en-US" dirty="0"/>
          </a:p>
          <a:p>
            <a:endParaRPr lang="en-US" dirty="0"/>
          </a:p>
        </p:txBody>
      </p:sp>
    </p:spTree>
    <p:extLst>
      <p:ext uri="{BB962C8B-B14F-4D97-AF65-F5344CB8AC3E}">
        <p14:creationId xmlns:p14="http://schemas.microsoft.com/office/powerpoint/2010/main" val="5783624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contrast to Plato and Aristotle, both of whom took man to be by nature a social animal, the Epicureans were radical individualists. Society is not a natural entity but the result of convention and agreement and is formed, as all else, by man’s desire for happiness.</a:t>
            </a:r>
            <a:endParaRPr lang="en-US" dirty="0"/>
          </a:p>
        </p:txBody>
      </p:sp>
    </p:spTree>
    <p:extLst>
      <p:ext uri="{BB962C8B-B14F-4D97-AF65-F5344CB8AC3E}">
        <p14:creationId xmlns:p14="http://schemas.microsoft.com/office/powerpoint/2010/main" val="29473509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ancient China, the Taoists distinguished between natural and unnatural desires. If we are to survive we must eat so the satisfaction of hunger is the fulfilment of a natural desire. But many of our desires are not in any sense natural and we can spend our lives endlessly and pointlessly in pursuit of their satisfaction. In short, then, for Taoists, it is not so much a matter of what one does, even of what one desires; it is more a matter of how one does what one does and how one desires what one desires. </a:t>
            </a:r>
            <a:endParaRPr lang="en-US" dirty="0"/>
          </a:p>
          <a:p>
            <a:endParaRPr lang="en-US" dirty="0"/>
          </a:p>
        </p:txBody>
      </p:sp>
    </p:spTree>
    <p:extLst>
      <p:ext uri="{BB962C8B-B14F-4D97-AF65-F5344CB8AC3E}">
        <p14:creationId xmlns:p14="http://schemas.microsoft.com/office/powerpoint/2010/main" val="38775151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 manner very similar to the Taoists, Epicurus distinguished between desires that are both natural and necessary (food when hungry, drink when thirsty), those that are natural but not necessary (fancy food and expensive drink), and those that are neither natural nor necessary (the search for honour or esteem). (The category of natural and unnecessary appears to be empty!) </a:t>
            </a:r>
            <a:endParaRPr lang="en-US" dirty="0"/>
          </a:p>
        </p:txBody>
      </p:sp>
    </p:spTree>
    <p:extLst>
      <p:ext uri="{BB962C8B-B14F-4D97-AF65-F5344CB8AC3E}">
        <p14:creationId xmlns:p14="http://schemas.microsoft.com/office/powerpoint/2010/main" val="3337744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Aside from the necessary inclination of human action towards happiness, all other human actions are merely conventional and are to be accepted or rejected inasmuch as they contribute or do not contribute to happiness. In their rejection of any intrinsic human values apart from happiness, the Epicureans make use of the standard relativistic arguments, pointing out the vast variety of what men have accepted or insisted on at various times and in various places. </a:t>
            </a:r>
            <a:endParaRPr lang="en-US" dirty="0"/>
          </a:p>
          <a:p>
            <a:endParaRPr lang="en-US" dirty="0"/>
          </a:p>
        </p:txBody>
      </p:sp>
    </p:spTree>
    <p:extLst>
      <p:ext uri="{BB962C8B-B14F-4D97-AF65-F5344CB8AC3E}">
        <p14:creationId xmlns:p14="http://schemas.microsoft.com/office/powerpoint/2010/main" val="29261777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Epicurean account of the state is an anticipation of themes later elaborated by Hobbes. Since all men are motivated by their desire for happiness and since this is likely to clash with the same desires of other men, it is mutually beneficial for all to agree not to inflict harm on others. There is no such thing as injustice in and of itself but the inconvenience of a free-for-all is much greater than any inconvenience resulting from a mutual if expedient respect for one another’s desires. Morality and justice are, in the end, matters merely of expedience and vary according to time, place and circumstances. </a:t>
            </a:r>
            <a:endParaRPr lang="en-US" dirty="0"/>
          </a:p>
          <a:p>
            <a:endParaRPr lang="en-US" dirty="0"/>
          </a:p>
        </p:txBody>
      </p:sp>
    </p:spTree>
    <p:extLst>
      <p:ext uri="{BB962C8B-B14F-4D97-AF65-F5344CB8AC3E}">
        <p14:creationId xmlns:p14="http://schemas.microsoft.com/office/powerpoint/2010/main" val="41863062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I began the study of philosophy, it was conveyed to me that nothing much of philosophical interest happened in philosophy after Aristotle until modern times. Plato and Aristotle </a:t>
            </a:r>
            <a:r>
              <a:rPr lang="en-GB" dirty="0"/>
              <a:t>I</a:t>
            </a:r>
            <a:r>
              <a:rPr lang="en-GB" dirty="0" smtClean="0"/>
              <a:t> </a:t>
            </a:r>
            <a:r>
              <a:rPr lang="en-GB" dirty="0"/>
              <a:t>had to pay attention to but, having done that, with a quick mention of Hellenistic Philosophy, Neo-Platonism and some random medieval philosophers, </a:t>
            </a:r>
            <a:r>
              <a:rPr lang="en-GB" dirty="0"/>
              <a:t>I</a:t>
            </a:r>
            <a:r>
              <a:rPr lang="en-GB" dirty="0" smtClean="0"/>
              <a:t> </a:t>
            </a:r>
            <a:r>
              <a:rPr lang="en-GB" dirty="0"/>
              <a:t>could move quickly to restart </a:t>
            </a:r>
            <a:r>
              <a:rPr lang="en-GB" dirty="0" smtClean="0"/>
              <a:t>my </a:t>
            </a:r>
            <a:r>
              <a:rPr lang="en-GB" dirty="0"/>
              <a:t>philosophical studies in earnest with the seventeenth century French philosopher, Descartes. That was the broad-minded approach! </a:t>
            </a:r>
            <a:endParaRPr lang="en-US" dirty="0"/>
          </a:p>
          <a:p>
            <a:endParaRPr lang="en-US" dirty="0"/>
          </a:p>
        </p:txBody>
      </p:sp>
    </p:spTree>
    <p:extLst>
      <p:ext uri="{BB962C8B-B14F-4D97-AF65-F5344CB8AC3E}">
        <p14:creationId xmlns:p14="http://schemas.microsoft.com/office/powerpoint/2010/main" val="40959807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Such being the case, the wise man must free himself ‘from the prison of general education and politics.’ [The Vatican Collection of Epicurean Sayings, no. 58] Given that human nature at root is the same for all—all men are moved by self-interest—it is not surprising that there is a large degree of convergence among different peoples on what self-interest dictates despite inevitable local variations. </a:t>
            </a:r>
            <a:endParaRPr lang="en-US" dirty="0"/>
          </a:p>
        </p:txBody>
      </p:sp>
    </p:spTree>
    <p:extLst>
      <p:ext uri="{BB962C8B-B14F-4D97-AF65-F5344CB8AC3E}">
        <p14:creationId xmlns:p14="http://schemas.microsoft.com/office/powerpoint/2010/main" val="20328003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purpose of the state, for the Epicurean, as for Hobbes, is the production and maintenance of security and whatever form of government works best to produce this is to be preferred. A mild preference for monarchy is characteristic of Epicureans though this may </a:t>
            </a:r>
            <a:r>
              <a:rPr lang="en-GB" dirty="0" smtClean="0"/>
              <a:t>have </a:t>
            </a:r>
            <a:r>
              <a:rPr lang="en-GB" dirty="0"/>
              <a:t>as much to do with their social class as with the relative efficiency of monarchy in the security business. </a:t>
            </a:r>
            <a:endParaRPr lang="en-US" dirty="0"/>
          </a:p>
          <a:p>
            <a:endParaRPr lang="en-US" dirty="0"/>
          </a:p>
        </p:txBody>
      </p:sp>
    </p:spTree>
    <p:extLst>
      <p:ext uri="{BB962C8B-B14F-4D97-AF65-F5344CB8AC3E}">
        <p14:creationId xmlns:p14="http://schemas.microsoft.com/office/powerpoint/2010/main" val="2826468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Cynics</a:t>
            </a:r>
            <a:endParaRPr lang="en-US" dirty="0"/>
          </a:p>
        </p:txBody>
      </p:sp>
      <p:sp>
        <p:nvSpPr>
          <p:cNvPr id="3" name="Content Placeholder 2"/>
          <p:cNvSpPr>
            <a:spLocks noGrp="1"/>
          </p:cNvSpPr>
          <p:nvPr>
            <p:ph idx="1"/>
          </p:nvPr>
        </p:nvSpPr>
        <p:spPr/>
        <p:txBody>
          <a:bodyPr>
            <a:normAutofit fontScale="92500"/>
          </a:bodyPr>
          <a:lstStyle/>
          <a:p>
            <a:r>
              <a:rPr lang="en-GB" dirty="0"/>
              <a:t>If the Epicureans were proto-Hobbesians, then the Cynics could be considered the fourth century BC Hellenistic version of your nineteenth century radical anarchists! Including among their number Diogenes of Sinope, </a:t>
            </a:r>
            <a:r>
              <a:rPr lang="en-GB" dirty="0" smtClean="0"/>
              <a:t>Antisthenes</a:t>
            </a:r>
            <a:r>
              <a:rPr lang="en-GB" dirty="0"/>
              <a:t>, Crates and Menippus, “they formulated a protest against the city-state and the social classifications upon which it rested, and their escape lay in the renunciation of everything that men commonly called the goods of life, in the levelling of all social distinctions, and in abandoning the amenities and sometimes even the decencies of social conventions.’ [Sabine, p. 136] </a:t>
            </a:r>
            <a:endParaRPr lang="en-US" dirty="0"/>
          </a:p>
          <a:p>
            <a:endParaRPr lang="en-US" dirty="0"/>
          </a:p>
        </p:txBody>
      </p:sp>
    </p:spTree>
    <p:extLst>
      <p:ext uri="{BB962C8B-B14F-4D97-AF65-F5344CB8AC3E}">
        <p14:creationId xmlns:p14="http://schemas.microsoft.com/office/powerpoint/2010/main" val="11272204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They rejected—no, rejection is too strong a word—they ignored property and family, citizenship and reputation. Diogenes, notoriously, lived a life according to nature, as he saw it, eating and excreting in public and sleeping on the street in his large wine cask.</a:t>
            </a:r>
            <a:endParaRPr lang="en-US" dirty="0"/>
          </a:p>
          <a:p>
            <a:endParaRPr lang="en-US" dirty="0"/>
          </a:p>
        </p:txBody>
      </p:sp>
    </p:spTree>
    <p:extLst>
      <p:ext uri="{BB962C8B-B14F-4D97-AF65-F5344CB8AC3E}">
        <p14:creationId xmlns:p14="http://schemas.microsoft.com/office/powerpoint/2010/main" val="13542598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Cynics originate indirectly from the Socratic tradition and, in turn, they give rise, in part, to Stoicism. The traditional founder of the </a:t>
            </a:r>
            <a:r>
              <a:rPr lang="en-GB" dirty="0" smtClean="0"/>
              <a:t>Cynic </a:t>
            </a:r>
            <a:r>
              <a:rPr lang="en-GB" dirty="0"/>
              <a:t>school is taken to be Antisthenes, one of Socrates’s disciples. The most famous </a:t>
            </a:r>
            <a:r>
              <a:rPr lang="en-GB" dirty="0" smtClean="0"/>
              <a:t>Cynic</a:t>
            </a:r>
            <a:r>
              <a:rPr lang="en-GB" dirty="0"/>
              <a:t>, however, is Diogenes of Sinope. As with the other Hellenistic philosophies, </a:t>
            </a:r>
            <a:r>
              <a:rPr lang="en-GB" dirty="0" smtClean="0"/>
              <a:t>Cynicism </a:t>
            </a:r>
            <a:r>
              <a:rPr lang="en-GB" dirty="0"/>
              <a:t>seems to be, at least in part, a creation of the individual’s feeling of helplessness and homelessness in the face of a hostile universe.</a:t>
            </a:r>
            <a:endParaRPr lang="en-US" dirty="0"/>
          </a:p>
        </p:txBody>
      </p:sp>
    </p:spTree>
    <p:extLst>
      <p:ext uri="{BB962C8B-B14F-4D97-AF65-F5344CB8AC3E}">
        <p14:creationId xmlns:p14="http://schemas.microsoft.com/office/powerpoint/2010/main" val="21951234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key ideas of Cynicism are the acceptance of nature as norm and the rejection of culture, self-sufficiency as a key to release from bondage to social </a:t>
            </a:r>
            <a:r>
              <a:rPr lang="en-GB" dirty="0" smtClean="0"/>
              <a:t>control, </a:t>
            </a:r>
            <a:r>
              <a:rPr lang="en-GB" dirty="0"/>
              <a:t>and a habit of speaking truth to power, most famously embodied in the notorious (and probably apocryphal) tale of Diogenes’s meeting with Alexander the Great in which, when Alexander asked Diogenes if he could do anything for him, Diogenes replied; ‘Yes, stand a little out of my sun’, [Diogenes Laertius, vi. 38; Plutarch, Alexander 14, and many other places]</a:t>
            </a:r>
            <a:endParaRPr lang="en-US" dirty="0"/>
          </a:p>
        </p:txBody>
      </p:sp>
    </p:spTree>
    <p:extLst>
      <p:ext uri="{BB962C8B-B14F-4D97-AF65-F5344CB8AC3E}">
        <p14:creationId xmlns:p14="http://schemas.microsoft.com/office/powerpoint/2010/main" val="32639530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Cynics shared with the Epicureans the notion that it was the individual and not the </a:t>
            </a:r>
            <a:r>
              <a:rPr lang="en-GB" i="1" dirty="0"/>
              <a:t>polis</a:t>
            </a:r>
            <a:r>
              <a:rPr lang="en-GB" dirty="0"/>
              <a:t> that should be self-sufficing. The Cynics were no social protesters arguing for the righting of wrongs—slave or free, poor or rich, all conditions alike were a matter of indifference to them. It might be something of an exaggeration but then again, perhaps not, to call the Cynics the Hippies of Hellenism. </a:t>
            </a:r>
            <a:endParaRPr lang="en-US" dirty="0"/>
          </a:p>
        </p:txBody>
      </p:sp>
    </p:spTree>
    <p:extLst>
      <p:ext uri="{BB962C8B-B14F-4D97-AF65-F5344CB8AC3E}">
        <p14:creationId xmlns:p14="http://schemas.microsoft.com/office/powerpoint/2010/main" val="17794762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As did the Sophists, the cynics distinguished sharply between nature and convention. Society gives rise to complex and unnatural desires, for wealth, fame and power, whereas the individual is and can be satisfied by the simple life. They rejected ‘The System’—the city, culture, all social conventions and institutions—and practised and preached a return to nature. No longer citizens of the narrow parochial </a:t>
            </a:r>
            <a:r>
              <a:rPr lang="en-GB" i="1" dirty="0"/>
              <a:t>polis</a:t>
            </a:r>
            <a:r>
              <a:rPr lang="en-GB" dirty="0"/>
              <a:t>, Cynics considered themselves to be citizens of the cosmopolis, citizens of the world-city but more in a negative than a positive fashion, rejecting the limitations and restrictions of the </a:t>
            </a:r>
            <a:r>
              <a:rPr lang="en-GB" i="1" dirty="0"/>
              <a:t>polis</a:t>
            </a:r>
            <a:r>
              <a:rPr lang="en-GB" dirty="0"/>
              <a:t>. </a:t>
            </a:r>
            <a:endParaRPr lang="en-US" dirty="0"/>
          </a:p>
          <a:p>
            <a:endParaRPr lang="en-US" dirty="0"/>
          </a:p>
        </p:txBody>
      </p:sp>
    </p:spTree>
    <p:extLst>
      <p:ext uri="{BB962C8B-B14F-4D97-AF65-F5344CB8AC3E}">
        <p14:creationId xmlns:p14="http://schemas.microsoft.com/office/powerpoint/2010/main" val="37757835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positive take on cosmopolitanism also belongs to yet another school, Stoicism that, in many ways, was a product of and reaction to cynicism. The Cynics weren’t anchorites. They lived </a:t>
            </a:r>
            <a:r>
              <a:rPr lang="en-GB" i="1" dirty="0"/>
              <a:t>in</a:t>
            </a:r>
            <a:r>
              <a:rPr lang="en-GB" dirty="0"/>
              <a:t> society but, as it were, they were not </a:t>
            </a:r>
            <a:r>
              <a:rPr lang="en-GB" i="1" dirty="0"/>
              <a:t>of</a:t>
            </a:r>
            <a:r>
              <a:rPr lang="en-GB" dirty="0"/>
              <a:t> society but their rejection of conventions went all the way down, including the rejection of modesty and manners.</a:t>
            </a:r>
            <a:endParaRPr lang="en-US" dirty="0"/>
          </a:p>
        </p:txBody>
      </p:sp>
    </p:spTree>
    <p:extLst>
      <p:ext uri="{BB962C8B-B14F-4D97-AF65-F5344CB8AC3E}">
        <p14:creationId xmlns:p14="http://schemas.microsoft.com/office/powerpoint/2010/main" val="14887037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the point of this simple and non-conventional life? It is to achieve </a:t>
            </a:r>
            <a:r>
              <a:rPr lang="en-GB" i="1" dirty="0"/>
              <a:t>eudaimonia</a:t>
            </a:r>
            <a:r>
              <a:rPr lang="en-GB" dirty="0"/>
              <a:t>, understood not in the Aristotelian sense of that term but as a kind of lived detachment, physical and mental, from the absurdities of conventional life in society. Like the Epicureans, the Cynics believed that we have natural desires, and those are to be satisfied as and when they occur and not to excess. Unnatural desires are to be rejected completely. </a:t>
            </a:r>
            <a:endParaRPr lang="en-US" dirty="0"/>
          </a:p>
        </p:txBody>
      </p:sp>
    </p:spTree>
    <p:extLst>
      <p:ext uri="{BB962C8B-B14F-4D97-AF65-F5344CB8AC3E}">
        <p14:creationId xmlns:p14="http://schemas.microsoft.com/office/powerpoint/2010/main" val="13888669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important to realise in estimating the value of the political thought of Plato and Aristotle that both of them applied their thinking only to the </a:t>
            </a:r>
            <a:r>
              <a:rPr lang="en-GB" i="1" dirty="0"/>
              <a:t>polis</a:t>
            </a:r>
            <a:r>
              <a:rPr lang="en-GB" dirty="0"/>
              <a:t> and not to any other form of political organisation. But even as Aristotle was writing, his erstwhile pupil Alexander was bringing about a new political dispensation in which the city-state of the Greeks, though it would continue to exist in some </a:t>
            </a:r>
            <a:r>
              <a:rPr lang="en-GB" dirty="0" smtClean="0"/>
              <a:t>form, </a:t>
            </a:r>
            <a:r>
              <a:rPr lang="en-GB" dirty="0"/>
              <a:t>would not do so as it had done before. </a:t>
            </a:r>
            <a:endParaRPr lang="en-US" dirty="0"/>
          </a:p>
          <a:p>
            <a:endParaRPr lang="en-US" dirty="0"/>
          </a:p>
        </p:txBody>
      </p:sp>
    </p:spTree>
    <p:extLst>
      <p:ext uri="{BB962C8B-B14F-4D97-AF65-F5344CB8AC3E}">
        <p14:creationId xmlns:p14="http://schemas.microsoft.com/office/powerpoint/2010/main" val="14793039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Cynic virtues are a kind of independence and indifference towards circumstances. It goes without saying that </a:t>
            </a:r>
            <a:r>
              <a:rPr lang="en-GB" dirty="0" smtClean="0"/>
              <a:t>Cynics </a:t>
            </a:r>
            <a:r>
              <a:rPr lang="en-GB" dirty="0"/>
              <a:t>reject the notion of property in any full-blooded sense; once again, they teach a detachment from a dependence upon possessions. Again, in common with the Epicureans, instead of conceiving of themselves as citizens of the </a:t>
            </a:r>
            <a:r>
              <a:rPr lang="en-GB" i="1" dirty="0"/>
              <a:t>polis</a:t>
            </a:r>
            <a:r>
              <a:rPr lang="en-GB" dirty="0"/>
              <a:t>, the Cynics portrayed themselves as citizens of the cosmos.</a:t>
            </a:r>
            <a:endParaRPr lang="en-US" dirty="0"/>
          </a:p>
          <a:p>
            <a:endParaRPr lang="en-US" dirty="0"/>
          </a:p>
        </p:txBody>
      </p:sp>
    </p:spTree>
    <p:extLst>
      <p:ext uri="{BB962C8B-B14F-4D97-AF65-F5344CB8AC3E}">
        <p14:creationId xmlns:p14="http://schemas.microsoft.com/office/powerpoint/2010/main" val="7602134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perhaps too far-fetched to suggest, as some have done, that Jesus was himself a Cynic though there are certain similarities between </a:t>
            </a:r>
            <a:r>
              <a:rPr lang="en-GB" dirty="0" smtClean="0"/>
              <a:t>his </a:t>
            </a:r>
            <a:r>
              <a:rPr lang="en-GB" dirty="0"/>
              <a:t>indifference to and detachment from wealth and that of the Cynics. Of course, there are manifest differences as well, not least of which was the absence of shamelessness in the life of Jesus. However, the ever-present emphasis on the moral superiority of poverty that one finds in Christianity, as in the Franciscan tradition, sits rather easily with certain aspects of cynicism. </a:t>
            </a:r>
            <a:endParaRPr lang="en-US" dirty="0"/>
          </a:p>
        </p:txBody>
      </p:sp>
    </p:spTree>
    <p:extLst>
      <p:ext uri="{BB962C8B-B14F-4D97-AF65-F5344CB8AC3E}">
        <p14:creationId xmlns:p14="http://schemas.microsoft.com/office/powerpoint/2010/main" val="38706589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Scepticism</a:t>
            </a:r>
            <a:endParaRPr lang="en-US" dirty="0"/>
          </a:p>
        </p:txBody>
      </p:sp>
      <p:sp>
        <p:nvSpPr>
          <p:cNvPr id="3" name="Content Placeholder 2"/>
          <p:cNvSpPr>
            <a:spLocks noGrp="1"/>
          </p:cNvSpPr>
          <p:nvPr>
            <p:ph idx="1"/>
          </p:nvPr>
        </p:nvSpPr>
        <p:spPr/>
        <p:txBody>
          <a:bodyPr>
            <a:normAutofit fontScale="92500" lnSpcReduction="10000"/>
          </a:bodyPr>
          <a:lstStyle/>
          <a:p>
            <a:r>
              <a:rPr lang="en-GB" dirty="0"/>
              <a:t>Sceptics argue that no one position in philosophy is any more believable than any other. Does this not lead to a practical paralysis? No. </a:t>
            </a:r>
            <a:r>
              <a:rPr lang="en-GB" dirty="0" smtClean="0"/>
              <a:t>Sceptics </a:t>
            </a:r>
            <a:r>
              <a:rPr lang="en-GB" dirty="0"/>
              <a:t>simply adapt themselves to the customs and practices of whatever community they happen to be in. Since certainty is unattainable, giving up the fruitless search for it leads to a quiet and simple life. Academic scepticism was a development of certain elements of Socratic and Platonic philosophy. This may seem surprising at first but it is well known Socrates is reputed to have said that all that he knew was that he knew nothing! Scepticism became the official philosophical position of Plato’s Academy in the mid-third century BC.</a:t>
            </a:r>
            <a:endParaRPr lang="en-US" dirty="0"/>
          </a:p>
        </p:txBody>
      </p:sp>
    </p:spTree>
    <p:extLst>
      <p:ext uri="{BB962C8B-B14F-4D97-AF65-F5344CB8AC3E}">
        <p14:creationId xmlns:p14="http://schemas.microsoft.com/office/powerpoint/2010/main" val="30142907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Cynicism is an attempt to live a calm and detached life free from the unnatural desires produced by society, Scepticism could perhaps be seen as the desire for intellectual calmness, freedom from the restless and </a:t>
            </a:r>
            <a:r>
              <a:rPr lang="en-GB" dirty="0" err="1"/>
              <a:t>unsatisfiable</a:t>
            </a:r>
            <a:r>
              <a:rPr lang="en-GB" dirty="0"/>
              <a:t> desire for certainty. </a:t>
            </a:r>
            <a:endParaRPr lang="en-US" dirty="0"/>
          </a:p>
        </p:txBody>
      </p:sp>
    </p:spTree>
    <p:extLst>
      <p:ext uri="{BB962C8B-B14F-4D97-AF65-F5344CB8AC3E}">
        <p14:creationId xmlns:p14="http://schemas.microsoft.com/office/powerpoint/2010/main" val="38831944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Knowledge, certain knowledge at least, is impossible and the desire for it is productive of an intellectual longing that is incapable of being satisfied. The most we can have are beliefs that can be more or less probable and which are a sufficient ground for action. The Sceptics advocated a mental attitude of entertainment, a suspension of judgement (</a:t>
            </a:r>
            <a:r>
              <a:rPr lang="en-GB" i="1" dirty="0"/>
              <a:t>epoche</a:t>
            </a:r>
            <a:r>
              <a:rPr lang="en-GB" dirty="0"/>
              <a:t>), and this, they believed, would lead to </a:t>
            </a:r>
            <a:r>
              <a:rPr lang="en-GB" i="1" dirty="0"/>
              <a:t>ataraxia</a:t>
            </a:r>
            <a:r>
              <a:rPr lang="en-GB" dirty="0"/>
              <a:t>, a form of mental tranquillity or imperturbability. </a:t>
            </a:r>
            <a:endParaRPr lang="en-US" dirty="0"/>
          </a:p>
          <a:p>
            <a:endParaRPr lang="en-US" dirty="0"/>
          </a:p>
        </p:txBody>
      </p:sp>
    </p:spTree>
    <p:extLst>
      <p:ext uri="{BB962C8B-B14F-4D97-AF65-F5344CB8AC3E}">
        <p14:creationId xmlns:p14="http://schemas.microsoft.com/office/powerpoint/2010/main" val="41937134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Scepticism comes in different forms. One, the more severe form, is characterised by the claim that there is no truth. For well-known self-referential reasons, it’s hard to defend this claim—is that claim itself true? A less severe form consists in conceding that there may well be truth but that we humans are not in a position to know it. </a:t>
            </a:r>
            <a:endParaRPr lang="en-US" dirty="0"/>
          </a:p>
          <a:p>
            <a:endParaRPr lang="en-US" dirty="0"/>
          </a:p>
        </p:txBody>
      </p:sp>
    </p:spTree>
    <p:extLst>
      <p:ext uri="{BB962C8B-B14F-4D97-AF65-F5344CB8AC3E}">
        <p14:creationId xmlns:p14="http://schemas.microsoft.com/office/powerpoint/2010/main" val="7114555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Sceptics found themselves in opposition to what they regarded as the dogmatism of the Stoics. The Stoics held that our sensory impressions were on occasion so strong that we could be certain of what they told us. The Sceptics, on the other hand, argued that all sensation and all perception is relative and thus could not be productive of certainty. </a:t>
            </a:r>
            <a:endParaRPr lang="en-US" dirty="0"/>
          </a:p>
          <a:p>
            <a:endParaRPr lang="en-US" dirty="0"/>
          </a:p>
        </p:txBody>
      </p:sp>
    </p:spTree>
    <p:extLst>
      <p:ext uri="{BB962C8B-B14F-4D97-AF65-F5344CB8AC3E}">
        <p14:creationId xmlns:p14="http://schemas.microsoft.com/office/powerpoint/2010/main" val="16887622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Indeed, if the Stoic position amounts to a certain variety of naïve realism, then the sceptics have a point. Indeed, many centuries later, St Thomas Aquinas, not a notorious sceptic, would say that everything that is received is received according to the mode of the receiver [</a:t>
            </a:r>
            <a:r>
              <a:rPr lang="en-GB" i="1" dirty="0"/>
              <a:t>quidquid recipitur, recipitur secondum modum recipientis</a:t>
            </a:r>
            <a:r>
              <a:rPr lang="en-GB" dirty="0"/>
              <a:t>: </a:t>
            </a:r>
            <a:r>
              <a:rPr lang="en-US" i="1" dirty="0"/>
              <a:t>Summa Theologiae</a:t>
            </a:r>
            <a:r>
              <a:rPr lang="en-US" dirty="0"/>
              <a:t>, 1a, q. 75, a. 5; 3a, q. 5.] </a:t>
            </a:r>
          </a:p>
          <a:p>
            <a:pPr marL="0" indent="0">
              <a:buNone/>
            </a:pPr>
            <a:endParaRPr lang="en-US" dirty="0"/>
          </a:p>
        </p:txBody>
      </p:sp>
    </p:spTree>
    <p:extLst>
      <p:ext uri="{BB962C8B-B14F-4D97-AF65-F5344CB8AC3E}">
        <p14:creationId xmlns:p14="http://schemas.microsoft.com/office/powerpoint/2010/main" val="10581334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Stoicism</a:t>
            </a:r>
            <a:endParaRPr lang="en-US" dirty="0"/>
          </a:p>
        </p:txBody>
      </p:sp>
      <p:sp>
        <p:nvSpPr>
          <p:cNvPr id="3" name="Content Placeholder 2"/>
          <p:cNvSpPr>
            <a:spLocks noGrp="1"/>
          </p:cNvSpPr>
          <p:nvPr>
            <p:ph idx="1"/>
          </p:nvPr>
        </p:nvSpPr>
        <p:spPr/>
        <p:txBody>
          <a:bodyPr/>
          <a:lstStyle/>
          <a:p>
            <a:r>
              <a:rPr lang="en-GB" dirty="0"/>
              <a:t>If the default position of Epicureanism, Cynicism and Scepticism was the rejection of the polis and with it an attitude of detachment (sometimes rejection) of political life, the default position of Stoicism was the reverse. As Diogenes Laertius says, quoting </a:t>
            </a:r>
            <a:r>
              <a:rPr lang="en-GB" dirty="0" err="1"/>
              <a:t>Chrysippus</a:t>
            </a:r>
            <a:r>
              <a:rPr lang="en-GB" dirty="0"/>
              <a:t>, ‘….the wise man will participate in politics unless something prevents him…’ [Diogenes Laertius 7: 121]</a:t>
            </a:r>
            <a:endParaRPr lang="en-US" dirty="0"/>
          </a:p>
        </p:txBody>
      </p:sp>
    </p:spTree>
    <p:extLst>
      <p:ext uri="{BB962C8B-B14F-4D97-AF65-F5344CB8AC3E}">
        <p14:creationId xmlns:p14="http://schemas.microsoft.com/office/powerpoint/2010/main" val="38977944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Stoicism is a philosophy that originated from early Cynicism with which it continued to share characteristics. The founder of Stoicism is commonly taken to be Zeon of Citium who gave birth to this philosophy in Athens in the 3</a:t>
            </a:r>
            <a:r>
              <a:rPr lang="en-GB" baseline="30000" dirty="0"/>
              <a:t>rd</a:t>
            </a:r>
            <a:r>
              <a:rPr lang="en-GB" dirty="0"/>
              <a:t> century BC. There are many famous names to be found in this School of philosophy—Cleanthes, Seneca, Epictetus and, of course, the only Roman Emperor to be a practising philosopher, Marcus Aurelius. The Stoics held that truth was, in certain circumstances, attainable, even if, more often than not, we had to be content with belief or opinion. This brought them into conflict with the Sceptics. </a:t>
            </a:r>
            <a:endParaRPr lang="en-US" dirty="0"/>
          </a:p>
        </p:txBody>
      </p:sp>
    </p:spTree>
    <p:extLst>
      <p:ext uri="{BB962C8B-B14F-4D97-AF65-F5344CB8AC3E}">
        <p14:creationId xmlns:p14="http://schemas.microsoft.com/office/powerpoint/2010/main" val="35825414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narrow-minded approach ignored the Hellenistic period and the middle ages altogether and began with Descartes, with at most a pious bow in the direction of Plato and Aristotle. </a:t>
            </a:r>
            <a:endParaRPr lang="en-US" dirty="0"/>
          </a:p>
          <a:p>
            <a:r>
              <a:rPr lang="en-GB" dirty="0"/>
              <a:t>But the philosophical thought of the Hellenistic period is not to be ignored. It provided not only a contrast with the canonical Plato and Aristotle but was also the intellectual environment in which an infant Christianity grew to maturity.</a:t>
            </a:r>
            <a:endParaRPr lang="en-US" dirty="0"/>
          </a:p>
          <a:p>
            <a:endParaRPr lang="en-US" dirty="0"/>
          </a:p>
        </p:txBody>
      </p:sp>
    </p:spTree>
    <p:extLst>
      <p:ext uri="{BB962C8B-B14F-4D97-AF65-F5344CB8AC3E}">
        <p14:creationId xmlns:p14="http://schemas.microsoft.com/office/powerpoint/2010/main" val="9243351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was the case with the Cynics, the early Stoics were moved to develop a way of thinking and acting that would buffer them from the disturbing physical and social forces that surrounded them. Stoicism held that knowing how the world worked, in particular, understanding that universal determinism holds sway, helped to produce the right attitude to one’s emotional life. Jealousy, anger, envy and many other emotions are prone to disturb our equanimity. </a:t>
            </a:r>
            <a:endParaRPr lang="en-US" dirty="0"/>
          </a:p>
          <a:p>
            <a:endParaRPr lang="en-US" dirty="0"/>
          </a:p>
        </p:txBody>
      </p:sp>
    </p:spTree>
    <p:extLst>
      <p:ext uri="{BB962C8B-B14F-4D97-AF65-F5344CB8AC3E}">
        <p14:creationId xmlns:p14="http://schemas.microsoft.com/office/powerpoint/2010/main" val="42015739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Stoicism is often thought to have advocated the extinction of one’s emotional life. This is not so. Rather, what the Stoics sought was a method by which one’s emotions could be held in proper balance. They </a:t>
            </a:r>
            <a:r>
              <a:rPr lang="en-GB" i="1" dirty="0"/>
              <a:t>did</a:t>
            </a:r>
            <a:r>
              <a:rPr lang="en-GB" dirty="0"/>
              <a:t> propose freedom from passion, where passion is a kind of anguished suffering to which man is subject. Evil in the world is the product of ignorance and it can be avoided or minimised if one brings one’s thought, actions and desires into conformity with the principle underlying the world, the universal reason or </a:t>
            </a:r>
            <a:r>
              <a:rPr lang="en-GB" i="1" dirty="0"/>
              <a:t>logos</a:t>
            </a:r>
            <a:r>
              <a:rPr lang="en-GB" dirty="0"/>
              <a:t>. </a:t>
            </a:r>
            <a:endParaRPr lang="en-US" dirty="0"/>
          </a:p>
          <a:p>
            <a:endParaRPr lang="en-US" dirty="0"/>
          </a:p>
        </p:txBody>
      </p:sp>
    </p:spTree>
    <p:extLst>
      <p:ext uri="{BB962C8B-B14F-4D97-AF65-F5344CB8AC3E}">
        <p14:creationId xmlns:p14="http://schemas.microsoft.com/office/powerpoint/2010/main" val="4186267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political implications of Stoicism are that, as all human beings are essentially the same in kind, all are citizens of the universe (cosmopolis) and all are called upon to help one another. ‘The Stoics were…one in their conception of divine Providence.’ They held that the developing human animal ‘gains a sense of itself….[that]….extends to others as it reaches beyond the herd instinct to an awareness that all human beings are kindred in their rationality.’ </a:t>
            </a:r>
            <a:endParaRPr lang="en-US" dirty="0"/>
          </a:p>
        </p:txBody>
      </p:sp>
    </p:spTree>
    <p:extLst>
      <p:ext uri="{BB962C8B-B14F-4D97-AF65-F5344CB8AC3E}">
        <p14:creationId xmlns:p14="http://schemas.microsoft.com/office/powerpoint/2010/main" val="2970419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Human rationality, in turn, is a kind of ligament that ties each individual to the universal reason that governs the universe so as to make a great whole in which nothing happens by accident and everything and everybody has it place and its role. [see Clay xxvi; see Marcus Aurelius, </a:t>
            </a:r>
            <a:r>
              <a:rPr lang="en-GB" i="1" dirty="0"/>
              <a:t>Meditations</a:t>
            </a:r>
            <a:r>
              <a:rPr lang="en-GB" dirty="0"/>
              <a:t>, 10: 6]] Marcus Aurelius writes ‘If mind is common to us all, then we have reason also in common—that which makes us rational beings. If so, then common too is the reason which dictates what we should or should not do. If so, then law too is common to us all. If so, then we are citizens. If so, we share in a constitution. If so, the universe is a kind of community.’ [</a:t>
            </a:r>
            <a:r>
              <a:rPr lang="en-GB" i="1" dirty="0"/>
              <a:t>Meditations</a:t>
            </a:r>
            <a:r>
              <a:rPr lang="en-GB" dirty="0"/>
              <a:t>, 4: 4] </a:t>
            </a:r>
            <a:endParaRPr lang="en-US" dirty="0"/>
          </a:p>
          <a:p>
            <a:endParaRPr lang="en-US" dirty="0"/>
          </a:p>
        </p:txBody>
      </p:sp>
    </p:spTree>
    <p:extLst>
      <p:ext uri="{BB962C8B-B14F-4D97-AF65-F5344CB8AC3E}">
        <p14:creationId xmlns:p14="http://schemas.microsoft.com/office/powerpoint/2010/main" val="22973141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Slaves are not to be despised; their condition is one of misfortune rather than lack of merit. Seneca went so far as to write to Lucilius that ‘your slave sprang from the same stock, is smiled upon by the same skies, and as you do, breathes, lives and dies.’ [Seneca, Letter 47 to Lucilius, ‘On Master and Slave’] Honours, riches, and pleasure are transient and </a:t>
            </a:r>
            <a:r>
              <a:rPr lang="en-GB"/>
              <a:t>unimportant </a:t>
            </a:r>
            <a:r>
              <a:rPr lang="en-GB" smtClean="0"/>
              <a:t>aspects </a:t>
            </a:r>
            <a:r>
              <a:rPr lang="en-GB" dirty="0"/>
              <a:t>of human life and the political world is only a shadow of the universal city. Of all the Hellenistic Schools of Philosophy, there can be no doubt that Stoicism was the one with the most influence on its environment and on subsequent thinkers.</a:t>
            </a:r>
            <a:endParaRPr lang="en-US" dirty="0"/>
          </a:p>
          <a:p>
            <a:endParaRPr lang="en-US" dirty="0"/>
          </a:p>
        </p:txBody>
      </p:sp>
    </p:spTree>
    <p:extLst>
      <p:ext uri="{BB962C8B-B14F-4D97-AF65-F5344CB8AC3E}">
        <p14:creationId xmlns:p14="http://schemas.microsoft.com/office/powerpoint/2010/main" val="11326092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Both Plato and Aristotle thought that the good life for man necessarily involved a commitment to and participation in the life of the </a:t>
            </a:r>
            <a:r>
              <a:rPr lang="en-GB" i="1" dirty="0"/>
              <a:t>polis</a:t>
            </a:r>
            <a:r>
              <a:rPr lang="en-GB" dirty="0"/>
              <a:t>—only so was the good life achievable. The man who withdrew from the </a:t>
            </a:r>
            <a:r>
              <a:rPr lang="en-GB" i="1" dirty="0"/>
              <a:t>polis</a:t>
            </a:r>
            <a:r>
              <a:rPr lang="en-GB" dirty="0"/>
              <a:t> to live his life alone was </a:t>
            </a:r>
            <a:r>
              <a:rPr lang="en-GB" i="1" dirty="0"/>
              <a:t>idiotes</a:t>
            </a:r>
            <a:r>
              <a:rPr lang="en-GB" dirty="0"/>
              <a:t> (from which we get the word idiot). Not everybody was similarly persuaded. </a:t>
            </a:r>
            <a:endParaRPr lang="en-US" dirty="0"/>
          </a:p>
          <a:p>
            <a:endParaRPr lang="en-US" dirty="0"/>
          </a:p>
        </p:txBody>
      </p:sp>
    </p:spTree>
    <p:extLst>
      <p:ext uri="{BB962C8B-B14F-4D97-AF65-F5344CB8AC3E}">
        <p14:creationId xmlns:p14="http://schemas.microsoft.com/office/powerpoint/2010/main" val="15589822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thinkers put forward a notion that the good life for man was achievable only by a withdrawal from society. For them, the individual, not the polis, was self-sufficient. All the Hellenistic schools contrast with Plato and Aristotle in rejecting the </a:t>
            </a:r>
            <a:r>
              <a:rPr lang="en-GB" i="1" dirty="0"/>
              <a:t>polis</a:t>
            </a:r>
            <a:r>
              <a:rPr lang="en-GB" dirty="0"/>
              <a:t> (hence antipolis). They seek tranquillity, peace, freedom from yearning, etc. In this, they all of them resemble in one way or another certain themes in Taoism and, indeed in the case of Stoicism, Buddhism.</a:t>
            </a:r>
            <a:endParaRPr lang="en-US" dirty="0"/>
          </a:p>
          <a:p>
            <a:endParaRPr lang="en-US" dirty="0"/>
          </a:p>
        </p:txBody>
      </p:sp>
    </p:spTree>
    <p:extLst>
      <p:ext uri="{BB962C8B-B14F-4D97-AF65-F5344CB8AC3E}">
        <p14:creationId xmlns:p14="http://schemas.microsoft.com/office/powerpoint/2010/main" val="25123108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GB" dirty="0"/>
              <a:t>‘Together with the Stoics and Epicureans, the Skeptics sought a pathway, a way of life, </a:t>
            </a:r>
            <a:r>
              <a:rPr lang="en-GB" i="1" dirty="0"/>
              <a:t>ars vitae</a:t>
            </a:r>
            <a:r>
              <a:rPr lang="en-GB" dirty="0"/>
              <a:t>, the significance of which would mirror the goals of quietude, surcease, </a:t>
            </a:r>
            <a:r>
              <a:rPr lang="en-GB" i="1" dirty="0" smtClean="0"/>
              <a:t>ataraxia</a:t>
            </a:r>
            <a:r>
              <a:rPr lang="en-GB" dirty="0" smtClean="0"/>
              <a:t> </a:t>
            </a:r>
            <a:r>
              <a:rPr lang="en-GB" dirty="0"/>
              <a:t>or tranquillity, and the achievement of a euphoric state of mind.’ [Saunders, p. 9] </a:t>
            </a:r>
            <a:endParaRPr lang="en-US" dirty="0"/>
          </a:p>
          <a:p>
            <a:endParaRPr lang="en-US" dirty="0"/>
          </a:p>
        </p:txBody>
      </p:sp>
    </p:spTree>
    <p:extLst>
      <p:ext uri="{BB962C8B-B14F-4D97-AF65-F5344CB8AC3E}">
        <p14:creationId xmlns:p14="http://schemas.microsoft.com/office/powerpoint/2010/main" val="41470005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 </a:t>
            </a:r>
            <a:r>
              <a:rPr lang="en-GB" dirty="0"/>
              <a:t>‘</a:t>
            </a:r>
            <a:r>
              <a:rPr lang="en-US" dirty="0"/>
              <a:t>Stoicism became a “popular philosophy” in a way that neither Platonism nor </a:t>
            </a:r>
            <a:r>
              <a:rPr lang="en-US" dirty="0" err="1"/>
              <a:t>Aristotelianism</a:t>
            </a:r>
            <a:r>
              <a:rPr lang="en-US" dirty="0"/>
              <a:t> ever did’, writes Dirk Baltzly. ‘In part this is because Stoicism, like its rival Epicureanism, addressed the questions that most people are concerned with in very direct and practical ways. It tells you how you should regard death, suffering, great wealth, poverty, power over others and slavery….Historians of philosophy earlier in this century regarded this as a mark against Hellenistic philosophy generally. The notion was that philosophy peaked with Plato and Aristotle and then degenerated into the popular “feel good” philosophy of the Hellenistic period…’ </a:t>
            </a:r>
            <a:r>
              <a:rPr lang="en-GB" dirty="0"/>
              <a:t>[Baltzly, 31-32] </a:t>
            </a:r>
            <a:endParaRPr lang="en-US" dirty="0"/>
          </a:p>
          <a:p>
            <a:endParaRPr lang="en-US" dirty="0"/>
          </a:p>
        </p:txBody>
      </p:sp>
    </p:spTree>
    <p:extLst>
      <p:ext uri="{BB962C8B-B14F-4D97-AF65-F5344CB8AC3E}">
        <p14:creationId xmlns:p14="http://schemas.microsoft.com/office/powerpoint/2010/main" val="2526935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Epicureanism</a:t>
            </a:r>
            <a:endParaRPr lang="en-US" dirty="0"/>
          </a:p>
        </p:txBody>
      </p:sp>
      <p:sp>
        <p:nvSpPr>
          <p:cNvPr id="3" name="Content Placeholder 2"/>
          <p:cNvSpPr>
            <a:spLocks noGrp="1"/>
          </p:cNvSpPr>
          <p:nvPr>
            <p:ph idx="1"/>
          </p:nvPr>
        </p:nvSpPr>
        <p:spPr/>
        <p:txBody>
          <a:bodyPr/>
          <a:lstStyle/>
          <a:p>
            <a:r>
              <a:rPr lang="en-GB" dirty="0"/>
              <a:t>Epicurus, the founder of Epicureanism, founded a school of philosophy in Athens in 306 BC, some 16 years after the death of Aristotle. For the Epicureans, the good life is the life of pleasure; not pleasure understood positively as the presence of some good but pleasure understood negatively as the absence of pain or disturbance. </a:t>
            </a:r>
            <a:endParaRPr lang="en-US" dirty="0"/>
          </a:p>
          <a:p>
            <a:endParaRPr lang="en-US" dirty="0"/>
          </a:p>
        </p:txBody>
      </p:sp>
    </p:spTree>
    <p:extLst>
      <p:ext uri="{BB962C8B-B14F-4D97-AF65-F5344CB8AC3E}">
        <p14:creationId xmlns:p14="http://schemas.microsoft.com/office/powerpoint/2010/main" val="2471063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115</TotalTime>
  <Words>3950</Words>
  <Application>Microsoft Macintosh PowerPoint</Application>
  <PresentationFormat>On-screen Show (4:3)</PresentationFormat>
  <Paragraphs>85</Paragraphs>
  <Slides>44</Slides>
  <Notes>35</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Epicureanism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Cynics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Scepticism</vt:lpstr>
      <vt:lpstr>PowerPoint Presentation</vt:lpstr>
      <vt:lpstr>PowerPoint Presentation</vt:lpstr>
      <vt:lpstr>PowerPoint Presentation</vt:lpstr>
      <vt:lpstr>PowerPoint Presentation</vt:lpstr>
      <vt:lpstr>PowerPoint Presentation</vt:lpstr>
      <vt:lpstr>Stoicism</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2013-11-16T08:07:46Z</dcterms:created>
  <dcterms:modified xsi:type="dcterms:W3CDTF">2013-11-16T10:02:48Z</dcterms:modified>
</cp:coreProperties>
</file>