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256" r:id="rId2"/>
    <p:sldId id="257" r:id="rId3"/>
    <p:sldId id="258" r:id="rId4"/>
    <p:sldId id="259" r:id="rId5"/>
    <p:sldId id="260" r:id="rId6"/>
    <p:sldId id="262" r:id="rId7"/>
    <p:sldId id="263" r:id="rId8"/>
    <p:sldId id="264" r:id="rId9"/>
    <p:sldId id="296" r:id="rId10"/>
    <p:sldId id="265" r:id="rId11"/>
    <p:sldId id="266" r:id="rId12"/>
    <p:sldId id="297" r:id="rId13"/>
    <p:sldId id="267" r:id="rId14"/>
    <p:sldId id="298" r:id="rId15"/>
    <p:sldId id="268" r:id="rId16"/>
    <p:sldId id="269" r:id="rId17"/>
    <p:sldId id="270" r:id="rId18"/>
    <p:sldId id="271" r:id="rId19"/>
    <p:sldId id="300" r:id="rId20"/>
    <p:sldId id="272" r:id="rId21"/>
    <p:sldId id="301" r:id="rId22"/>
    <p:sldId id="273" r:id="rId23"/>
    <p:sldId id="274" r:id="rId24"/>
    <p:sldId id="275" r:id="rId25"/>
    <p:sldId id="294" r:id="rId26"/>
    <p:sldId id="302" r:id="rId27"/>
    <p:sldId id="276" r:id="rId28"/>
    <p:sldId id="277" r:id="rId29"/>
    <p:sldId id="278" r:id="rId30"/>
    <p:sldId id="295" r:id="rId31"/>
    <p:sldId id="279" r:id="rId32"/>
    <p:sldId id="280" r:id="rId33"/>
    <p:sldId id="281" r:id="rId34"/>
    <p:sldId id="282" r:id="rId35"/>
    <p:sldId id="303" r:id="rId36"/>
    <p:sldId id="283" r:id="rId37"/>
    <p:sldId id="284" r:id="rId38"/>
    <p:sldId id="285" r:id="rId39"/>
    <p:sldId id="286" r:id="rId40"/>
    <p:sldId id="287" r:id="rId41"/>
    <p:sldId id="288" r:id="rId42"/>
    <p:sldId id="289" r:id="rId43"/>
    <p:sldId id="290" r:id="rId44"/>
    <p:sldId id="291" r:id="rId45"/>
    <p:sldId id="292" r:id="rId46"/>
    <p:sldId id="304" r:id="rId47"/>
    <p:sldId id="293" r:id="rId48"/>
    <p:sldId id="305"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notesMaster" Target="notesMasters/notesMaster1.xml"/><Relationship Id="rId51" Type="http://schemas.openxmlformats.org/officeDocument/2006/relationships/printerSettings" Target="printerSettings/printerSettings1.bin"/><Relationship Id="rId52" Type="http://schemas.openxmlformats.org/officeDocument/2006/relationships/presProps" Target="presProps.xml"/><Relationship Id="rId53" Type="http://schemas.openxmlformats.org/officeDocument/2006/relationships/viewProps" Target="viewProps.xml"/><Relationship Id="rId54" Type="http://schemas.openxmlformats.org/officeDocument/2006/relationships/theme" Target="theme/theme1.xml"/><Relationship Id="rId55"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C3D5EF-B060-FC4A-BCB1-4DF85D2F62CF}" type="datetimeFigureOut">
              <a:rPr lang="en-US" smtClean="0"/>
              <a:t>03/11/2013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2AC72-5438-9C43-9C60-3FF7C705EA4C}" type="slidenum">
              <a:rPr lang="en-US" smtClean="0"/>
              <a:t>‹#›</a:t>
            </a:fld>
            <a:endParaRPr lang="en-US"/>
          </a:p>
        </p:txBody>
      </p:sp>
    </p:spTree>
    <p:extLst>
      <p:ext uri="{BB962C8B-B14F-4D97-AF65-F5344CB8AC3E}">
        <p14:creationId xmlns:p14="http://schemas.microsoft.com/office/powerpoint/2010/main" val="42522142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a:t>
            </a:fld>
            <a:endParaRPr lang="en-US"/>
          </a:p>
        </p:txBody>
      </p:sp>
    </p:spTree>
    <p:extLst>
      <p:ext uri="{BB962C8B-B14F-4D97-AF65-F5344CB8AC3E}">
        <p14:creationId xmlns:p14="http://schemas.microsoft.com/office/powerpoint/2010/main" val="3619168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10</a:t>
            </a:fld>
            <a:endParaRPr lang="en-US"/>
          </a:p>
        </p:txBody>
      </p:sp>
    </p:spTree>
    <p:extLst>
      <p:ext uri="{BB962C8B-B14F-4D97-AF65-F5344CB8AC3E}">
        <p14:creationId xmlns:p14="http://schemas.microsoft.com/office/powerpoint/2010/main" val="4194524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11</a:t>
            </a:fld>
            <a:endParaRPr lang="en-US"/>
          </a:p>
        </p:txBody>
      </p:sp>
    </p:spTree>
    <p:extLst>
      <p:ext uri="{BB962C8B-B14F-4D97-AF65-F5344CB8AC3E}">
        <p14:creationId xmlns:p14="http://schemas.microsoft.com/office/powerpoint/2010/main" val="2849562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12</a:t>
            </a:fld>
            <a:endParaRPr lang="en-US"/>
          </a:p>
        </p:txBody>
      </p:sp>
    </p:spTree>
    <p:extLst>
      <p:ext uri="{BB962C8B-B14F-4D97-AF65-F5344CB8AC3E}">
        <p14:creationId xmlns:p14="http://schemas.microsoft.com/office/powerpoint/2010/main" val="26160303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13</a:t>
            </a:fld>
            <a:endParaRPr lang="en-US"/>
          </a:p>
        </p:txBody>
      </p:sp>
    </p:spTree>
    <p:extLst>
      <p:ext uri="{BB962C8B-B14F-4D97-AF65-F5344CB8AC3E}">
        <p14:creationId xmlns:p14="http://schemas.microsoft.com/office/powerpoint/2010/main" val="606338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14</a:t>
            </a:fld>
            <a:endParaRPr lang="en-US"/>
          </a:p>
        </p:txBody>
      </p:sp>
    </p:spTree>
    <p:extLst>
      <p:ext uri="{BB962C8B-B14F-4D97-AF65-F5344CB8AC3E}">
        <p14:creationId xmlns:p14="http://schemas.microsoft.com/office/powerpoint/2010/main" val="9423719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15</a:t>
            </a:fld>
            <a:endParaRPr lang="en-US"/>
          </a:p>
        </p:txBody>
      </p:sp>
    </p:spTree>
    <p:extLst>
      <p:ext uri="{BB962C8B-B14F-4D97-AF65-F5344CB8AC3E}">
        <p14:creationId xmlns:p14="http://schemas.microsoft.com/office/powerpoint/2010/main" val="27504506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16</a:t>
            </a:fld>
            <a:endParaRPr lang="en-US"/>
          </a:p>
        </p:txBody>
      </p:sp>
    </p:spTree>
    <p:extLst>
      <p:ext uri="{BB962C8B-B14F-4D97-AF65-F5344CB8AC3E}">
        <p14:creationId xmlns:p14="http://schemas.microsoft.com/office/powerpoint/2010/main" val="16750189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17</a:t>
            </a:fld>
            <a:endParaRPr lang="en-US"/>
          </a:p>
        </p:txBody>
      </p:sp>
    </p:spTree>
    <p:extLst>
      <p:ext uri="{BB962C8B-B14F-4D97-AF65-F5344CB8AC3E}">
        <p14:creationId xmlns:p14="http://schemas.microsoft.com/office/powerpoint/2010/main" val="9977030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18</a:t>
            </a:fld>
            <a:endParaRPr lang="en-US"/>
          </a:p>
        </p:txBody>
      </p:sp>
    </p:spTree>
    <p:extLst>
      <p:ext uri="{BB962C8B-B14F-4D97-AF65-F5344CB8AC3E}">
        <p14:creationId xmlns:p14="http://schemas.microsoft.com/office/powerpoint/2010/main" val="3675434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19</a:t>
            </a:fld>
            <a:endParaRPr lang="en-US"/>
          </a:p>
        </p:txBody>
      </p:sp>
    </p:spTree>
    <p:extLst>
      <p:ext uri="{BB962C8B-B14F-4D97-AF65-F5344CB8AC3E}">
        <p14:creationId xmlns:p14="http://schemas.microsoft.com/office/powerpoint/2010/main" val="1284683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a:t>
            </a:fld>
            <a:endParaRPr lang="en-US"/>
          </a:p>
        </p:txBody>
      </p:sp>
    </p:spTree>
    <p:extLst>
      <p:ext uri="{BB962C8B-B14F-4D97-AF65-F5344CB8AC3E}">
        <p14:creationId xmlns:p14="http://schemas.microsoft.com/office/powerpoint/2010/main" val="40724675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20</a:t>
            </a:fld>
            <a:endParaRPr lang="en-US"/>
          </a:p>
        </p:txBody>
      </p:sp>
    </p:spTree>
    <p:extLst>
      <p:ext uri="{BB962C8B-B14F-4D97-AF65-F5344CB8AC3E}">
        <p14:creationId xmlns:p14="http://schemas.microsoft.com/office/powerpoint/2010/main" val="3775616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21</a:t>
            </a:fld>
            <a:endParaRPr lang="en-US"/>
          </a:p>
        </p:txBody>
      </p:sp>
    </p:spTree>
    <p:extLst>
      <p:ext uri="{BB962C8B-B14F-4D97-AF65-F5344CB8AC3E}">
        <p14:creationId xmlns:p14="http://schemas.microsoft.com/office/powerpoint/2010/main" val="2924363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22</a:t>
            </a:fld>
            <a:endParaRPr lang="en-US"/>
          </a:p>
        </p:txBody>
      </p:sp>
    </p:spTree>
    <p:extLst>
      <p:ext uri="{BB962C8B-B14F-4D97-AF65-F5344CB8AC3E}">
        <p14:creationId xmlns:p14="http://schemas.microsoft.com/office/powerpoint/2010/main" val="16658042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23</a:t>
            </a:fld>
            <a:endParaRPr lang="en-US"/>
          </a:p>
        </p:txBody>
      </p:sp>
    </p:spTree>
    <p:extLst>
      <p:ext uri="{BB962C8B-B14F-4D97-AF65-F5344CB8AC3E}">
        <p14:creationId xmlns:p14="http://schemas.microsoft.com/office/powerpoint/2010/main" val="5667016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24</a:t>
            </a:fld>
            <a:endParaRPr lang="en-US"/>
          </a:p>
        </p:txBody>
      </p:sp>
    </p:spTree>
    <p:extLst>
      <p:ext uri="{BB962C8B-B14F-4D97-AF65-F5344CB8AC3E}">
        <p14:creationId xmlns:p14="http://schemas.microsoft.com/office/powerpoint/2010/main" val="36534427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25</a:t>
            </a:fld>
            <a:endParaRPr lang="en-US"/>
          </a:p>
        </p:txBody>
      </p:sp>
    </p:spTree>
    <p:extLst>
      <p:ext uri="{BB962C8B-B14F-4D97-AF65-F5344CB8AC3E}">
        <p14:creationId xmlns:p14="http://schemas.microsoft.com/office/powerpoint/2010/main" val="28142844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26</a:t>
            </a:fld>
            <a:endParaRPr lang="en-US"/>
          </a:p>
        </p:txBody>
      </p:sp>
    </p:spTree>
    <p:extLst>
      <p:ext uri="{BB962C8B-B14F-4D97-AF65-F5344CB8AC3E}">
        <p14:creationId xmlns:p14="http://schemas.microsoft.com/office/powerpoint/2010/main" val="29573786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27</a:t>
            </a:fld>
            <a:endParaRPr lang="en-US"/>
          </a:p>
        </p:txBody>
      </p:sp>
    </p:spTree>
    <p:extLst>
      <p:ext uri="{BB962C8B-B14F-4D97-AF65-F5344CB8AC3E}">
        <p14:creationId xmlns:p14="http://schemas.microsoft.com/office/powerpoint/2010/main" val="40225893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28</a:t>
            </a:fld>
            <a:endParaRPr lang="en-US"/>
          </a:p>
        </p:txBody>
      </p:sp>
    </p:spTree>
    <p:extLst>
      <p:ext uri="{BB962C8B-B14F-4D97-AF65-F5344CB8AC3E}">
        <p14:creationId xmlns:p14="http://schemas.microsoft.com/office/powerpoint/2010/main" val="27252980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29</a:t>
            </a:fld>
            <a:endParaRPr lang="en-US"/>
          </a:p>
        </p:txBody>
      </p:sp>
    </p:spTree>
    <p:extLst>
      <p:ext uri="{BB962C8B-B14F-4D97-AF65-F5344CB8AC3E}">
        <p14:creationId xmlns:p14="http://schemas.microsoft.com/office/powerpoint/2010/main" val="1333979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3</a:t>
            </a:fld>
            <a:endParaRPr lang="en-US"/>
          </a:p>
        </p:txBody>
      </p:sp>
    </p:spTree>
    <p:extLst>
      <p:ext uri="{BB962C8B-B14F-4D97-AF65-F5344CB8AC3E}">
        <p14:creationId xmlns:p14="http://schemas.microsoft.com/office/powerpoint/2010/main" val="31608256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30</a:t>
            </a:fld>
            <a:endParaRPr lang="en-US"/>
          </a:p>
        </p:txBody>
      </p:sp>
    </p:spTree>
    <p:extLst>
      <p:ext uri="{BB962C8B-B14F-4D97-AF65-F5344CB8AC3E}">
        <p14:creationId xmlns:p14="http://schemas.microsoft.com/office/powerpoint/2010/main" val="35191333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31</a:t>
            </a:fld>
            <a:endParaRPr lang="en-US"/>
          </a:p>
        </p:txBody>
      </p:sp>
    </p:spTree>
    <p:extLst>
      <p:ext uri="{BB962C8B-B14F-4D97-AF65-F5344CB8AC3E}">
        <p14:creationId xmlns:p14="http://schemas.microsoft.com/office/powerpoint/2010/main" val="39388962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32</a:t>
            </a:fld>
            <a:endParaRPr lang="en-US"/>
          </a:p>
        </p:txBody>
      </p:sp>
    </p:spTree>
    <p:extLst>
      <p:ext uri="{BB962C8B-B14F-4D97-AF65-F5344CB8AC3E}">
        <p14:creationId xmlns:p14="http://schemas.microsoft.com/office/powerpoint/2010/main" val="7539124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33</a:t>
            </a:fld>
            <a:endParaRPr lang="en-US"/>
          </a:p>
        </p:txBody>
      </p:sp>
    </p:spTree>
    <p:extLst>
      <p:ext uri="{BB962C8B-B14F-4D97-AF65-F5344CB8AC3E}">
        <p14:creationId xmlns:p14="http://schemas.microsoft.com/office/powerpoint/2010/main" val="2614645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4</a:t>
            </a:fld>
            <a:endParaRPr lang="en-US"/>
          </a:p>
        </p:txBody>
      </p:sp>
    </p:spTree>
    <p:extLst>
      <p:ext uri="{BB962C8B-B14F-4D97-AF65-F5344CB8AC3E}">
        <p14:creationId xmlns:p14="http://schemas.microsoft.com/office/powerpoint/2010/main" val="891330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5</a:t>
            </a:fld>
            <a:endParaRPr lang="en-US"/>
          </a:p>
        </p:txBody>
      </p:sp>
    </p:spTree>
    <p:extLst>
      <p:ext uri="{BB962C8B-B14F-4D97-AF65-F5344CB8AC3E}">
        <p14:creationId xmlns:p14="http://schemas.microsoft.com/office/powerpoint/2010/main" val="2631750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6</a:t>
            </a:fld>
            <a:endParaRPr lang="en-US"/>
          </a:p>
        </p:txBody>
      </p:sp>
    </p:spTree>
    <p:extLst>
      <p:ext uri="{BB962C8B-B14F-4D97-AF65-F5344CB8AC3E}">
        <p14:creationId xmlns:p14="http://schemas.microsoft.com/office/powerpoint/2010/main" val="960014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7</a:t>
            </a:fld>
            <a:endParaRPr lang="en-US"/>
          </a:p>
        </p:txBody>
      </p:sp>
    </p:spTree>
    <p:extLst>
      <p:ext uri="{BB962C8B-B14F-4D97-AF65-F5344CB8AC3E}">
        <p14:creationId xmlns:p14="http://schemas.microsoft.com/office/powerpoint/2010/main" val="2679276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8</a:t>
            </a:fld>
            <a:endParaRPr lang="en-US"/>
          </a:p>
        </p:txBody>
      </p:sp>
    </p:spTree>
    <p:extLst>
      <p:ext uri="{BB962C8B-B14F-4D97-AF65-F5344CB8AC3E}">
        <p14:creationId xmlns:p14="http://schemas.microsoft.com/office/powerpoint/2010/main" val="1505093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E72AC72-5438-9C43-9C60-3FF7C705EA4C}" type="slidenum">
              <a:rPr lang="en-US" smtClean="0"/>
              <a:t>9</a:t>
            </a:fld>
            <a:endParaRPr lang="en-US"/>
          </a:p>
        </p:txBody>
      </p:sp>
    </p:spTree>
    <p:extLst>
      <p:ext uri="{BB962C8B-B14F-4D97-AF65-F5344CB8AC3E}">
        <p14:creationId xmlns:p14="http://schemas.microsoft.com/office/powerpoint/2010/main" val="1701674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Slavery – Natural or Conventional?</a:t>
            </a:r>
            <a:endParaRPr lang="en-US" dirty="0"/>
          </a:p>
        </p:txBody>
      </p:sp>
    </p:spTree>
    <p:extLst>
      <p:ext uri="{BB962C8B-B14F-4D97-AF65-F5344CB8AC3E}">
        <p14:creationId xmlns:p14="http://schemas.microsoft.com/office/powerpoint/2010/main" val="833792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Chattel slavery differed from these other forms of coerced labour in significant ways, one of them being that slaves normally had no settled family life and were isolated from kinship connections. This was a result of the fact that the slave, and not just his labour, was himself a commodity. </a:t>
            </a:r>
            <a:endParaRPr lang="en-GB" dirty="0" smtClean="0"/>
          </a:p>
          <a:p>
            <a:r>
              <a:rPr lang="en-GB" dirty="0" smtClean="0"/>
              <a:t>‘</a:t>
            </a:r>
            <a:r>
              <a:rPr lang="en-GB" dirty="0"/>
              <a:t>The destruction of family and kinship connections that would otherwise be recognized and protected by the customary and legal apparatuses of the host society is therefore a deliberate and logical part of a slave system.’ [Shaw, in Finley 1980/1998, 15; see also, 143] </a:t>
            </a:r>
            <a:endParaRPr lang="en-US" dirty="0"/>
          </a:p>
        </p:txBody>
      </p:sp>
    </p:spTree>
    <p:extLst>
      <p:ext uri="{BB962C8B-B14F-4D97-AF65-F5344CB8AC3E}">
        <p14:creationId xmlns:p14="http://schemas.microsoft.com/office/powerpoint/2010/main" val="262890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One essential element in all forms of slavery was that the slave laboured for another and not for himself. </a:t>
            </a:r>
            <a:endParaRPr lang="en-GB" dirty="0" smtClean="0"/>
          </a:p>
          <a:p>
            <a:r>
              <a:rPr lang="en-GB" dirty="0" smtClean="0"/>
              <a:t>Freemen </a:t>
            </a:r>
            <a:r>
              <a:rPr lang="en-GB" dirty="0"/>
              <a:t>in Greece and Rome had a rooted antipathy to working for another, even when paid to do so, seeing such work as little different from slavery. </a:t>
            </a:r>
            <a:endParaRPr lang="en-US" dirty="0"/>
          </a:p>
        </p:txBody>
      </p:sp>
    </p:spTree>
    <p:extLst>
      <p:ext uri="{BB962C8B-B14F-4D97-AF65-F5344CB8AC3E}">
        <p14:creationId xmlns:p14="http://schemas.microsoft.com/office/powerpoint/2010/main" val="35816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‘To work for another was what slaves did, and those who were forced to operate as hired labourers, were likely to feel such conditions of work as slavish, and be attacked as slaves, or virtual slaves, by their enemies.’ [Fisher, 101; see Garnsey, 135] </a:t>
            </a:r>
            <a:endParaRPr lang="en-GB" dirty="0" smtClean="0"/>
          </a:p>
          <a:p>
            <a:r>
              <a:rPr lang="en-GB" dirty="0" smtClean="0"/>
              <a:t>It </a:t>
            </a:r>
            <a:r>
              <a:rPr lang="en-GB" dirty="0"/>
              <a:t>seems that the concept of wage-slavery </a:t>
            </a:r>
            <a:r>
              <a:rPr lang="en-GB" dirty="0" smtClean="0"/>
              <a:t>originated </a:t>
            </a:r>
            <a:r>
              <a:rPr lang="en-GB" dirty="0"/>
              <a:t>well before the 19</a:t>
            </a:r>
            <a:r>
              <a:rPr lang="en-GB" baseline="30000" dirty="0"/>
              <a:t>th</a:t>
            </a:r>
            <a:r>
              <a:rPr lang="en-GB" dirty="0"/>
              <a:t> century!</a:t>
            </a:r>
            <a:endParaRPr lang="en-US" dirty="0"/>
          </a:p>
          <a:p>
            <a:endParaRPr lang="en-US" dirty="0"/>
          </a:p>
        </p:txBody>
      </p:sp>
    </p:spTree>
    <p:extLst>
      <p:ext uri="{BB962C8B-B14F-4D97-AF65-F5344CB8AC3E}">
        <p14:creationId xmlns:p14="http://schemas.microsoft.com/office/powerpoint/2010/main" val="9268826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As we saw in Aristotle, it was sometimes </a:t>
            </a:r>
            <a:r>
              <a:rPr lang="en-GB" dirty="0"/>
              <a:t>thought that the leisure </a:t>
            </a:r>
            <a:r>
              <a:rPr lang="en-GB" dirty="0" smtClean="0"/>
              <a:t>necessary </a:t>
            </a:r>
            <a:r>
              <a:rPr lang="en-GB" dirty="0"/>
              <a:t>for full participation in the political community could not obtain in the Greek </a:t>
            </a:r>
            <a:r>
              <a:rPr lang="en-GB" i="1" dirty="0"/>
              <a:t>polis</a:t>
            </a:r>
            <a:r>
              <a:rPr lang="en-GB" dirty="0"/>
              <a:t> without slavery. </a:t>
            </a:r>
            <a:endParaRPr lang="en-US" dirty="0"/>
          </a:p>
        </p:txBody>
      </p:sp>
    </p:spTree>
    <p:extLst>
      <p:ext uri="{BB962C8B-B14F-4D97-AF65-F5344CB8AC3E}">
        <p14:creationId xmlns:p14="http://schemas.microsoft.com/office/powerpoint/2010/main" val="4060456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Barker writes, ‘The </a:t>
            </a:r>
            <a:r>
              <a:rPr lang="en-GB" dirty="0"/>
              <a:t>Greek philosophers, again, unite in postulating for the citizens of their ideal cities abundant leisure for high things, in admitting slavery as the necessary basis of that leisure, and in excluding from full participation in the State those who have not the leisure they consider necessary; but actual life, in Athens at any rate and in many other cities did not square with their postulates, nor agree with their theories.’ [Barker, 33] </a:t>
            </a:r>
            <a:endParaRPr lang="en-US" dirty="0"/>
          </a:p>
          <a:p>
            <a:endParaRPr lang="en-US" dirty="0"/>
          </a:p>
        </p:txBody>
      </p:sp>
    </p:spTree>
    <p:extLst>
      <p:ext uri="{BB962C8B-B14F-4D97-AF65-F5344CB8AC3E}">
        <p14:creationId xmlns:p14="http://schemas.microsoft.com/office/powerpoint/2010/main" val="173339936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slaves in Athens outnumbered citizens by 2 to 1, they were not evenly distributed among the citizen population. Many worked for the state in the silver mines of Laurium and for wealthy Athenians. But the mass of citizens had no slaves so that while ‘slavery was necessary to social superiority, it was not necessary for political privilege or intellectual development.’ [Barker, 36] To the extent that the political life of Athens depended upon slavery, then, it did so only tangentially.</a:t>
            </a:r>
            <a:r>
              <a:rPr lang="en-US" dirty="0"/>
              <a:t> </a:t>
            </a:r>
          </a:p>
        </p:txBody>
      </p:sp>
    </p:spTree>
    <p:extLst>
      <p:ext uri="{BB962C8B-B14F-4D97-AF65-F5344CB8AC3E}">
        <p14:creationId xmlns:p14="http://schemas.microsoft.com/office/powerpoint/2010/main" val="941649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Up to around the second century BC, slavery in Rome was limited and local. By the end of the </a:t>
            </a:r>
            <a:r>
              <a:rPr lang="en-GB" dirty="0" smtClean="0"/>
              <a:t>Republic</a:t>
            </a:r>
            <a:r>
              <a:rPr lang="en-GB" dirty="0"/>
              <a:t>, however, the number of slaves under Roman control had grown enormously. Treatment varied widely. Slaves working in fields could be badly treated with some Romans suggesting it was more economical to work a slave to death and replace him rather than to treat him well. Household slaves could be treated better but not necessarily so. Yet other slaves, useful because of their intelligence and education could be treated as if they were, in effect, free and were often manumitted for service. [see Nicholas, 69 ff.</a:t>
            </a:r>
            <a:r>
              <a:rPr lang="en-GB" dirty="0" smtClean="0"/>
              <a:t>]</a:t>
            </a:r>
            <a:endParaRPr lang="en-US" dirty="0"/>
          </a:p>
        </p:txBody>
      </p:sp>
    </p:spTree>
    <p:extLst>
      <p:ext uri="{BB962C8B-B14F-4D97-AF65-F5344CB8AC3E}">
        <p14:creationId xmlns:p14="http://schemas.microsoft.com/office/powerpoint/2010/main" val="2692145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difference between classical and modern slavery was that slavery in the ancient world wasn’t based on racial distinctions or at least not so directly. The operative distinction seems to have been that between insiders and outsiders; in the case of the Greeks, between Greeks and barbarians (non-Greeks); in the case of the Jews, between Jews and non-Jews. Some qualms were felt about the enslavement of insiders </a:t>
            </a:r>
            <a:r>
              <a:rPr lang="en-GB" dirty="0" smtClean="0"/>
              <a:t>but </a:t>
            </a:r>
            <a:r>
              <a:rPr lang="en-GB" dirty="0"/>
              <a:t>few or no qualms were felt about the enslavement of outsiders</a:t>
            </a:r>
            <a:r>
              <a:rPr lang="en-GB" dirty="0" smtClean="0"/>
              <a:t>.</a:t>
            </a:r>
            <a:endParaRPr lang="en-US" dirty="0"/>
          </a:p>
        </p:txBody>
      </p:sp>
    </p:spTree>
    <p:extLst>
      <p:ext uri="{BB962C8B-B14F-4D97-AF65-F5344CB8AC3E}">
        <p14:creationId xmlns:p14="http://schemas.microsoft.com/office/powerpoint/2010/main" val="1669719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Why did chattel slavery arise? </a:t>
            </a:r>
            <a:endParaRPr lang="en-GB" dirty="0" smtClean="0"/>
          </a:p>
          <a:p>
            <a:r>
              <a:rPr lang="en-GB" dirty="0" smtClean="0"/>
              <a:t>The </a:t>
            </a:r>
            <a:r>
              <a:rPr lang="en-GB" dirty="0"/>
              <a:t>essential conditions seem to have been </a:t>
            </a:r>
            <a:endParaRPr lang="en-GB" dirty="0" smtClean="0"/>
          </a:p>
          <a:p>
            <a:r>
              <a:rPr lang="en-GB" dirty="0" smtClean="0"/>
              <a:t>the </a:t>
            </a:r>
            <a:r>
              <a:rPr lang="en-GB" dirty="0"/>
              <a:t>military strength of some societies as against </a:t>
            </a:r>
            <a:r>
              <a:rPr lang="en-GB" dirty="0" smtClean="0"/>
              <a:t>others; </a:t>
            </a:r>
          </a:p>
          <a:p>
            <a:r>
              <a:rPr lang="en-GB" dirty="0" smtClean="0"/>
              <a:t>an </a:t>
            </a:r>
            <a:r>
              <a:rPr lang="en-GB" dirty="0"/>
              <a:t>elite of property owners with the capacity to use such slaves and the means to acquire </a:t>
            </a:r>
            <a:r>
              <a:rPr lang="en-GB" dirty="0" smtClean="0"/>
              <a:t>them, and</a:t>
            </a:r>
          </a:p>
          <a:p>
            <a:r>
              <a:rPr lang="en-GB" dirty="0" smtClean="0"/>
              <a:t>the </a:t>
            </a:r>
            <a:r>
              <a:rPr lang="en-GB" dirty="0"/>
              <a:t>capacity of the receiving society to absorb and use the labour of such slaves. [see Garnsey, 3 and Davie passim]</a:t>
            </a:r>
            <a:endParaRPr lang="en-GB" dirty="0" smtClean="0"/>
          </a:p>
        </p:txBody>
      </p:sp>
    </p:spTree>
    <p:extLst>
      <p:ext uri="{BB962C8B-B14F-4D97-AF65-F5344CB8AC3E}">
        <p14:creationId xmlns:p14="http://schemas.microsoft.com/office/powerpoint/2010/main" val="794888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Rome, this last condition was met by the ever-increasing conscription of Roman peasants for military service and in Athens, by Solon’s outlawing of debt-bondage and other forms of dependent labour.</a:t>
            </a:r>
            <a:r>
              <a:rPr lang="en-US" dirty="0"/>
              <a:t> </a:t>
            </a:r>
          </a:p>
          <a:p>
            <a:endParaRPr lang="en-US" dirty="0"/>
          </a:p>
        </p:txBody>
      </p:sp>
    </p:spTree>
    <p:extLst>
      <p:ext uri="{BB962C8B-B14F-4D97-AF65-F5344CB8AC3E}">
        <p14:creationId xmlns:p14="http://schemas.microsoft.com/office/powerpoint/2010/main" val="402853459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Slavery is now universally regarded with revulsion but when the practice began, actuated by mercenary motives, it </a:t>
            </a:r>
            <a:r>
              <a:rPr lang="en-GB" dirty="0" smtClean="0"/>
              <a:t>represented </a:t>
            </a:r>
            <a:r>
              <a:rPr lang="en-GB" dirty="0"/>
              <a:t>a moral advance of the previous custom of killing, torturing and sometimes eating prisoners taken in war. </a:t>
            </a:r>
            <a:endParaRPr lang="en-GB" dirty="0" smtClean="0"/>
          </a:p>
          <a:p>
            <a:r>
              <a:rPr lang="en-GB" dirty="0" smtClean="0"/>
              <a:t>‘</a:t>
            </a:r>
            <a:r>
              <a:rPr lang="en-GB" dirty="0"/>
              <a:t>The mitigation of the cruelties of war received its greatest impetus, however, from the institution of slavery….Slavery put an end to slaughter and alleviated torture and mutilation in order not to impair the efficiency of the captive as a worker.’ [Davie, 194] </a:t>
            </a:r>
            <a:endParaRPr lang="en-US" dirty="0"/>
          </a:p>
        </p:txBody>
      </p:sp>
    </p:spTree>
    <p:extLst>
      <p:ext uri="{BB962C8B-B14F-4D97-AF65-F5344CB8AC3E}">
        <p14:creationId xmlns:p14="http://schemas.microsoft.com/office/powerpoint/2010/main" val="2576824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Moses Finley outlines a similar set of conditions. </a:t>
            </a:r>
            <a:endParaRPr lang="en-GB" dirty="0" smtClean="0"/>
          </a:p>
          <a:p>
            <a:r>
              <a:rPr lang="en-GB" dirty="0" smtClean="0"/>
              <a:t>First</a:t>
            </a:r>
            <a:r>
              <a:rPr lang="en-GB" dirty="0"/>
              <a:t>, there must be private ownership of land in such a way that it cannot be worked efficiently purely by family and kin; </a:t>
            </a:r>
            <a:endParaRPr lang="en-GB" dirty="0" smtClean="0"/>
          </a:p>
          <a:p>
            <a:r>
              <a:rPr lang="en-GB" dirty="0"/>
              <a:t>S</a:t>
            </a:r>
            <a:r>
              <a:rPr lang="en-GB" dirty="0" smtClean="0"/>
              <a:t>econd</a:t>
            </a:r>
            <a:r>
              <a:rPr lang="en-GB" dirty="0"/>
              <a:t>, there must be a market to permit the exchange and sale of commodities produced by slave labour; and </a:t>
            </a:r>
            <a:endParaRPr lang="en-GB" dirty="0" smtClean="0"/>
          </a:p>
          <a:p>
            <a:r>
              <a:rPr lang="en-GB" dirty="0"/>
              <a:t>T</a:t>
            </a:r>
            <a:r>
              <a:rPr lang="en-GB" dirty="0" smtClean="0"/>
              <a:t>hird</a:t>
            </a:r>
            <a:r>
              <a:rPr lang="en-GB" dirty="0"/>
              <a:t>, the indigenous labour market must be insufficient. </a:t>
            </a:r>
            <a:endParaRPr lang="en-US" dirty="0"/>
          </a:p>
        </p:txBody>
      </p:sp>
    </p:spTree>
    <p:extLst>
      <p:ext uri="{BB962C8B-B14F-4D97-AF65-F5344CB8AC3E}">
        <p14:creationId xmlns:p14="http://schemas.microsoft.com/office/powerpoint/2010/main" val="129749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last of these conditions is met by the post-Solonic elimination of debt-bondage and other forms of involuntary labour in Attica which necessitated the importation of labour from outside Attic society—and this meant slaves. [see Finley, 154-55]</a:t>
            </a:r>
            <a:endParaRPr lang="en-US" dirty="0"/>
          </a:p>
          <a:p>
            <a:endParaRPr lang="en-US" dirty="0"/>
          </a:p>
        </p:txBody>
      </p:sp>
    </p:spTree>
    <p:extLst>
      <p:ext uri="{BB962C8B-B14F-4D97-AF65-F5344CB8AC3E}">
        <p14:creationId xmlns:p14="http://schemas.microsoft.com/office/powerpoint/2010/main" val="16933582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Slavery and peasant labour coexisted in both societies and in a seeming paradox, often remarked upon, it seemed </a:t>
            </a:r>
            <a:r>
              <a:rPr lang="en-GB" dirty="0" smtClean="0"/>
              <a:t>that </a:t>
            </a:r>
            <a:r>
              <a:rPr lang="en-GB" dirty="0"/>
              <a:t>some slaves were more </a:t>
            </a:r>
            <a:r>
              <a:rPr lang="en-GB" dirty="0" smtClean="0"/>
              <a:t>physically secure </a:t>
            </a:r>
            <a:r>
              <a:rPr lang="en-GB" dirty="0"/>
              <a:t>and economically better off than the mass of the free poor! </a:t>
            </a:r>
            <a:endParaRPr lang="en-GB" dirty="0" smtClean="0"/>
          </a:p>
          <a:p>
            <a:r>
              <a:rPr lang="en-GB" dirty="0" smtClean="0"/>
              <a:t>As </a:t>
            </a:r>
            <a:r>
              <a:rPr lang="en-GB" dirty="0"/>
              <a:t>a slave, one was fed, clothed and cared for; as a free man, one had to look after oneself. In the early Christian era, Libanius and Theodoret, when comparing the relative benefits of being master and slave, go so far as to give the advantage to the slave! [see Garnsey, 50-</a:t>
            </a:r>
            <a:r>
              <a:rPr lang="en-GB" dirty="0" smtClean="0"/>
              <a:t>51]</a:t>
            </a:r>
            <a:endParaRPr lang="en-US" dirty="0"/>
          </a:p>
        </p:txBody>
      </p:sp>
    </p:spTree>
    <p:extLst>
      <p:ext uri="{BB962C8B-B14F-4D97-AF65-F5344CB8AC3E}">
        <p14:creationId xmlns:p14="http://schemas.microsoft.com/office/powerpoint/2010/main" val="2642777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This </a:t>
            </a:r>
            <a:r>
              <a:rPr lang="en-GB" dirty="0"/>
              <a:t>ancient argument found expression in the antebellum US South where it was claimed that the millions of free factory workers </a:t>
            </a:r>
            <a:r>
              <a:rPr lang="en-GB" dirty="0" smtClean="0"/>
              <a:t>in the North were </a:t>
            </a:r>
            <a:r>
              <a:rPr lang="en-GB" dirty="0"/>
              <a:t>objectively in a much worse condition than slaves in Virginia and Mississippi. </a:t>
            </a:r>
            <a:endParaRPr lang="en-GB" dirty="0" smtClean="0"/>
          </a:p>
          <a:p>
            <a:r>
              <a:rPr lang="en-GB" dirty="0" smtClean="0"/>
              <a:t>This </a:t>
            </a:r>
            <a:r>
              <a:rPr lang="en-GB" dirty="0"/>
              <a:t>claim was made not only by slave owners, which is scarcely surprising, but it was also made by some former slaves, which is much more surprising! </a:t>
            </a:r>
            <a:endParaRPr lang="en-US" dirty="0"/>
          </a:p>
        </p:txBody>
      </p:sp>
    </p:spTree>
    <p:extLst>
      <p:ext uri="{BB962C8B-B14F-4D97-AF65-F5344CB8AC3E}">
        <p14:creationId xmlns:p14="http://schemas.microsoft.com/office/powerpoint/2010/main" val="36119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such former slave, interviewed in 1937, said ‘Slavery was better for us than things is now, in some cases.’ She went on to say that slaves ‘didn’t have no responsibility, just work, obey and eat. Now they got to shuffle around and live on just what the white folks mind to give them. Slaves prayed for freedom. Then they got it and didn’t know what to do with it. They was turned out with nowhere to go and nothing to live on.’ [in Hurmence, 79] </a:t>
            </a:r>
            <a:endParaRPr lang="en-US" dirty="0"/>
          </a:p>
        </p:txBody>
      </p:sp>
    </p:spTree>
    <p:extLst>
      <p:ext uri="{BB962C8B-B14F-4D97-AF65-F5344CB8AC3E}">
        <p14:creationId xmlns:p14="http://schemas.microsoft.com/office/powerpoint/2010/main" val="3610872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slaves cooperated fully and wholeheartedly with their masters, perhaps in the hope of improving their situations and achieving manumission. Others passively acquiesced. Still others engaged </a:t>
            </a:r>
            <a:r>
              <a:rPr lang="en-GB" dirty="0" smtClean="0"/>
              <a:t>in </a:t>
            </a:r>
            <a:r>
              <a:rPr lang="en-GB" dirty="0"/>
              <a:t>resistance by means of go-slows or low-level sabotage. [see Scott’s 1985 &amp; 2009] Yet others </a:t>
            </a:r>
            <a:r>
              <a:rPr lang="en-GB" dirty="0" smtClean="0"/>
              <a:t>actively </a:t>
            </a:r>
            <a:r>
              <a:rPr lang="en-GB" dirty="0"/>
              <a:t>rebelled by attempting escape or, in extreme cases, the use of violence against their masters. </a:t>
            </a:r>
            <a:endParaRPr lang="en-US" dirty="0"/>
          </a:p>
        </p:txBody>
      </p:sp>
    </p:spTree>
    <p:extLst>
      <p:ext uri="{BB962C8B-B14F-4D97-AF65-F5344CB8AC3E}">
        <p14:creationId xmlns:p14="http://schemas.microsoft.com/office/powerpoint/2010/main" val="406421581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the romantic images created by film and opera versions of the story of Spartacus, slave rebellions, when they occurred, which was rarely, weren’t in fact protests against the institution of slavery, just protests against the slavery of these particular slaves.</a:t>
            </a:r>
            <a:r>
              <a:rPr lang="en-US" dirty="0"/>
              <a:t> </a:t>
            </a:r>
          </a:p>
          <a:p>
            <a:endParaRPr lang="en-US" dirty="0"/>
          </a:p>
        </p:txBody>
      </p:sp>
    </p:spTree>
    <p:extLst>
      <p:ext uri="{BB962C8B-B14F-4D97-AF65-F5344CB8AC3E}">
        <p14:creationId xmlns:p14="http://schemas.microsoft.com/office/powerpoint/2010/main" val="339280102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What is perhaps most striking about slavery is the extent to which it was widely accepted as a fact of social life by all and sundry, masters and slaves alike. ‘Slavery was a structural element in the institution, economy and consciousness of ancient societies. Within these societies slavery had won broad and deep acceptance…’ [Garnsey, 9] There were occasional criticisms of slavery, both of the institution itself (</a:t>
            </a:r>
            <a:r>
              <a:rPr lang="en-GB" dirty="0" smtClean="0"/>
              <a:t>rarely) </a:t>
            </a:r>
            <a:r>
              <a:rPr lang="en-GB" dirty="0"/>
              <a:t>and of its operation (somewhat more </a:t>
            </a:r>
            <a:r>
              <a:rPr lang="en-GB" dirty="0" smtClean="0"/>
              <a:t>frequently) </a:t>
            </a:r>
            <a:r>
              <a:rPr lang="en-GB" dirty="0"/>
              <a:t>but this criticism was exceptional. By and large, no defence of the institution was offered because it occurred to no one that a defence was needed. </a:t>
            </a:r>
            <a:endParaRPr lang="en-US" dirty="0"/>
          </a:p>
        </p:txBody>
      </p:sp>
    </p:spTree>
    <p:extLst>
      <p:ext uri="{BB962C8B-B14F-4D97-AF65-F5344CB8AC3E}">
        <p14:creationId xmlns:p14="http://schemas.microsoft.com/office/powerpoint/2010/main" val="102863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That makes Aristotle’s account of slavery in the </a:t>
            </a:r>
            <a:r>
              <a:rPr lang="en-GB" i="1" dirty="0"/>
              <a:t>Politics</a:t>
            </a:r>
            <a:r>
              <a:rPr lang="en-GB" dirty="0"/>
              <a:t> all the more striking—not so much what he says (interesting </a:t>
            </a:r>
            <a:r>
              <a:rPr lang="en-GB" dirty="0" smtClean="0"/>
              <a:t>and controversial as </a:t>
            </a:r>
            <a:r>
              <a:rPr lang="en-GB" dirty="0"/>
              <a:t>that may be) but that he takes the trouble to say it at all. He is responding to some unnamed critics of the institution but his account is ‘not only the first but also the last formal, systematic analysis of the subject in antiquity, as far as we know.’ [Finley 1980, 120, cited in Garnsey, 11] </a:t>
            </a:r>
            <a:r>
              <a:rPr lang="en-GB" dirty="0" smtClean="0"/>
              <a:t>Even so, the </a:t>
            </a:r>
            <a:r>
              <a:rPr lang="en-GB" dirty="0"/>
              <a:t>account </a:t>
            </a:r>
            <a:r>
              <a:rPr lang="en-GB" dirty="0" smtClean="0"/>
              <a:t>Aristotle </a:t>
            </a:r>
            <a:r>
              <a:rPr lang="en-GB" dirty="0"/>
              <a:t>presents is episodic and incomplete </a:t>
            </a:r>
            <a:r>
              <a:rPr lang="en-GB" dirty="0" smtClean="0"/>
              <a:t>and </a:t>
            </a:r>
            <a:r>
              <a:rPr lang="en-GB" dirty="0"/>
              <a:t>unsatisfactory</a:t>
            </a:r>
            <a:r>
              <a:rPr lang="en-GB" dirty="0" smtClean="0"/>
              <a:t>.</a:t>
            </a:r>
            <a:endParaRPr lang="en-US" dirty="0"/>
          </a:p>
        </p:txBody>
      </p:sp>
    </p:spTree>
    <p:extLst>
      <p:ext uri="{BB962C8B-B14F-4D97-AF65-F5344CB8AC3E}">
        <p14:creationId xmlns:p14="http://schemas.microsoft.com/office/powerpoint/2010/main" val="3344030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first inklings of disquiet with slavery are to be found </a:t>
            </a:r>
            <a:r>
              <a:rPr lang="en-GB" dirty="0" smtClean="0"/>
              <a:t>among </a:t>
            </a:r>
            <a:r>
              <a:rPr lang="en-GB" dirty="0"/>
              <a:t>the Sophists. ‘Slight hints,’ says Fisher, ‘of some intellectual unease are to be found from the late fifth century on, as part of the ferment of radical questioning brought to the Greek cities by the Sophists.’ [Fisher, 86</a:t>
            </a:r>
            <a:r>
              <a:rPr lang="en-GB" dirty="0" smtClean="0"/>
              <a:t>]</a:t>
            </a:r>
            <a:endParaRPr lang="en-US" dirty="0"/>
          </a:p>
        </p:txBody>
      </p:sp>
    </p:spTree>
    <p:extLst>
      <p:ext uri="{BB962C8B-B14F-4D97-AF65-F5344CB8AC3E}">
        <p14:creationId xmlns:p14="http://schemas.microsoft.com/office/powerpoint/2010/main" val="1834290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Making a similar point in the second century AD, the Roman jurisconsult Florentinus relies upon some dubious etymology, claiming that slaves (</a:t>
            </a:r>
            <a:r>
              <a:rPr lang="en-GB" i="1" dirty="0"/>
              <a:t>servi</a:t>
            </a:r>
            <a:r>
              <a:rPr lang="en-GB" dirty="0"/>
              <a:t>) are so-called because ‘generals have a custom of selling their prisoners and thereby </a:t>
            </a:r>
            <a:r>
              <a:rPr lang="en-GB" i="1" dirty="0"/>
              <a:t>preserving</a:t>
            </a:r>
            <a:r>
              <a:rPr lang="en-GB" dirty="0"/>
              <a:t> rather than killing them…’ [</a:t>
            </a:r>
            <a:r>
              <a:rPr lang="en-GB" i="1" dirty="0"/>
              <a:t>Digest</a:t>
            </a:r>
            <a:r>
              <a:rPr lang="en-GB" dirty="0"/>
              <a:t>, I.5.4 in Watson ed., Volume I, 15] Echoing what by then must have been something of a truism, Augustine offers the same account: ‘…those who by the law of war might have been put to death, when preserved by their victors, became </a:t>
            </a:r>
            <a:r>
              <a:rPr lang="en-GB" i="1" dirty="0"/>
              <a:t>servi</a:t>
            </a:r>
            <a:r>
              <a:rPr lang="en-GB" dirty="0"/>
              <a:t>, slaves, so named from their preservation.’ [</a:t>
            </a:r>
            <a:r>
              <a:rPr lang="en-GB" i="1" dirty="0"/>
              <a:t>City of God</a:t>
            </a:r>
            <a:r>
              <a:rPr lang="en-GB" dirty="0"/>
              <a:t>, 19.15] </a:t>
            </a:r>
            <a:endParaRPr lang="en-US" dirty="0"/>
          </a:p>
        </p:txBody>
      </p:sp>
    </p:spTree>
    <p:extLst>
      <p:ext uri="{BB962C8B-B14F-4D97-AF65-F5344CB8AC3E}">
        <p14:creationId xmlns:p14="http://schemas.microsoft.com/office/powerpoint/2010/main" val="357863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Antiphon the Sophist appears to dispute any essential distinction between Greek and barbarian when he writes, ‘</a:t>
            </a:r>
            <a:r>
              <a:rPr lang="en-US" dirty="0"/>
              <a:t>We revere and </a:t>
            </a:r>
            <a:r>
              <a:rPr lang="en-US" dirty="0" err="1"/>
              <a:t>honour</a:t>
            </a:r>
            <a:r>
              <a:rPr lang="en-US" dirty="0"/>
              <a:t> those born of noble fathers, but those who are not born of noble houses we neither revere nor </a:t>
            </a:r>
            <a:r>
              <a:rPr lang="en-US" dirty="0" err="1"/>
              <a:t>honour</a:t>
            </a:r>
            <a:r>
              <a:rPr lang="en-US" dirty="0"/>
              <a:t>. In this we are, in our relations with one another, like barbarians, since we are all by nature born the same in every way, both barbarians and Hellenes. And it is open to all men to observe the laws of nature, which are compulsory.’ [DK 87:44] </a:t>
            </a:r>
          </a:p>
          <a:p>
            <a:endParaRPr lang="en-US" dirty="0"/>
          </a:p>
        </p:txBody>
      </p:sp>
    </p:spTree>
    <p:extLst>
      <p:ext uri="{BB962C8B-B14F-4D97-AF65-F5344CB8AC3E}">
        <p14:creationId xmlns:p14="http://schemas.microsoft.com/office/powerpoint/2010/main" val="296088945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Fisher questions whether Antiphon did, in fact, fundamentally call into question the distinction between Greek and barbarians, </a:t>
            </a:r>
            <a:r>
              <a:rPr lang="en-GB" dirty="0" smtClean="0"/>
              <a:t>between high </a:t>
            </a:r>
            <a:r>
              <a:rPr lang="en-GB" dirty="0"/>
              <a:t>and low birth. That used to be the </a:t>
            </a:r>
            <a:r>
              <a:rPr lang="en-GB" dirty="0" smtClean="0"/>
              <a:t>view taken of Antiphon, </a:t>
            </a:r>
            <a:r>
              <a:rPr lang="en-GB" dirty="0"/>
              <a:t>he </a:t>
            </a:r>
            <a:r>
              <a:rPr lang="en-GB" dirty="0" smtClean="0"/>
              <a:t>says, </a:t>
            </a:r>
            <a:r>
              <a:rPr lang="en-GB" dirty="0"/>
              <a:t>but recently discovered material seems to suggest that Antiphon is merely suggesting a kind of co-relativity between Greeks and barbarians to the effect that each social group conceives of others as barbarians in relation to </a:t>
            </a:r>
            <a:r>
              <a:rPr lang="en-GB" dirty="0" smtClean="0"/>
              <a:t>itself. </a:t>
            </a:r>
            <a:r>
              <a:rPr lang="en-GB" dirty="0"/>
              <a:t>[Fisher, 89; see Barnes 1987</a:t>
            </a:r>
            <a:r>
              <a:rPr lang="en-GB" dirty="0" smtClean="0"/>
              <a:t>]</a:t>
            </a:r>
            <a:endParaRPr lang="en-US" dirty="0"/>
          </a:p>
        </p:txBody>
      </p:sp>
    </p:spTree>
    <p:extLst>
      <p:ext uri="{BB962C8B-B14F-4D97-AF65-F5344CB8AC3E}">
        <p14:creationId xmlns:p14="http://schemas.microsoft.com/office/powerpoint/2010/main" val="38887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Another familiar and less hermeneutically controversial citation is that of the Sophist Alcidamas, who says that God gave liberty to all and no one is a slave by nature. [see Aristotle’s </a:t>
            </a:r>
            <a:r>
              <a:rPr lang="en-GB" i="1" dirty="0"/>
              <a:t>Rhetoric</a:t>
            </a:r>
            <a:r>
              <a:rPr lang="en-GB" dirty="0"/>
              <a:t> 1373b18] </a:t>
            </a:r>
            <a:endParaRPr lang="en-GB" dirty="0" smtClean="0"/>
          </a:p>
          <a:p>
            <a:r>
              <a:rPr lang="en-GB" dirty="0" smtClean="0"/>
              <a:t>Some</a:t>
            </a:r>
            <a:r>
              <a:rPr lang="en-GB" dirty="0"/>
              <a:t>, such as Giuseppe Cambiano, attempt to limit the scope of this citation to a specific historical instance. Garnsey, however, explicitly rejects Cambiano’s limited reading of this citation, taking </a:t>
            </a:r>
            <a:r>
              <a:rPr lang="en-GB" dirty="0" smtClean="0"/>
              <a:t>it to be, </a:t>
            </a:r>
            <a:r>
              <a:rPr lang="en-GB" dirty="0"/>
              <a:t>as </a:t>
            </a:r>
            <a:r>
              <a:rPr lang="en-GB" dirty="0" smtClean="0"/>
              <a:t>indeed it </a:t>
            </a:r>
            <a:r>
              <a:rPr lang="en-GB" dirty="0"/>
              <a:t>appears to be, a negative judgement on the idea of natural slavery. </a:t>
            </a:r>
            <a:endParaRPr lang="en-US" dirty="0"/>
          </a:p>
        </p:txBody>
      </p:sp>
    </p:spTree>
    <p:extLst>
      <p:ext uri="{BB962C8B-B14F-4D97-AF65-F5344CB8AC3E}">
        <p14:creationId xmlns:p14="http://schemas.microsoft.com/office/powerpoint/2010/main" val="2770445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Guthrie agrees with Garnsey in this matter and takes the obvious line on this citation from Alcidamas in thinking that it is a universal claim. </a:t>
            </a:r>
            <a:endParaRPr lang="en-GB" dirty="0" smtClean="0"/>
          </a:p>
          <a:p>
            <a:r>
              <a:rPr lang="en-GB" dirty="0" smtClean="0"/>
              <a:t>I </a:t>
            </a:r>
            <a:r>
              <a:rPr lang="en-GB" dirty="0"/>
              <a:t>find Cambiano’s claim completely unconvincing and am persuaded that Guthrie and Garnsey are correct in </a:t>
            </a:r>
            <a:r>
              <a:rPr lang="en-GB"/>
              <a:t>taking </a:t>
            </a:r>
            <a:r>
              <a:rPr lang="en-GB" smtClean="0"/>
              <a:t>Alcidamas’s</a:t>
            </a:r>
            <a:r>
              <a:rPr lang="en-GB" smtClean="0"/>
              <a:t> </a:t>
            </a:r>
            <a:r>
              <a:rPr lang="en-GB" dirty="0"/>
              <a:t>proposition as a universal rejection of any natural basis for slavery. </a:t>
            </a:r>
            <a:endParaRPr lang="en-US" dirty="0"/>
          </a:p>
        </p:txBody>
      </p:sp>
    </p:spTree>
    <p:extLst>
      <p:ext uri="{BB962C8B-B14F-4D97-AF65-F5344CB8AC3E}">
        <p14:creationId xmlns:p14="http://schemas.microsoft.com/office/powerpoint/2010/main" val="655578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We also have some hints of the unease felt in relation to slavery in the plays of Euripides. There, slaves are portrayed as being no different from any free man save in respect of the name of slave; and the enslavement of women and children is exhibited as pitiful in the extreme. Fisher regards the source of such sentiments as deriving from the Sophists, though their precise source cannot be identified</a:t>
            </a:r>
            <a:r>
              <a:rPr lang="en-GB" dirty="0" smtClean="0"/>
              <a:t>:</a:t>
            </a:r>
            <a:endParaRPr lang="en-US" dirty="0"/>
          </a:p>
        </p:txBody>
      </p:sp>
    </p:spTree>
    <p:extLst>
      <p:ext uri="{BB962C8B-B14F-4D97-AF65-F5344CB8AC3E}">
        <p14:creationId xmlns:p14="http://schemas.microsoft.com/office/powerpoint/2010/main" val="325097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seems likely that sophistic use of the nature/convention distinction in relation to slaves and free men sharpened many Greek’s distaste for the enslavement of their fellow Greeks.’ [Fisher, 91] Despite this, it does not seem that anyone in Greece actually proposed the abolition of chattel slavery.</a:t>
            </a:r>
            <a:endParaRPr lang="en-US" dirty="0"/>
          </a:p>
          <a:p>
            <a:endParaRPr lang="en-US" dirty="0"/>
          </a:p>
        </p:txBody>
      </p:sp>
    </p:spTree>
    <p:extLst>
      <p:ext uri="{BB962C8B-B14F-4D97-AF65-F5344CB8AC3E}">
        <p14:creationId xmlns:p14="http://schemas.microsoft.com/office/powerpoint/2010/main" val="286584969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In Roman sources at the highest level we also find expressions that suggest the fundamental illegality of slavery in its nonconformity with the natural law. In Justinian’s </a:t>
            </a:r>
            <a:r>
              <a:rPr lang="en-GB" i="1" dirty="0"/>
              <a:t>Digest</a:t>
            </a:r>
            <a:r>
              <a:rPr lang="en-GB" dirty="0"/>
              <a:t> it is said that ‘Slavery is an institution of </a:t>
            </a:r>
            <a:r>
              <a:rPr lang="en-GB" dirty="0" smtClean="0"/>
              <a:t>the </a:t>
            </a:r>
            <a:r>
              <a:rPr lang="en-GB" i="1" dirty="0"/>
              <a:t>i</a:t>
            </a:r>
            <a:r>
              <a:rPr lang="en-GB" i="1" dirty="0" smtClean="0"/>
              <a:t>us </a:t>
            </a:r>
            <a:r>
              <a:rPr lang="en-GB" i="1" dirty="0"/>
              <a:t>gentium</a:t>
            </a:r>
            <a:r>
              <a:rPr lang="en-GB" dirty="0"/>
              <a:t>, whereby someone is against nature made subject to the ownership of another. [</a:t>
            </a:r>
            <a:r>
              <a:rPr lang="en-GB" i="1" dirty="0"/>
              <a:t>Digest</a:t>
            </a:r>
            <a:r>
              <a:rPr lang="en-GB" dirty="0"/>
              <a:t>, I.5.4 in Watson ed., Volume I, 15</a:t>
            </a:r>
            <a:r>
              <a:rPr lang="en-GB" dirty="0" smtClean="0"/>
              <a:t>]‘</a:t>
            </a:r>
            <a:r>
              <a:rPr lang="en-GB" dirty="0"/>
              <a:t>…everyone would be born free by the natural law, and manumission would not be known where slavery was not known….slavery came in by the </a:t>
            </a:r>
            <a:r>
              <a:rPr lang="en-GB" i="1" dirty="0"/>
              <a:t>i</a:t>
            </a:r>
            <a:r>
              <a:rPr lang="en-GB" i="1" dirty="0" smtClean="0"/>
              <a:t>us </a:t>
            </a:r>
            <a:r>
              <a:rPr lang="en-GB" i="1" dirty="0"/>
              <a:t>gentium</a:t>
            </a:r>
            <a:r>
              <a:rPr lang="en-GB" dirty="0"/>
              <a:t>…’ [</a:t>
            </a:r>
            <a:r>
              <a:rPr lang="en-GB" i="1" dirty="0"/>
              <a:t>Digest</a:t>
            </a:r>
            <a:r>
              <a:rPr lang="en-GB" dirty="0"/>
              <a:t>, I. 1. 4 in Watson ed., Volume I, 2.]; ‘…freedom is the condition of natural law and subjection the invention of the law of the world </a:t>
            </a:r>
            <a:r>
              <a:rPr lang="en-GB" dirty="0" smtClean="0"/>
              <a:t>[</a:t>
            </a:r>
            <a:r>
              <a:rPr lang="en-GB" i="1" dirty="0"/>
              <a:t>i</a:t>
            </a:r>
            <a:r>
              <a:rPr lang="en-GB" i="1" dirty="0" smtClean="0"/>
              <a:t>us </a:t>
            </a:r>
            <a:r>
              <a:rPr lang="en-GB" i="1" dirty="0"/>
              <a:t>gentium</a:t>
            </a:r>
            <a:r>
              <a:rPr lang="en-GB" dirty="0"/>
              <a:t>]… [</a:t>
            </a:r>
            <a:r>
              <a:rPr lang="en-GB" i="1" dirty="0"/>
              <a:t>Digest</a:t>
            </a:r>
            <a:r>
              <a:rPr lang="en-GB" dirty="0"/>
              <a:t>, I. XII, 64 in Watson ed., Volume I, 388.]. </a:t>
            </a:r>
            <a:endParaRPr lang="en-US" dirty="0"/>
          </a:p>
        </p:txBody>
      </p:sp>
    </p:spTree>
    <p:extLst>
      <p:ext uri="{BB962C8B-B14F-4D97-AF65-F5344CB8AC3E}">
        <p14:creationId xmlns:p14="http://schemas.microsoft.com/office/powerpoint/2010/main" val="70555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a:t>
            </a:r>
            <a:r>
              <a:rPr lang="en-GB" i="1" dirty="0"/>
              <a:t>Institutes</a:t>
            </a:r>
            <a:r>
              <a:rPr lang="en-GB" dirty="0"/>
              <a:t>, the following appears: </a:t>
            </a:r>
            <a:endParaRPr lang="en-GB" dirty="0" smtClean="0"/>
          </a:p>
          <a:p>
            <a:r>
              <a:rPr lang="en-GB" dirty="0" smtClean="0"/>
              <a:t>‘</a:t>
            </a:r>
            <a:r>
              <a:rPr lang="en-GB" dirty="0"/>
              <a:t>The law of nations </a:t>
            </a:r>
            <a:r>
              <a:rPr lang="en-GB" dirty="0" smtClean="0"/>
              <a:t>[</a:t>
            </a:r>
            <a:r>
              <a:rPr lang="en-GB" i="1" dirty="0"/>
              <a:t>i</a:t>
            </a:r>
            <a:r>
              <a:rPr lang="en-GB" i="1" dirty="0" smtClean="0"/>
              <a:t>us </a:t>
            </a:r>
            <a:r>
              <a:rPr lang="en-GB" i="1" dirty="0"/>
              <a:t>gentium</a:t>
            </a:r>
            <a:r>
              <a:rPr lang="en-GB" dirty="0"/>
              <a:t>] is common to all mankind, for nations have established certain laws, as occasion and the necessities of human life required. Wars arose, and in their train followed captivity and slavery, both which are contrary to the law of nature; for by that law, all men are originally born free.’ [</a:t>
            </a:r>
            <a:r>
              <a:rPr lang="en-GB" i="1" dirty="0"/>
              <a:t>Institutes</a:t>
            </a:r>
            <a:r>
              <a:rPr lang="en-GB" dirty="0"/>
              <a:t>, I. 2. 2 in Sanders trans. 89.</a:t>
            </a:r>
            <a:r>
              <a:rPr lang="en-GB" dirty="0" smtClean="0"/>
              <a:t>]</a:t>
            </a:r>
            <a:endParaRPr lang="en-US" dirty="0"/>
          </a:p>
        </p:txBody>
      </p:sp>
    </p:spTree>
    <p:extLst>
      <p:ext uri="{BB962C8B-B14F-4D97-AF65-F5344CB8AC3E}">
        <p14:creationId xmlns:p14="http://schemas.microsoft.com/office/powerpoint/2010/main" val="3226406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these claims, none of the eminent </a:t>
            </a:r>
            <a:r>
              <a:rPr lang="en-GB" dirty="0" smtClean="0"/>
              <a:t>jurisconsults </a:t>
            </a:r>
            <a:r>
              <a:rPr lang="en-GB" dirty="0"/>
              <a:t>seems to be seriously calling legal slavery into question. </a:t>
            </a:r>
            <a:endParaRPr lang="en-GB" dirty="0" smtClean="0"/>
          </a:p>
          <a:p>
            <a:r>
              <a:rPr lang="en-GB" dirty="0" smtClean="0"/>
              <a:t>In </a:t>
            </a:r>
            <a:r>
              <a:rPr lang="en-GB" dirty="0"/>
              <a:t>summary, in Roman law, slavery was an institution contrary to natural law but sanctioned by the </a:t>
            </a:r>
            <a:r>
              <a:rPr lang="en-GB" i="1" dirty="0"/>
              <a:t>ius gentium</a:t>
            </a:r>
            <a:r>
              <a:rPr lang="en-GB" dirty="0"/>
              <a:t>. ‘….slavery would not be permitted in an ideal world of perfect justice, but it was simply a fact of life that symbolized the compromises that must be made in the sinful world of reality.’ [Davis, in Drescher &amp; Engerman, xv]</a:t>
            </a:r>
            <a:endParaRPr lang="en-US" dirty="0"/>
          </a:p>
        </p:txBody>
      </p:sp>
    </p:spTree>
    <p:extLst>
      <p:ext uri="{BB962C8B-B14F-4D97-AF65-F5344CB8AC3E}">
        <p14:creationId xmlns:p14="http://schemas.microsoft.com/office/powerpoint/2010/main" val="1132004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Despite the high-sounding principles just mentioned, </a:t>
            </a:r>
            <a:r>
              <a:rPr lang="en-GB" dirty="0" smtClean="0"/>
              <a:t>then, </a:t>
            </a:r>
            <a:r>
              <a:rPr lang="en-GB" dirty="0"/>
              <a:t>Roman law permitted chattel slavery. The precise position of the slave in any form of legal classification is always revealing. Varro in his </a:t>
            </a:r>
            <a:r>
              <a:rPr lang="en-GB" i="1" dirty="0"/>
              <a:t>Res rusticae</a:t>
            </a:r>
            <a:r>
              <a:rPr lang="en-GB" dirty="0"/>
              <a:t> 1:17 (in the late 1</a:t>
            </a:r>
            <a:r>
              <a:rPr lang="en-GB" baseline="30000" dirty="0"/>
              <a:t>st</a:t>
            </a:r>
            <a:r>
              <a:rPr lang="en-GB" dirty="0"/>
              <a:t> century BC) distinguishes the slave as a man from free men, and as a tool, as something to be used, from other animals and from inert pieces of equipment. Gaius, the 2</a:t>
            </a:r>
            <a:r>
              <a:rPr lang="en-GB" baseline="30000" dirty="0"/>
              <a:t>nd</a:t>
            </a:r>
            <a:r>
              <a:rPr lang="en-GB" dirty="0"/>
              <a:t> century AD jurisconsult, too, in his </a:t>
            </a:r>
            <a:r>
              <a:rPr lang="en-GB" i="1" dirty="0"/>
              <a:t>Institutes</a:t>
            </a:r>
            <a:r>
              <a:rPr lang="en-GB" dirty="0"/>
              <a:t> [I. 8-9; 2.1, 12-14, 14a,] displays a similar ambiguity. </a:t>
            </a:r>
            <a:endParaRPr lang="en-US" dirty="0"/>
          </a:p>
        </p:txBody>
      </p:sp>
    </p:spTree>
    <p:extLst>
      <p:ext uri="{BB962C8B-B14F-4D97-AF65-F5344CB8AC3E}">
        <p14:creationId xmlns:p14="http://schemas.microsoft.com/office/powerpoint/2010/main" val="862278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Not everyone is persuaded on this point, however. Yvon Garland remarks that to propose that enslavement was a mitigation of the cruelties of war is either to excuse modern slavery or to justify the slavery of ancient times and that such proposals are ‘no longer fashionable.’ [in Finley 1987, 7] </a:t>
            </a:r>
            <a:endParaRPr lang="en-GB" dirty="0" smtClean="0"/>
          </a:p>
          <a:p>
            <a:r>
              <a:rPr lang="en-GB" dirty="0" smtClean="0"/>
              <a:t>Whether </a:t>
            </a:r>
            <a:r>
              <a:rPr lang="en-GB" dirty="0"/>
              <a:t>a doctrine is fashionable or not is, of course, supremely irrelevant, a matter of chronological snobbery: what matters is whether it is true. To claim that enslavement was a moral advance on killing, torture and cannibalism is no more to valorise enslavement than to judge that to have a broken leg is better than pancreatic cancer is enthusiastically to promote broken legs</a:t>
            </a:r>
            <a:r>
              <a:rPr lang="en-GB" dirty="0" smtClean="0"/>
              <a:t>.</a:t>
            </a:r>
            <a:endParaRPr lang="en-US" dirty="0"/>
          </a:p>
        </p:txBody>
      </p:sp>
    </p:spTree>
    <p:extLst>
      <p:ext uri="{BB962C8B-B14F-4D97-AF65-F5344CB8AC3E}">
        <p14:creationId xmlns:p14="http://schemas.microsoft.com/office/powerpoint/2010/main" val="1762509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Roman law distinguished between laws relating to persons, to things or to actions. Where do slaves fit in this categorisation? </a:t>
            </a:r>
            <a:endParaRPr lang="en-GB" dirty="0" smtClean="0"/>
          </a:p>
          <a:p>
            <a:r>
              <a:rPr lang="en-GB" dirty="0" smtClean="0"/>
              <a:t>Is </a:t>
            </a:r>
            <a:r>
              <a:rPr lang="en-GB" dirty="0"/>
              <a:t>the slave a person or a thing? Both, it would seem. Within the law of persons, the primary distinction was between the slave and the free; within the law of things, the primary division was between corporeal things and incorporeal things and slaves came under the heading of corporeal things. </a:t>
            </a:r>
            <a:endParaRPr lang="en-US" dirty="0"/>
          </a:p>
        </p:txBody>
      </p:sp>
    </p:spTree>
    <p:extLst>
      <p:ext uri="{BB962C8B-B14F-4D97-AF65-F5344CB8AC3E}">
        <p14:creationId xmlns:p14="http://schemas.microsoft.com/office/powerpoint/2010/main" val="1560531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Plato doesn’t have a lot to say about slaves and slavery. One place in which we do find some comment is the </a:t>
            </a:r>
            <a:r>
              <a:rPr lang="en-GB" i="1" dirty="0"/>
              <a:t>Laws</a:t>
            </a:r>
            <a:r>
              <a:rPr lang="en-GB" dirty="0"/>
              <a:t> where, when talking about the kinds of property a couple should have when starting out their family life together, he remarks that while there is no difficulty in understanding or acquiring most kinds of property, slaves are problematic. [</a:t>
            </a:r>
            <a:r>
              <a:rPr lang="en-GB" i="1" dirty="0"/>
              <a:t>Laws</a:t>
            </a:r>
            <a:r>
              <a:rPr lang="en-GB" dirty="0"/>
              <a:t>, 776B-C, 778A] The reason for this is that some ways of speaking about slaves are right and some are not. </a:t>
            </a:r>
            <a:endParaRPr lang="en-US" dirty="0"/>
          </a:p>
        </p:txBody>
      </p:sp>
    </p:spTree>
    <p:extLst>
      <p:ext uri="{BB962C8B-B14F-4D97-AF65-F5344CB8AC3E}">
        <p14:creationId xmlns:p14="http://schemas.microsoft.com/office/powerpoint/2010/main" val="43079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This might lead us to think that Plato is going to deal with the difficult question of how one rightly conceives of another human being as property but in fact he talks not about whether there should be such a thing as slavery but only about how slaves should properly be treated. He deprecates any form of master/slave fraternisation and the Athenian interlocutor says that slaves should not be admonished as if they were freemen but speech with them should always be in the form of a command. (Aristotle, seemingly with Plato in mind, says this is a mistake and claims that ‘admonition is more properly employed with slaves than with children.’ [</a:t>
            </a:r>
            <a:r>
              <a:rPr lang="en-GB" i="1" dirty="0"/>
              <a:t>Politics</a:t>
            </a:r>
            <a:r>
              <a:rPr lang="en-GB" dirty="0"/>
              <a:t> 1260b5-8]</a:t>
            </a:r>
            <a:r>
              <a:rPr lang="en-GB" dirty="0" smtClean="0"/>
              <a:t>)</a:t>
            </a:r>
            <a:endParaRPr lang="en-US" dirty="0"/>
          </a:p>
        </p:txBody>
      </p:sp>
    </p:spTree>
    <p:extLst>
      <p:ext uri="{BB962C8B-B14F-4D97-AF65-F5344CB8AC3E}">
        <p14:creationId xmlns:p14="http://schemas.microsoft.com/office/powerpoint/2010/main" val="1903599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Aristotle’s discussion of slavery takes place in the context of his account of the basic relationships that obtain within the household—master/slave, husband/wife and father/children and is a response to some </a:t>
            </a:r>
            <a:r>
              <a:rPr lang="en-GB" dirty="0" smtClean="0"/>
              <a:t>people, identity unspecified,  who </a:t>
            </a:r>
            <a:r>
              <a:rPr lang="en-GB" dirty="0"/>
              <a:t>hold that the existence of slavery is merely a matter of convention and has no basis in nature and who object to it on the grounds that it is based on force and so is unjustified. These people also go on the </a:t>
            </a:r>
            <a:r>
              <a:rPr lang="en-GB" dirty="0" smtClean="0"/>
              <a:t>claim, significantly, </a:t>
            </a:r>
            <a:r>
              <a:rPr lang="en-GB" dirty="0"/>
              <a:t>that the only difference between kings and slave owners is in the number of subjects they control! [</a:t>
            </a:r>
            <a:r>
              <a:rPr lang="en-GB" i="1" dirty="0"/>
              <a:t>Politics</a:t>
            </a:r>
            <a:r>
              <a:rPr lang="en-GB" dirty="0"/>
              <a:t>, 1253b20-23] </a:t>
            </a:r>
            <a:endParaRPr lang="en-US" dirty="0"/>
          </a:p>
        </p:txBody>
      </p:sp>
    </p:spTree>
    <p:extLst>
      <p:ext uri="{BB962C8B-B14F-4D97-AF65-F5344CB8AC3E}">
        <p14:creationId xmlns:p14="http://schemas.microsoft.com/office/powerpoint/2010/main" val="94615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We don’t know for certain who these anti-slavery people were since Aristotle never tells us. Cambiano says that ‘All attempts made by historians to identify these opponents have been conjectural. What is certain is that their argument is based on the opposition between nature and </a:t>
            </a:r>
            <a:r>
              <a:rPr lang="en-GB" i="1" dirty="0"/>
              <a:t>nomos</a:t>
            </a:r>
            <a:r>
              <a:rPr lang="en-GB" dirty="0"/>
              <a:t>.’ [Cambiano, 22] </a:t>
            </a:r>
            <a:endParaRPr lang="en-GB" dirty="0" smtClean="0"/>
          </a:p>
          <a:p>
            <a:r>
              <a:rPr lang="en-GB" dirty="0" smtClean="0"/>
              <a:t>Given </a:t>
            </a:r>
            <a:r>
              <a:rPr lang="en-GB" dirty="0"/>
              <a:t>that the nature (</a:t>
            </a:r>
            <a:r>
              <a:rPr lang="en-GB" i="1" dirty="0"/>
              <a:t>phusis</a:t>
            </a:r>
            <a:r>
              <a:rPr lang="en-GB" dirty="0"/>
              <a:t>)/law-convention (</a:t>
            </a:r>
            <a:r>
              <a:rPr lang="en-GB" i="1" dirty="0"/>
              <a:t>nomos</a:t>
            </a:r>
            <a:r>
              <a:rPr lang="en-GB" dirty="0"/>
              <a:t>) distinction is characteristic of Sophists and that the Sophists provided the immediate dialectical context of the Socrates/Plato/Aristotle philosophical triumvirate, this is, I believe, strong circumstantial evidence that the anti-slavery argument to which Aristotle is responding came either from the Sophists or from their followers. </a:t>
            </a:r>
            <a:endParaRPr lang="en-US" dirty="0"/>
          </a:p>
        </p:txBody>
      </p:sp>
    </p:spTree>
    <p:extLst>
      <p:ext uri="{BB962C8B-B14F-4D97-AF65-F5344CB8AC3E}">
        <p14:creationId xmlns:p14="http://schemas.microsoft.com/office/powerpoint/2010/main" val="1020530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Garnsey seems to be thinking along much the same lines when he says that Aristotle’s unnamed persons appear to be ‘the heirs of the late fifth- and early sixth century sophists, who were notorious for their criticism of established institutions and beliefs.’ [Garnsey, 238</a:t>
            </a:r>
            <a:r>
              <a:rPr lang="en-GB" dirty="0" smtClean="0"/>
              <a:t>]</a:t>
            </a:r>
            <a:endParaRPr lang="en-US" dirty="0"/>
          </a:p>
        </p:txBody>
      </p:sp>
    </p:spTree>
    <p:extLst>
      <p:ext uri="{BB962C8B-B14F-4D97-AF65-F5344CB8AC3E}">
        <p14:creationId xmlns:p14="http://schemas.microsoft.com/office/powerpoint/2010/main" val="148724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do know that Aristotle is aware of Alcidamas’s dictum in his </a:t>
            </a:r>
            <a:r>
              <a:rPr lang="en-GB" i="1" dirty="0"/>
              <a:t>Messeniac Oration</a:t>
            </a:r>
            <a:r>
              <a:rPr lang="en-GB" dirty="0"/>
              <a:t> that ‘God has left all men free; Nature has made no man a slave’ for he mentions it explicitly in </a:t>
            </a:r>
            <a:r>
              <a:rPr lang="en-GB" dirty="0" smtClean="0"/>
              <a:t>his </a:t>
            </a:r>
            <a:r>
              <a:rPr lang="en-GB" i="1" dirty="0" smtClean="0"/>
              <a:t>Rhetoric</a:t>
            </a:r>
            <a:r>
              <a:rPr lang="en-GB" dirty="0" smtClean="0"/>
              <a:t> in drawing </a:t>
            </a:r>
            <a:r>
              <a:rPr lang="en-GB" dirty="0"/>
              <a:t>a distinction between two kinds of law: one, local and relative to a particular political community; the other universal. ‘For’, he says, ‘there really is…a natural justice and injustice that is binding on all men, even on those who have no association or covenant with one another.’ [</a:t>
            </a:r>
            <a:r>
              <a:rPr lang="en-GB" i="1" dirty="0"/>
              <a:t>Rhetoric</a:t>
            </a:r>
            <a:r>
              <a:rPr lang="en-GB" dirty="0"/>
              <a:t>, 1373b6-9] </a:t>
            </a:r>
            <a:endParaRPr lang="en-US" dirty="0"/>
          </a:p>
          <a:p>
            <a:endParaRPr lang="en-US" dirty="0"/>
          </a:p>
        </p:txBody>
      </p:sp>
    </p:spTree>
    <p:extLst>
      <p:ext uri="{BB962C8B-B14F-4D97-AF65-F5344CB8AC3E}">
        <p14:creationId xmlns:p14="http://schemas.microsoft.com/office/powerpoint/2010/main" val="20748483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Aristotle gives three examples to support his claim that there is such a thing as natural justice: </a:t>
            </a:r>
            <a:endParaRPr lang="en-GB" dirty="0" smtClean="0"/>
          </a:p>
          <a:p>
            <a:r>
              <a:rPr lang="en-GB" dirty="0" smtClean="0"/>
              <a:t>first</a:t>
            </a:r>
            <a:r>
              <a:rPr lang="en-GB" dirty="0"/>
              <a:t>, Antigone’s act of disobedience in burying her brother in defiance of the edict of Kreon as portrayed in Sophocles’s </a:t>
            </a:r>
            <a:r>
              <a:rPr lang="en-GB" i="1" dirty="0"/>
              <a:t>Antigone</a:t>
            </a:r>
            <a:r>
              <a:rPr lang="en-GB" dirty="0"/>
              <a:t>; </a:t>
            </a:r>
          </a:p>
          <a:p>
            <a:r>
              <a:rPr lang="en-GB" dirty="0" smtClean="0"/>
              <a:t>second</a:t>
            </a:r>
            <a:r>
              <a:rPr lang="en-GB" dirty="0"/>
              <a:t>, Empedocles’s injunction that we kill no living creature; and </a:t>
            </a:r>
          </a:p>
        </p:txBody>
      </p:sp>
    </p:spTree>
    <p:extLst>
      <p:ext uri="{BB962C8B-B14F-4D97-AF65-F5344CB8AC3E}">
        <p14:creationId xmlns:p14="http://schemas.microsoft.com/office/powerpoint/2010/main" val="2409138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third, the excerpt just mentioned from Alcidamas. This natural justice, binding on all, looks very much like the natural law referred to in the Roman legal texts and is similarly practically ineffectual. Whatever defence it might provide against conventional or merely legal slavery, it is not in any way effective in undermining what Aristotle calls natural slavery.</a:t>
            </a:r>
            <a:endParaRPr lang="en-US" dirty="0"/>
          </a:p>
          <a:p>
            <a:endParaRPr lang="en-US" dirty="0"/>
          </a:p>
        </p:txBody>
      </p:sp>
    </p:spTree>
    <p:extLst>
      <p:ext uri="{BB962C8B-B14F-4D97-AF65-F5344CB8AC3E}">
        <p14:creationId xmlns:p14="http://schemas.microsoft.com/office/powerpoint/2010/main" val="2279416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Peter Garnsey makes the initially startling claim that while there have been many societies with slaves, there have been very few slave societies. </a:t>
            </a:r>
            <a:endParaRPr lang="en-GB" dirty="0" smtClean="0"/>
          </a:p>
          <a:p>
            <a:r>
              <a:rPr lang="en-GB" dirty="0" smtClean="0"/>
              <a:t>This </a:t>
            </a:r>
            <a:r>
              <a:rPr lang="en-GB" dirty="0"/>
              <a:t>claim seems obviously false until one realises that to Garnsey, for a society to be a slave society rather than just a society with slaves, slaves have to ‘play a vital role in production.’ [Garnsey, 2</a:t>
            </a:r>
            <a:r>
              <a:rPr lang="en-GB" dirty="0" smtClean="0"/>
              <a:t>]</a:t>
            </a:r>
            <a:endParaRPr lang="en-US" dirty="0"/>
          </a:p>
        </p:txBody>
      </p:sp>
    </p:spTree>
    <p:extLst>
      <p:ext uri="{BB962C8B-B14F-4D97-AF65-F5344CB8AC3E}">
        <p14:creationId xmlns:p14="http://schemas.microsoft.com/office/powerpoint/2010/main" val="139435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Moses Finley, the pre-eminent scholar of slavery, makes a similar claim. While recognising the ubiquitous presence of slavery in the prehistoric and ancient world, he argues that there have only been five genuine slave societies, one of them being Greece and the other Rome. [see Finley, 77] </a:t>
            </a:r>
            <a:endParaRPr lang="en-GB" dirty="0" smtClean="0"/>
          </a:p>
          <a:p>
            <a:r>
              <a:rPr lang="en-GB" dirty="0" smtClean="0"/>
              <a:t>Sir </a:t>
            </a:r>
            <a:r>
              <a:rPr lang="en-GB" dirty="0"/>
              <a:t>Moses Finley was an expert on classical politics, economy and, in particular, slavery. His </a:t>
            </a:r>
            <a:r>
              <a:rPr lang="en-GB" i="1" dirty="0"/>
              <a:t>Ancient Slavery and Modern Ideology</a:t>
            </a:r>
            <a:r>
              <a:rPr lang="en-GB" dirty="0"/>
              <a:t> is a classic in that field of study</a:t>
            </a:r>
            <a:r>
              <a:rPr lang="en-GB" dirty="0" smtClean="0"/>
              <a:t>.</a:t>
            </a:r>
            <a:endParaRPr lang="en-US" dirty="0"/>
          </a:p>
        </p:txBody>
      </p:sp>
    </p:spTree>
    <p:extLst>
      <p:ext uri="{BB962C8B-B14F-4D97-AF65-F5344CB8AC3E}">
        <p14:creationId xmlns:p14="http://schemas.microsoft.com/office/powerpoint/2010/main" val="978816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From my point of view, it is not a matter of legal or moral significance whether we choose to discriminate between slave societies and societies-with-slaves on the basis of the economic function of slaves in those societies. I am interested in understanding how and why any society could permit the involuntary ownership of one person by another</a:t>
            </a:r>
            <a:r>
              <a:rPr lang="en-GB" dirty="0" smtClean="0"/>
              <a:t>.</a:t>
            </a:r>
            <a:endParaRPr lang="en-US" dirty="0"/>
          </a:p>
        </p:txBody>
      </p:sp>
    </p:spTree>
    <p:extLst>
      <p:ext uri="{BB962C8B-B14F-4D97-AF65-F5344CB8AC3E}">
        <p14:creationId xmlns:p14="http://schemas.microsoft.com/office/powerpoint/2010/main" val="155374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Chattel slavery—the treatment of other human beings as </a:t>
            </a:r>
            <a:r>
              <a:rPr lang="en-GB" dirty="0" smtClean="0"/>
              <a:t>property </a:t>
            </a:r>
            <a:r>
              <a:rPr lang="en-GB" dirty="0"/>
              <a:t>on a par with non-human animals and inanimate objects— was only one among many forms of compulsory labour service. Other forms of coerced labour included </a:t>
            </a:r>
            <a:endParaRPr lang="en-GB" dirty="0" smtClean="0"/>
          </a:p>
          <a:p>
            <a:r>
              <a:rPr lang="en-GB" dirty="0" smtClean="0"/>
              <a:t>debt </a:t>
            </a:r>
            <a:r>
              <a:rPr lang="en-GB" dirty="0"/>
              <a:t>bondage (a pledge of labour or services as a repayment for a loan or other debt</a:t>
            </a:r>
            <a:r>
              <a:rPr lang="en-GB" dirty="0" smtClean="0"/>
              <a:t>)</a:t>
            </a:r>
            <a:endParaRPr lang="en-GB" dirty="0"/>
          </a:p>
          <a:p>
            <a:r>
              <a:rPr lang="en-GB" dirty="0" smtClean="0"/>
              <a:t>clientship </a:t>
            </a:r>
            <a:r>
              <a:rPr lang="en-GB" dirty="0"/>
              <a:t>(obligations owed by the recipients of patronage to their patrons</a:t>
            </a:r>
            <a:r>
              <a:rPr lang="en-GB" dirty="0" smtClean="0"/>
              <a:t>)</a:t>
            </a:r>
            <a:endParaRPr lang="en-GB" dirty="0"/>
          </a:p>
        </p:txBody>
      </p:sp>
    </p:spTree>
    <p:extLst>
      <p:ext uri="{BB962C8B-B14F-4D97-AF65-F5344CB8AC3E}">
        <p14:creationId xmlns:p14="http://schemas.microsoft.com/office/powerpoint/2010/main" val="460121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peonage (sometimes the same as debt bondage, sometimes a kind of indentured service)</a:t>
            </a:r>
            <a:endParaRPr lang="en-US" dirty="0"/>
          </a:p>
          <a:p>
            <a:r>
              <a:rPr lang="en-GB" dirty="0" smtClean="0"/>
              <a:t>helotage </a:t>
            </a:r>
            <a:r>
              <a:rPr lang="en-GB" dirty="0"/>
              <a:t>(</a:t>
            </a:r>
            <a:r>
              <a:rPr lang="en-GB" dirty="0" smtClean="0"/>
              <a:t>persons </a:t>
            </a:r>
            <a:r>
              <a:rPr lang="en-GB" dirty="0"/>
              <a:t>tied to land and owned by the state</a:t>
            </a:r>
            <a:r>
              <a:rPr lang="en-GB" dirty="0" smtClean="0"/>
              <a:t>); and</a:t>
            </a:r>
          </a:p>
          <a:p>
            <a:r>
              <a:rPr lang="en-GB" dirty="0" smtClean="0"/>
              <a:t>serfdom </a:t>
            </a:r>
            <a:r>
              <a:rPr lang="en-GB" dirty="0"/>
              <a:t>(a kind of modified slavery in which serfs were obliged to supply unpaid labour services). </a:t>
            </a:r>
            <a:endParaRPr lang="en-US" dirty="0"/>
          </a:p>
          <a:p>
            <a:endParaRPr lang="en-US" dirty="0"/>
          </a:p>
        </p:txBody>
      </p:sp>
    </p:spTree>
    <p:extLst>
      <p:ext uri="{BB962C8B-B14F-4D97-AF65-F5344CB8AC3E}">
        <p14:creationId xmlns:p14="http://schemas.microsoft.com/office/powerpoint/2010/main" val="89946561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146</TotalTime>
  <Words>4056</Words>
  <Application>Microsoft Macintosh PowerPoint</Application>
  <PresentationFormat>On-screen Show (4:3)</PresentationFormat>
  <Paragraphs>110</Paragraphs>
  <Slides>48</Slides>
  <Notes>33</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16</cp:revision>
  <dcterms:created xsi:type="dcterms:W3CDTF">2013-10-24T09:15:39Z</dcterms:created>
  <dcterms:modified xsi:type="dcterms:W3CDTF">2013-11-03T17:10:43Z</dcterms:modified>
</cp:coreProperties>
</file>