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57" r:id="rId3"/>
    <p:sldId id="258" r:id="rId4"/>
    <p:sldId id="259" r:id="rId5"/>
    <p:sldId id="260" r:id="rId6"/>
    <p:sldId id="261" r:id="rId7"/>
    <p:sldId id="263" r:id="rId8"/>
    <p:sldId id="264" r:id="rId9"/>
    <p:sldId id="288"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091FE9-7465-964B-A77D-83E33D1F9700}" type="datetimeFigureOut">
              <a:rPr lang="en-US" smtClean="0"/>
              <a:t>03/11/2013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610C1D-F59A-7D4B-9E59-8BA08B919A72}" type="slidenum">
              <a:rPr lang="en-US" smtClean="0"/>
              <a:t>‹#›</a:t>
            </a:fld>
            <a:endParaRPr lang="en-US"/>
          </a:p>
        </p:txBody>
      </p:sp>
    </p:spTree>
    <p:extLst>
      <p:ext uri="{BB962C8B-B14F-4D97-AF65-F5344CB8AC3E}">
        <p14:creationId xmlns:p14="http://schemas.microsoft.com/office/powerpoint/2010/main" val="175884088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1</a:t>
            </a:fld>
            <a:endParaRPr lang="en-US"/>
          </a:p>
        </p:txBody>
      </p:sp>
    </p:spTree>
    <p:extLst>
      <p:ext uri="{BB962C8B-B14F-4D97-AF65-F5344CB8AC3E}">
        <p14:creationId xmlns:p14="http://schemas.microsoft.com/office/powerpoint/2010/main" val="548156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10</a:t>
            </a:fld>
            <a:endParaRPr lang="en-US"/>
          </a:p>
        </p:txBody>
      </p:sp>
    </p:spTree>
    <p:extLst>
      <p:ext uri="{BB962C8B-B14F-4D97-AF65-F5344CB8AC3E}">
        <p14:creationId xmlns:p14="http://schemas.microsoft.com/office/powerpoint/2010/main" val="38158969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11</a:t>
            </a:fld>
            <a:endParaRPr lang="en-US"/>
          </a:p>
        </p:txBody>
      </p:sp>
    </p:spTree>
    <p:extLst>
      <p:ext uri="{BB962C8B-B14F-4D97-AF65-F5344CB8AC3E}">
        <p14:creationId xmlns:p14="http://schemas.microsoft.com/office/powerpoint/2010/main" val="3663330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12</a:t>
            </a:fld>
            <a:endParaRPr lang="en-US"/>
          </a:p>
        </p:txBody>
      </p:sp>
    </p:spTree>
    <p:extLst>
      <p:ext uri="{BB962C8B-B14F-4D97-AF65-F5344CB8AC3E}">
        <p14:creationId xmlns:p14="http://schemas.microsoft.com/office/powerpoint/2010/main" val="5251369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13</a:t>
            </a:fld>
            <a:endParaRPr lang="en-US"/>
          </a:p>
        </p:txBody>
      </p:sp>
    </p:spTree>
    <p:extLst>
      <p:ext uri="{BB962C8B-B14F-4D97-AF65-F5344CB8AC3E}">
        <p14:creationId xmlns:p14="http://schemas.microsoft.com/office/powerpoint/2010/main" val="39360699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14</a:t>
            </a:fld>
            <a:endParaRPr lang="en-US"/>
          </a:p>
        </p:txBody>
      </p:sp>
    </p:spTree>
    <p:extLst>
      <p:ext uri="{BB962C8B-B14F-4D97-AF65-F5344CB8AC3E}">
        <p14:creationId xmlns:p14="http://schemas.microsoft.com/office/powerpoint/2010/main" val="42629489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15</a:t>
            </a:fld>
            <a:endParaRPr lang="en-US"/>
          </a:p>
        </p:txBody>
      </p:sp>
    </p:spTree>
    <p:extLst>
      <p:ext uri="{BB962C8B-B14F-4D97-AF65-F5344CB8AC3E}">
        <p14:creationId xmlns:p14="http://schemas.microsoft.com/office/powerpoint/2010/main" val="22581503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16</a:t>
            </a:fld>
            <a:endParaRPr lang="en-US"/>
          </a:p>
        </p:txBody>
      </p:sp>
    </p:spTree>
    <p:extLst>
      <p:ext uri="{BB962C8B-B14F-4D97-AF65-F5344CB8AC3E}">
        <p14:creationId xmlns:p14="http://schemas.microsoft.com/office/powerpoint/2010/main" val="3878637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17</a:t>
            </a:fld>
            <a:endParaRPr lang="en-US"/>
          </a:p>
        </p:txBody>
      </p:sp>
    </p:spTree>
    <p:extLst>
      <p:ext uri="{BB962C8B-B14F-4D97-AF65-F5344CB8AC3E}">
        <p14:creationId xmlns:p14="http://schemas.microsoft.com/office/powerpoint/2010/main" val="16379689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18</a:t>
            </a:fld>
            <a:endParaRPr lang="en-US"/>
          </a:p>
        </p:txBody>
      </p:sp>
    </p:spTree>
    <p:extLst>
      <p:ext uri="{BB962C8B-B14F-4D97-AF65-F5344CB8AC3E}">
        <p14:creationId xmlns:p14="http://schemas.microsoft.com/office/powerpoint/2010/main" val="18705761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19</a:t>
            </a:fld>
            <a:endParaRPr lang="en-US"/>
          </a:p>
        </p:txBody>
      </p:sp>
    </p:spTree>
    <p:extLst>
      <p:ext uri="{BB962C8B-B14F-4D97-AF65-F5344CB8AC3E}">
        <p14:creationId xmlns:p14="http://schemas.microsoft.com/office/powerpoint/2010/main" val="2132658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2</a:t>
            </a:fld>
            <a:endParaRPr lang="en-US"/>
          </a:p>
        </p:txBody>
      </p:sp>
    </p:spTree>
    <p:extLst>
      <p:ext uri="{BB962C8B-B14F-4D97-AF65-F5344CB8AC3E}">
        <p14:creationId xmlns:p14="http://schemas.microsoft.com/office/powerpoint/2010/main" val="35272692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20</a:t>
            </a:fld>
            <a:endParaRPr lang="en-US"/>
          </a:p>
        </p:txBody>
      </p:sp>
    </p:spTree>
    <p:extLst>
      <p:ext uri="{BB962C8B-B14F-4D97-AF65-F5344CB8AC3E}">
        <p14:creationId xmlns:p14="http://schemas.microsoft.com/office/powerpoint/2010/main" val="31889821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21</a:t>
            </a:fld>
            <a:endParaRPr lang="en-US"/>
          </a:p>
        </p:txBody>
      </p:sp>
    </p:spTree>
    <p:extLst>
      <p:ext uri="{BB962C8B-B14F-4D97-AF65-F5344CB8AC3E}">
        <p14:creationId xmlns:p14="http://schemas.microsoft.com/office/powerpoint/2010/main" val="17796297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22</a:t>
            </a:fld>
            <a:endParaRPr lang="en-US"/>
          </a:p>
        </p:txBody>
      </p:sp>
    </p:spTree>
    <p:extLst>
      <p:ext uri="{BB962C8B-B14F-4D97-AF65-F5344CB8AC3E}">
        <p14:creationId xmlns:p14="http://schemas.microsoft.com/office/powerpoint/2010/main" val="32996189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23</a:t>
            </a:fld>
            <a:endParaRPr lang="en-US"/>
          </a:p>
        </p:txBody>
      </p:sp>
    </p:spTree>
    <p:extLst>
      <p:ext uri="{BB962C8B-B14F-4D97-AF65-F5344CB8AC3E}">
        <p14:creationId xmlns:p14="http://schemas.microsoft.com/office/powerpoint/2010/main" val="37290556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24</a:t>
            </a:fld>
            <a:endParaRPr lang="en-US"/>
          </a:p>
        </p:txBody>
      </p:sp>
    </p:spTree>
    <p:extLst>
      <p:ext uri="{BB962C8B-B14F-4D97-AF65-F5344CB8AC3E}">
        <p14:creationId xmlns:p14="http://schemas.microsoft.com/office/powerpoint/2010/main" val="18019061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25</a:t>
            </a:fld>
            <a:endParaRPr lang="en-US"/>
          </a:p>
        </p:txBody>
      </p:sp>
    </p:spTree>
    <p:extLst>
      <p:ext uri="{BB962C8B-B14F-4D97-AF65-F5344CB8AC3E}">
        <p14:creationId xmlns:p14="http://schemas.microsoft.com/office/powerpoint/2010/main" val="5679594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26</a:t>
            </a:fld>
            <a:endParaRPr lang="en-US"/>
          </a:p>
        </p:txBody>
      </p:sp>
    </p:spTree>
    <p:extLst>
      <p:ext uri="{BB962C8B-B14F-4D97-AF65-F5344CB8AC3E}">
        <p14:creationId xmlns:p14="http://schemas.microsoft.com/office/powerpoint/2010/main" val="12029061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27</a:t>
            </a:fld>
            <a:endParaRPr lang="en-US"/>
          </a:p>
        </p:txBody>
      </p:sp>
    </p:spTree>
    <p:extLst>
      <p:ext uri="{BB962C8B-B14F-4D97-AF65-F5344CB8AC3E}">
        <p14:creationId xmlns:p14="http://schemas.microsoft.com/office/powerpoint/2010/main" val="311206439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28</a:t>
            </a:fld>
            <a:endParaRPr lang="en-US"/>
          </a:p>
        </p:txBody>
      </p:sp>
    </p:spTree>
    <p:extLst>
      <p:ext uri="{BB962C8B-B14F-4D97-AF65-F5344CB8AC3E}">
        <p14:creationId xmlns:p14="http://schemas.microsoft.com/office/powerpoint/2010/main" val="33595735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29</a:t>
            </a:fld>
            <a:endParaRPr lang="en-US"/>
          </a:p>
        </p:txBody>
      </p:sp>
    </p:spTree>
    <p:extLst>
      <p:ext uri="{BB962C8B-B14F-4D97-AF65-F5344CB8AC3E}">
        <p14:creationId xmlns:p14="http://schemas.microsoft.com/office/powerpoint/2010/main" val="29726705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3</a:t>
            </a:fld>
            <a:endParaRPr lang="en-US"/>
          </a:p>
        </p:txBody>
      </p:sp>
    </p:spTree>
    <p:extLst>
      <p:ext uri="{BB962C8B-B14F-4D97-AF65-F5344CB8AC3E}">
        <p14:creationId xmlns:p14="http://schemas.microsoft.com/office/powerpoint/2010/main" val="10119157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30</a:t>
            </a:fld>
            <a:endParaRPr lang="en-US"/>
          </a:p>
        </p:txBody>
      </p:sp>
    </p:spTree>
    <p:extLst>
      <p:ext uri="{BB962C8B-B14F-4D97-AF65-F5344CB8AC3E}">
        <p14:creationId xmlns:p14="http://schemas.microsoft.com/office/powerpoint/2010/main" val="27522465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31</a:t>
            </a:fld>
            <a:endParaRPr lang="en-US"/>
          </a:p>
        </p:txBody>
      </p:sp>
    </p:spTree>
    <p:extLst>
      <p:ext uri="{BB962C8B-B14F-4D97-AF65-F5344CB8AC3E}">
        <p14:creationId xmlns:p14="http://schemas.microsoft.com/office/powerpoint/2010/main" val="24956583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32</a:t>
            </a:fld>
            <a:endParaRPr lang="en-US"/>
          </a:p>
        </p:txBody>
      </p:sp>
    </p:spTree>
    <p:extLst>
      <p:ext uri="{BB962C8B-B14F-4D97-AF65-F5344CB8AC3E}">
        <p14:creationId xmlns:p14="http://schemas.microsoft.com/office/powerpoint/2010/main" val="1709898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4</a:t>
            </a:fld>
            <a:endParaRPr lang="en-US"/>
          </a:p>
        </p:txBody>
      </p:sp>
    </p:spTree>
    <p:extLst>
      <p:ext uri="{BB962C8B-B14F-4D97-AF65-F5344CB8AC3E}">
        <p14:creationId xmlns:p14="http://schemas.microsoft.com/office/powerpoint/2010/main" val="2236198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5</a:t>
            </a:fld>
            <a:endParaRPr lang="en-US"/>
          </a:p>
        </p:txBody>
      </p:sp>
    </p:spTree>
    <p:extLst>
      <p:ext uri="{BB962C8B-B14F-4D97-AF65-F5344CB8AC3E}">
        <p14:creationId xmlns:p14="http://schemas.microsoft.com/office/powerpoint/2010/main" val="3594151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6</a:t>
            </a:fld>
            <a:endParaRPr lang="en-US"/>
          </a:p>
        </p:txBody>
      </p:sp>
    </p:spTree>
    <p:extLst>
      <p:ext uri="{BB962C8B-B14F-4D97-AF65-F5344CB8AC3E}">
        <p14:creationId xmlns:p14="http://schemas.microsoft.com/office/powerpoint/2010/main" val="17500085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7</a:t>
            </a:fld>
            <a:endParaRPr lang="en-US"/>
          </a:p>
        </p:txBody>
      </p:sp>
    </p:spTree>
    <p:extLst>
      <p:ext uri="{BB962C8B-B14F-4D97-AF65-F5344CB8AC3E}">
        <p14:creationId xmlns:p14="http://schemas.microsoft.com/office/powerpoint/2010/main" val="2663520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8</a:t>
            </a:fld>
            <a:endParaRPr lang="en-US"/>
          </a:p>
        </p:txBody>
      </p:sp>
    </p:spTree>
    <p:extLst>
      <p:ext uri="{BB962C8B-B14F-4D97-AF65-F5344CB8AC3E}">
        <p14:creationId xmlns:p14="http://schemas.microsoft.com/office/powerpoint/2010/main" val="22710991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610C1D-F59A-7D4B-9E59-8BA08B919A72}" type="slidenum">
              <a:rPr lang="en-US" smtClean="0"/>
              <a:t>9</a:t>
            </a:fld>
            <a:endParaRPr lang="en-US"/>
          </a:p>
        </p:txBody>
      </p:sp>
    </p:spTree>
    <p:extLst>
      <p:ext uri="{BB962C8B-B14F-4D97-AF65-F5344CB8AC3E}">
        <p14:creationId xmlns:p14="http://schemas.microsoft.com/office/powerpoint/2010/main" val="3876712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03/11/2013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03/11/2013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03/11/2013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03/11/2013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13. Aristotle - Politics</a:t>
            </a:r>
            <a:endParaRPr lang="en-US" dirty="0"/>
          </a:p>
        </p:txBody>
      </p:sp>
    </p:spTree>
    <p:extLst>
      <p:ext uri="{BB962C8B-B14F-4D97-AF65-F5344CB8AC3E}">
        <p14:creationId xmlns:p14="http://schemas.microsoft.com/office/powerpoint/2010/main" val="894923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Since, however, law does not exist in a vacuum and there will always be a requirement for interpretation, Aristotle, showing a nostalgic hankering for the Platonic idea, thinks that a group of the best men rather than a single best man can mitigate the distorting effects of passion and apply the law equitably: ‘…laws, when good, should be supreme; and…the magistrate or magistrates should regulate those matters only on which the laws are unable to speak with precision owing to the difficulty of any general principle embracing all particulars.’ [1282b1-6. Cf. </a:t>
            </a:r>
            <a:r>
              <a:rPr lang="en-GB" i="1" dirty="0"/>
              <a:t>Nicomachean Ethics</a:t>
            </a:r>
            <a:r>
              <a:rPr lang="en-GB" dirty="0"/>
              <a:t> 1137b19] </a:t>
            </a:r>
            <a:endParaRPr lang="en-US" dirty="0"/>
          </a:p>
        </p:txBody>
      </p:sp>
    </p:spTree>
    <p:extLst>
      <p:ext uri="{BB962C8B-B14F-4D97-AF65-F5344CB8AC3E}">
        <p14:creationId xmlns:p14="http://schemas.microsoft.com/office/powerpoint/2010/main" val="12947856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However, as we have seen, he was a realist and accepted that in the real world, a </a:t>
            </a:r>
            <a:r>
              <a:rPr lang="en-GB" i="1" dirty="0"/>
              <a:t>polis</a:t>
            </a:r>
            <a:r>
              <a:rPr lang="en-GB" dirty="0"/>
              <a:t> with a large and strong middle class was likely to be the best option. It is more than likely that law in such a </a:t>
            </a:r>
            <a:r>
              <a:rPr lang="en-GB" i="1" dirty="0"/>
              <a:t>polis</a:t>
            </a:r>
            <a:r>
              <a:rPr lang="en-GB" dirty="0"/>
              <a:t> would concern itself only with the prohibition of acts that were intrinsically destructive of community—homicide, theft, and the like—justice being neither a matter of the will of the majority or of the oligarchs. ‘This caution in the business of law-making would tend to make law negative, perhaps a list of sensible prohibitions against those things which would make the good life impossible.’ [McClelland, p. 65]</a:t>
            </a:r>
            <a:endParaRPr lang="en-US" dirty="0"/>
          </a:p>
        </p:txBody>
      </p:sp>
    </p:spTree>
    <p:extLst>
      <p:ext uri="{BB962C8B-B14F-4D97-AF65-F5344CB8AC3E}">
        <p14:creationId xmlns:p14="http://schemas.microsoft.com/office/powerpoint/2010/main" val="187152928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Despite recognising that the core political issue in the </a:t>
            </a:r>
            <a:r>
              <a:rPr lang="en-GB" i="1" dirty="0"/>
              <a:t>polis</a:t>
            </a:r>
            <a:r>
              <a:rPr lang="en-GB" dirty="0"/>
              <a:t> is a balancing of the claims of democracy and oligarchy, Aristotle cannot resist a nostalgic paean to aristocracy as the ideal form of government. Concluding the discussion of Book III, he writes: ‘the true forms of government are three, and …the best must be that which is administered by the best, and in which there is one man, or a whole family, or many persons, excelling all the others together in virtue, and both rulers and ruled are fitted, the one to rule, the others to be ruled, in such a manner as to attain the most eligible life….[the truly good man] will frame a state that is to be ruled by an aristocracy or by a king…’ [1288a34-1288b1</a:t>
            </a:r>
            <a:r>
              <a:rPr lang="en-GB" dirty="0" smtClean="0"/>
              <a:t>]</a:t>
            </a:r>
            <a:endParaRPr lang="en-US" dirty="0"/>
          </a:p>
        </p:txBody>
      </p:sp>
    </p:spTree>
    <p:extLst>
      <p:ext uri="{BB962C8B-B14F-4D97-AF65-F5344CB8AC3E}">
        <p14:creationId xmlns:p14="http://schemas.microsoft.com/office/powerpoint/2010/main" val="314186024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Book IV seems largely to be either a repetition of matters already discussed or a more detailed inquiry into the nuts and bolts of particular forms of government. Despite occasional </a:t>
            </a:r>
            <a:r>
              <a:rPr lang="en-GB" dirty="0" smtClean="0"/>
              <a:t>flashes </a:t>
            </a:r>
            <a:r>
              <a:rPr lang="en-GB" dirty="0"/>
              <a:t>of insight, the discussion is long and often tedious—so many kinds of oligarchy, so many kinds of democracy, so many kinds of tyranny, and so on. I’m going to take the fast train through this book, stopping only at stations where there is something new or interesting to be seen. </a:t>
            </a:r>
            <a:endParaRPr lang="en-US" dirty="0"/>
          </a:p>
        </p:txBody>
      </p:sp>
    </p:spTree>
    <p:extLst>
      <p:ext uri="{BB962C8B-B14F-4D97-AF65-F5344CB8AC3E}">
        <p14:creationId xmlns:p14="http://schemas.microsoft.com/office/powerpoint/2010/main" val="169203243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At the end of Book III, we saw that Aristotle thought that in the ideal </a:t>
            </a:r>
            <a:r>
              <a:rPr lang="en-GB" i="1" dirty="0"/>
              <a:t>polis</a:t>
            </a:r>
            <a:r>
              <a:rPr lang="en-GB" dirty="0"/>
              <a:t>, we should be ruled either by a king or by the aristocracy (in the original sense of that term, meaning the best in society). But just like Plato, Aristotle concedes that the ideal is not always possible (if ever) and so he provides us with a pattern for a </a:t>
            </a:r>
            <a:r>
              <a:rPr lang="en-GB" i="1" dirty="0"/>
              <a:t>polis</a:t>
            </a:r>
            <a:r>
              <a:rPr lang="en-GB" dirty="0"/>
              <a:t> populated by average men. [IV 11-12] Leaving aside his disquisition on monarchy/aristocracy, Aristotle has been largely concerned with a duality between rule by the rich and rule by the poor. ‘The central practical task Aristotle sets himself in the </a:t>
            </a:r>
            <a:r>
              <a:rPr lang="en-GB" i="1" dirty="0"/>
              <a:t>Politics</a:t>
            </a:r>
            <a:r>
              <a:rPr lang="en-GB" dirty="0"/>
              <a:t> is to blunt if not eliminate the political conflict between rich and poor.’ [Lord, p. 144</a:t>
            </a:r>
            <a:r>
              <a:rPr lang="en-GB" dirty="0" smtClean="0"/>
              <a:t>]</a:t>
            </a:r>
            <a:endParaRPr lang="en-US" dirty="0"/>
          </a:p>
        </p:txBody>
      </p:sp>
    </p:spTree>
    <p:extLst>
      <p:ext uri="{BB962C8B-B14F-4D97-AF65-F5344CB8AC3E}">
        <p14:creationId xmlns:p14="http://schemas.microsoft.com/office/powerpoint/2010/main" val="185696720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is a class struggle or class conflict long before the term to describe it was invented by the 19</a:t>
            </a:r>
            <a:r>
              <a:rPr lang="en-GB" baseline="30000" dirty="0"/>
              <a:t>th</a:t>
            </a:r>
            <a:r>
              <a:rPr lang="en-GB" dirty="0"/>
              <a:t> century French historian, </a:t>
            </a:r>
            <a:r>
              <a:rPr lang="en-GB" dirty="0" err="1"/>
              <a:t>Augustin</a:t>
            </a:r>
            <a:r>
              <a:rPr lang="en-GB" dirty="0"/>
              <a:t> Thierry. It should be appreciated, however, that this struggle is not just about money or property but more about the strong passions of fear, contempt and anger aroused by a perception of unequal treatment. In this regard, Aristotle is closer to Hobbes than to Marx</a:t>
            </a:r>
            <a:r>
              <a:rPr lang="en-GB" dirty="0" smtClean="0"/>
              <a:t>.</a:t>
            </a:r>
            <a:endParaRPr lang="en-US" dirty="0"/>
          </a:p>
        </p:txBody>
      </p:sp>
    </p:spTree>
    <p:extLst>
      <p:ext uri="{BB962C8B-B14F-4D97-AF65-F5344CB8AC3E}">
        <p14:creationId xmlns:p14="http://schemas.microsoft.com/office/powerpoint/2010/main" val="19522019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Using the doctrine of the mean which he developed in the </a:t>
            </a:r>
            <a:r>
              <a:rPr lang="en-GB" i="1" dirty="0"/>
              <a:t>Nicomachean Ethics</a:t>
            </a:r>
            <a:r>
              <a:rPr lang="en-GB" dirty="0"/>
              <a:t>, he identifies a third element mid-way between rich and poor. This is the middle class. Those who excel in any sphere are prone to arrogance; those who are very poor find it difficult to follow rational principles. If those who excel rule then we may have a city of masters and slaves; if those who are poor rule, then the city is prey to envy and resentment. Either possibility leaves itself open to tyranny. </a:t>
            </a:r>
            <a:endParaRPr lang="en-US" dirty="0"/>
          </a:p>
        </p:txBody>
      </p:sp>
    </p:spTree>
    <p:extLst>
      <p:ext uri="{BB962C8B-B14F-4D97-AF65-F5344CB8AC3E}">
        <p14:creationId xmlns:p14="http://schemas.microsoft.com/office/powerpoint/2010/main" val="241678556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It follows that if there is a segment of the citizenry who have enough wealth but not too much it is less likely that factionalism will flourish and much more likely that the </a:t>
            </a:r>
            <a:r>
              <a:rPr lang="en-GB" i="1" dirty="0"/>
              <a:t>polis</a:t>
            </a:r>
            <a:r>
              <a:rPr lang="en-GB" dirty="0"/>
              <a:t> will be stable. This middle element can bridge the gap between rich and poor and avoid the vices characteristic of both these groups, being disposed to act more reasonably than either the very wealthy or the radically impoverished. Whether there is a strong middle class or not, every polis must recruit the support of the strongest class, whether of the poor or of the rich, if it wants to have some form of stability. </a:t>
            </a:r>
            <a:endParaRPr lang="en-US" dirty="0"/>
          </a:p>
        </p:txBody>
      </p:sp>
    </p:spTree>
    <p:extLst>
      <p:ext uri="{BB962C8B-B14F-4D97-AF65-F5344CB8AC3E}">
        <p14:creationId xmlns:p14="http://schemas.microsoft.com/office/powerpoint/2010/main" val="236275988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Book V, 1-4 Aristotle turns to consider the cause of revolutions in the </a:t>
            </a:r>
            <a:r>
              <a:rPr lang="en-GB" i="1" dirty="0"/>
              <a:t>polis</a:t>
            </a:r>
            <a:r>
              <a:rPr lang="en-GB" dirty="0"/>
              <a:t>. He locates the principal reason for revolution either in a desire for equality when men consider that others who are no better than they are have more than themselves, or in a desire for superiority when men consider that their talents and natural endowments entitle them to more that others who are not so gifted. ‘Inferiors revolt in order that they may be equal, and equals that they may be superior.’ [1302a30] This is a very astute sociological observation which comes to the fore again and plays a prominent role in the thought of Thomas </a:t>
            </a:r>
            <a:r>
              <a:rPr lang="en-GB" dirty="0" smtClean="0"/>
              <a:t>Hobbes.</a:t>
            </a:r>
            <a:endParaRPr lang="en-US" dirty="0"/>
          </a:p>
        </p:txBody>
      </p:sp>
    </p:spTree>
    <p:extLst>
      <p:ext uri="{BB962C8B-B14F-4D97-AF65-F5344CB8AC3E}">
        <p14:creationId xmlns:p14="http://schemas.microsoft.com/office/powerpoint/2010/main" val="187325257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a:t>
            </a:r>
            <a:r>
              <a:rPr lang="en-GB" dirty="0" smtClean="0"/>
              <a:t>democracies, </a:t>
            </a:r>
            <a:r>
              <a:rPr lang="en-GB" dirty="0"/>
              <a:t>revolutions come from persecution of the rich by demagogues which forces the rich to combine to resist the democratic </a:t>
            </a:r>
            <a:r>
              <a:rPr lang="en-GB" dirty="0" smtClean="0"/>
              <a:t>depredations </a:t>
            </a:r>
            <a:r>
              <a:rPr lang="en-GB" dirty="0"/>
              <a:t>or from military power exercised by a demagogue or by politicians pandering to the mob. </a:t>
            </a:r>
            <a:endParaRPr lang="en-GB" dirty="0" smtClean="0"/>
          </a:p>
          <a:p>
            <a:r>
              <a:rPr lang="en-GB" dirty="0" smtClean="0"/>
              <a:t>In </a:t>
            </a:r>
            <a:r>
              <a:rPr lang="en-GB" dirty="0"/>
              <a:t>oligarchies, on the other hand, revolution comes from oppression of the common people by the oligarchs or by factions within the oligarchy who have been (in their own estimation) unjustly excluded from power. For the purposes of revolutionary analysis, aristocracies are to be taken as a special form of oligarchy. </a:t>
            </a:r>
            <a:endParaRPr lang="en-US" dirty="0"/>
          </a:p>
        </p:txBody>
      </p:sp>
    </p:spTree>
    <p:extLst>
      <p:ext uri="{BB962C8B-B14F-4D97-AF65-F5344CB8AC3E}">
        <p14:creationId xmlns:p14="http://schemas.microsoft.com/office/powerpoint/2010/main" val="76348718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a:t>
            </a:r>
            <a:r>
              <a:rPr lang="en-GB" dirty="0"/>
              <a:t>Let us suppose that one man is a carpenter, another a husbandman, another a shoemaker, and so on, and that their number is ten thousand: nevertheless, if they have nothing in common but exchange, alliance, and the like, that would not constitute a state. Why is this? Surely not because they are at a distance from one another: for even supposing that such a community were to meet in one place, but that each man had a house of his own, which was in a manner his state, and that they made alliance with one another, but only against evil-doers; still an accurate thinker would not deem this to be a state, if their intercourse with one another was of the same character after as before their union</a:t>
            </a:r>
            <a:r>
              <a:rPr lang="en-GB" dirty="0" smtClean="0"/>
              <a:t>.</a:t>
            </a:r>
            <a:r>
              <a:rPr lang="en-US" dirty="0" smtClean="0"/>
              <a:t>’</a:t>
            </a:r>
            <a:endParaRPr lang="en-US" dirty="0"/>
          </a:p>
        </p:txBody>
      </p:sp>
    </p:spTree>
    <p:extLst>
      <p:ext uri="{BB962C8B-B14F-4D97-AF65-F5344CB8AC3E}">
        <p14:creationId xmlns:p14="http://schemas.microsoft.com/office/powerpoint/2010/main" val="259099193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If Aristotle anticipates Hobbes in the first 4 chapters of Book V, he anticipates Machiavelli in the later chapters of that book. How are revolutions to be prevented? Some of Aristotle’s advice on this matter is commonsensical and hard to dispute. First the spirit of obedience to the law should be sedulously cultivated. Those in power should treat their fellow citizens in a spirit of equality. The ambitious must not be wronged in matters of honour, nor the poor in money matters. Other things being equal, short tenure of office has much to recommend it in that it makes it difficult for any one person to do much damage. </a:t>
            </a:r>
            <a:endParaRPr lang="en-US" dirty="0"/>
          </a:p>
        </p:txBody>
      </p:sp>
    </p:spTree>
    <p:extLst>
      <p:ext uri="{BB962C8B-B14F-4D97-AF65-F5344CB8AC3E}">
        <p14:creationId xmlns:p14="http://schemas.microsoft.com/office/powerpoint/2010/main" val="254986862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Officials should keep their hands out of the public till: ‘…above all every state should be so administered and so regulated by law that its magistrates cannot possibly make money. In oligarchies special precautions should be used against this evil. For the people do not take any great offence at being kept out of the government—indeed they are rather please than otherwise at having leisure for their private business—but what irritates them it to think that their rulers are stealing the public money…’ [1308b32-37] In democracies, the rich </a:t>
            </a:r>
            <a:r>
              <a:rPr lang="en-GB" dirty="0" smtClean="0"/>
              <a:t>need </a:t>
            </a:r>
            <a:r>
              <a:rPr lang="en-GB" dirty="0"/>
              <a:t>to be protected from having their wealth appropriated from them; in oligarchies the poor need to be taken care of. So far so good—there is nothing particularly startling in this advice. </a:t>
            </a:r>
            <a:endParaRPr lang="en-US" dirty="0"/>
          </a:p>
        </p:txBody>
      </p:sp>
    </p:spTree>
    <p:extLst>
      <p:ext uri="{BB962C8B-B14F-4D97-AF65-F5344CB8AC3E}">
        <p14:creationId xmlns:p14="http://schemas.microsoft.com/office/powerpoint/2010/main" val="390914668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Now comes the Machiavellian bit! Aristotle notes that since fear keeps people on their </a:t>
            </a:r>
            <a:r>
              <a:rPr lang="en-GB" dirty="0" smtClean="0"/>
              <a:t>toes </a:t>
            </a:r>
            <a:r>
              <a:rPr lang="en-GB" dirty="0"/>
              <a:t>‘the ruler who has a care of the constitution should invent terrors and bring distant dangers near, in order that the citizens may be on their guard…’! [1308a26-29] Moreover, since possible disturbances to the state originate with individuals, ‘there ought to be a magistracy which will have an eye to those whose life is not in harmony with the government…’ [1308b23] Having considered how monarchies in general can be preserved against disturbance, Aristotle turns his attention to tyrannies. </a:t>
            </a:r>
            <a:endParaRPr lang="en-US" dirty="0"/>
          </a:p>
        </p:txBody>
      </p:sp>
    </p:spTree>
    <p:extLst>
      <p:ext uri="{BB962C8B-B14F-4D97-AF65-F5344CB8AC3E}">
        <p14:creationId xmlns:p14="http://schemas.microsoft.com/office/powerpoint/2010/main" val="118048315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successful tyrant should ensure that no rivals emerge to challenge him, ‘the tyrant should lop off those who are too high’ [1313a39]; he should</a:t>
            </a:r>
            <a:r>
              <a:rPr lang="en-GB" dirty="0" smtClean="0"/>
              <a:t>—</a:t>
            </a:r>
          </a:p>
          <a:p>
            <a:r>
              <a:rPr lang="en-GB" dirty="0" smtClean="0"/>
              <a:t>discourage </a:t>
            </a:r>
            <a:r>
              <a:rPr lang="en-GB" dirty="0"/>
              <a:t>associations that might provide a focus for resistance against him, clubs, literary societies and the like; </a:t>
            </a:r>
            <a:endParaRPr lang="en-GB" dirty="0" smtClean="0"/>
          </a:p>
          <a:p>
            <a:r>
              <a:rPr lang="en-GB" dirty="0" smtClean="0"/>
              <a:t>sow </a:t>
            </a:r>
            <a:r>
              <a:rPr lang="en-GB" dirty="0"/>
              <a:t>quarrels among friends; </a:t>
            </a:r>
            <a:endParaRPr lang="en-GB" dirty="0" smtClean="0"/>
          </a:p>
          <a:p>
            <a:r>
              <a:rPr lang="en-GB" dirty="0" smtClean="0"/>
              <a:t>compel </a:t>
            </a:r>
            <a:r>
              <a:rPr lang="en-GB" dirty="0"/>
              <a:t>people to live their lives in public so that what they do and say may continually be observed; </a:t>
            </a:r>
            <a:endParaRPr lang="en-US" dirty="0"/>
          </a:p>
        </p:txBody>
      </p:sp>
    </p:spTree>
    <p:extLst>
      <p:ext uri="{BB962C8B-B14F-4D97-AF65-F5344CB8AC3E}">
        <p14:creationId xmlns:p14="http://schemas.microsoft.com/office/powerpoint/2010/main" val="231397533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endParaRPr lang="en-GB" dirty="0"/>
          </a:p>
          <a:p>
            <a:r>
              <a:rPr lang="en-GB" dirty="0"/>
              <a:t>impoverish his subjects (engaging in expensive public works like pyramid-building or temple construction is a good way of using the people’s money); </a:t>
            </a:r>
          </a:p>
          <a:p>
            <a:r>
              <a:rPr lang="en-GB" dirty="0"/>
              <a:t>multiply taxes; </a:t>
            </a:r>
          </a:p>
          <a:p>
            <a:r>
              <a:rPr lang="en-GB" dirty="0"/>
              <a:t>engage in wars so that the people will be occupied and have constant need of a leader; </a:t>
            </a:r>
          </a:p>
          <a:p>
            <a:r>
              <a:rPr lang="en-GB" dirty="0"/>
              <a:t>encourage domestic spying and informing by wives against husbands and slaves against masters ‘for slaves and women do not conspire against tyrants’ [1313b35]. </a:t>
            </a:r>
            <a:endParaRPr lang="en-US" dirty="0"/>
          </a:p>
          <a:p>
            <a:endParaRPr lang="en-US" dirty="0"/>
          </a:p>
        </p:txBody>
      </p:sp>
    </p:spTree>
    <p:extLst>
      <p:ext uri="{BB962C8B-B14F-4D97-AF65-F5344CB8AC3E}">
        <p14:creationId xmlns:p14="http://schemas.microsoft.com/office/powerpoint/2010/main" val="20431492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Above all, the tyrant should simulate virtue, be apparently open and honest and frank,  and in all things appear to act like a king. ‘In their stark realism and sure grasp of the preoccupations of day-to-day politics, these pages have few parallels in the literature of political theory….Particularly striking is Aristotle’s willingness to provide advice on the preservation of existing regimes not only to the politicians of imperfect democracies and oligarchies, but even to tyrants.’ [Lord, p. 146</a:t>
            </a:r>
            <a:r>
              <a:rPr lang="en-GB" dirty="0" smtClean="0"/>
              <a:t>]</a:t>
            </a:r>
            <a:endParaRPr lang="en-US" dirty="0"/>
          </a:p>
        </p:txBody>
      </p:sp>
    </p:spTree>
    <p:extLst>
      <p:ext uri="{BB962C8B-B14F-4D97-AF65-F5344CB8AC3E}">
        <p14:creationId xmlns:p14="http://schemas.microsoft.com/office/powerpoint/2010/main" val="274249932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Book VI, Aristotle returns again to </a:t>
            </a:r>
            <a:r>
              <a:rPr lang="en-GB" i="1" dirty="0"/>
              <a:t>the</a:t>
            </a:r>
            <a:r>
              <a:rPr lang="en-GB" dirty="0"/>
              <a:t> constant theme of the </a:t>
            </a:r>
            <a:r>
              <a:rPr lang="en-GB" i="1" dirty="0"/>
              <a:t>Politics</a:t>
            </a:r>
            <a:r>
              <a:rPr lang="en-GB" dirty="0"/>
              <a:t>—the analysis of the merits and demerits of oligarchy and democracy. Much of this has already been covered in the earlier part of the work but some points are noteworthy, especially the characterization of democracy. Liberty, Aristotle thinks, is the root principle of the democratic </a:t>
            </a:r>
            <a:r>
              <a:rPr lang="en-GB" i="1" dirty="0"/>
              <a:t>polis</a:t>
            </a:r>
            <a:r>
              <a:rPr lang="en-GB" dirty="0"/>
              <a:t> and the key to liberty in such a </a:t>
            </a:r>
            <a:r>
              <a:rPr lang="en-GB" i="1" dirty="0"/>
              <a:t>polis</a:t>
            </a:r>
            <a:r>
              <a:rPr lang="en-GB" dirty="0"/>
              <a:t> is for all to rule and be ruled in turn. </a:t>
            </a:r>
            <a:endParaRPr lang="en-GB" dirty="0" smtClean="0"/>
          </a:p>
          <a:p>
            <a:endParaRPr lang="en-US" dirty="0"/>
          </a:p>
        </p:txBody>
      </p:sp>
    </p:spTree>
    <p:extLst>
      <p:ext uri="{BB962C8B-B14F-4D97-AF65-F5344CB8AC3E}">
        <p14:creationId xmlns:p14="http://schemas.microsoft.com/office/powerpoint/2010/main" val="235831121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‘Even among freemen and equals this is a principle which must be maintained, for they cannot all rule together, but must change at the end of a year or some other period of time or in some order of succession. The result is that upon this plan they all govern…it is just that all should share in government.’ [1261a32-35; 12261b2] </a:t>
            </a:r>
            <a:endParaRPr lang="en-US" dirty="0"/>
          </a:p>
        </p:txBody>
      </p:sp>
    </p:spTree>
    <p:extLst>
      <p:ext uri="{BB962C8B-B14F-4D97-AF65-F5344CB8AC3E}">
        <p14:creationId xmlns:p14="http://schemas.microsoft.com/office/powerpoint/2010/main" val="369133862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policies of a democratic </a:t>
            </a:r>
            <a:r>
              <a:rPr lang="en-GB" i="1" dirty="0"/>
              <a:t>polis</a:t>
            </a:r>
            <a:r>
              <a:rPr lang="en-GB" dirty="0"/>
              <a:t> are: the election of all officials by all the people from all the people and not just from some special group; the (by now very familiar) requirement that ruler and ruled take turn and turn about; that appointment to all offices other than those requiring some special skill should be made by lot; that no or very low property qualifications be required for office-holding; that no office should be held more than once by any one man; that the tenure of all offices should be brief; and that the assembly should, in the final instance, be supreme over all. </a:t>
            </a:r>
            <a:endParaRPr lang="en-US" dirty="0"/>
          </a:p>
        </p:txBody>
      </p:sp>
    </p:spTree>
    <p:extLst>
      <p:ext uri="{BB962C8B-B14F-4D97-AF65-F5344CB8AC3E}">
        <p14:creationId xmlns:p14="http://schemas.microsoft.com/office/powerpoint/2010/main" val="3281677055"/>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Another important aspect of liberty is that a man should live as he likes. Aristotle is particularly dubious about a man’s living as he likes for, as he says, ‘men should not think it slavery to live according to the rule of the constitution’ [1310a35] In making this remark, Aristotle commits the classic fallacy of confusing liberty with licence. </a:t>
            </a:r>
            <a:endParaRPr lang="en-US" dirty="0"/>
          </a:p>
        </p:txBody>
      </p:sp>
    </p:spTree>
    <p:extLst>
      <p:ext uri="{BB962C8B-B14F-4D97-AF65-F5344CB8AC3E}">
        <p14:creationId xmlns:p14="http://schemas.microsoft.com/office/powerpoint/2010/main" val="129079311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Aristotle’s thought experiment imagines his carpenters and shoemakers as constituting, as it were, each his own </a:t>
            </a:r>
            <a:r>
              <a:rPr lang="en-GB" i="1" dirty="0" err="1"/>
              <a:t>micropolis</a:t>
            </a:r>
            <a:r>
              <a:rPr lang="en-GB" dirty="0"/>
              <a:t>, with each one relating externally to the others in a set of alliances for defence against evil-doers and the exchange of goods and services. Would such a set of alliances constitute a </a:t>
            </a:r>
            <a:r>
              <a:rPr lang="en-GB" i="1" dirty="0"/>
              <a:t>polis</a:t>
            </a:r>
            <a:r>
              <a:rPr lang="en-GB" dirty="0"/>
              <a:t>? He thinks not, for apart from their alliance and their trade, the allies have nothing in common. </a:t>
            </a:r>
            <a:r>
              <a:rPr lang="en-GB" dirty="0" smtClean="0"/>
              <a:t>Aristotle </a:t>
            </a:r>
            <a:r>
              <a:rPr lang="en-GB" dirty="0"/>
              <a:t>continues:</a:t>
            </a:r>
            <a:endParaRPr lang="en-US" dirty="0"/>
          </a:p>
        </p:txBody>
      </p:sp>
    </p:spTree>
    <p:extLst>
      <p:ext uri="{BB962C8B-B14F-4D97-AF65-F5344CB8AC3E}">
        <p14:creationId xmlns:p14="http://schemas.microsoft.com/office/powerpoint/2010/main" val="69495971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If a democracy of this kind is to be preserved then the rich must not be plundered by quasi-legal means. It is important to prevent the growth of what would now be called an underclass, dependent upon a continuous supply of money paid for by confiscatory measures against those with property. Aristotle is not the first nor will he be the last to note that ‘the poor are always receiving and always wanting more and more, for such help is like water poured into a leaky cask.’ [1320a30-32]. Such measures as are taken should be such as to enable the poor to achieve some measure of lasting prosperity ‘to purchase a little farm, or, at any rate, make a beginning in trade or husbandry.’ [1320a39-</a:t>
            </a:r>
            <a:r>
              <a:rPr lang="en-GB" dirty="0" smtClean="0"/>
              <a:t>1320b1</a:t>
            </a:r>
            <a:r>
              <a:rPr lang="en-GB" dirty="0"/>
              <a:t>]</a:t>
            </a:r>
            <a:endParaRPr lang="en-US" dirty="0"/>
          </a:p>
        </p:txBody>
      </p:sp>
    </p:spTree>
    <p:extLst>
      <p:ext uri="{BB962C8B-B14F-4D97-AF65-F5344CB8AC3E}">
        <p14:creationId xmlns:p14="http://schemas.microsoft.com/office/powerpoint/2010/main" val="1668660392"/>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Plato’s finishing point in the </a:t>
            </a:r>
            <a:r>
              <a:rPr lang="en-GB" i="1" dirty="0"/>
              <a:t>Laws</a:t>
            </a:r>
            <a:r>
              <a:rPr lang="en-GB" dirty="0"/>
              <a:t> is Aristotle’s starting point in the </a:t>
            </a:r>
            <a:r>
              <a:rPr lang="en-GB" i="1" dirty="0"/>
              <a:t>Politics</a:t>
            </a:r>
            <a:r>
              <a:rPr lang="en-GB" dirty="0"/>
              <a:t>: Plato’s second-best </a:t>
            </a:r>
            <a:r>
              <a:rPr lang="en-GB" i="1" dirty="0"/>
              <a:t>polis</a:t>
            </a:r>
            <a:r>
              <a:rPr lang="en-GB" dirty="0"/>
              <a:t> is Aristotle’s ideal. As is generally the case in his relationship to Plato, Aristotle is an experiential realist with his feet firmly on the ground where Plato floats, </a:t>
            </a:r>
            <a:r>
              <a:rPr lang="en-GB" dirty="0" err="1"/>
              <a:t>Laputa</a:t>
            </a:r>
            <a:r>
              <a:rPr lang="en-GB" dirty="0"/>
              <a:t>-like, above the grubby world of ordinary experience. Aristotle’s distinction of the political community from natural forms of authority such as master-slave, father-child, husband-wife is clear and unambiguous. </a:t>
            </a:r>
            <a:endParaRPr lang="en-US" dirty="0"/>
          </a:p>
        </p:txBody>
      </p:sp>
    </p:spTree>
    <p:extLst>
      <p:ext uri="{BB962C8B-B14F-4D97-AF65-F5344CB8AC3E}">
        <p14:creationId xmlns:p14="http://schemas.microsoft.com/office/powerpoint/2010/main" val="86301552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Aristotle unequivocally accepts the idea that political society is a society of equals even if he has what we might consider a limited notion of who can be considered to be equal. In this connection, and with the best will in the world, it is impossible to regard Aristotle’s defence of slavery, especially natural slavery, as anything other than a form of intellectual </a:t>
            </a:r>
            <a:r>
              <a:rPr lang="en-GB" dirty="0" err="1"/>
              <a:t>scotosis</a:t>
            </a:r>
            <a:r>
              <a:rPr lang="en-GB" dirty="0"/>
              <a:t>. Granted that the institution was omnipresent and intertwined with every aspect of cultural and commercial life, we might still have expected something more from one of the greatest intellects the world has ever seen. To describe Aristotle’s arguments in defence of slavery as weak would make one guilty of inverse hyperbole. </a:t>
            </a:r>
            <a:endParaRPr lang="en-US" dirty="0"/>
          </a:p>
        </p:txBody>
      </p:sp>
    </p:spTree>
    <p:extLst>
      <p:ext uri="{BB962C8B-B14F-4D97-AF65-F5344CB8AC3E}">
        <p14:creationId xmlns:p14="http://schemas.microsoft.com/office/powerpoint/2010/main" val="182227012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‘It </a:t>
            </a:r>
            <a:r>
              <a:rPr lang="en-GB" dirty="0"/>
              <a:t>is clear </a:t>
            </a:r>
            <a:r>
              <a:rPr lang="en-GB" dirty="0" smtClean="0"/>
              <a:t>then </a:t>
            </a:r>
            <a:r>
              <a:rPr lang="en-GB" dirty="0"/>
              <a:t>that a state is not a mere society, having a common place, established for the prevention of mutual crime and for the sake of exchange. There are conditions without which a state cannot exist; but all of them together do not constitute a state, which is a community of families and aggregations of families in well-being for the sake of a perfect and self-sufficing life. Such a community can only be established among those who live in the same place and </a:t>
            </a:r>
            <a:r>
              <a:rPr lang="en-GB" dirty="0" smtClean="0"/>
              <a:t>intermarry</a:t>
            </a:r>
            <a:r>
              <a:rPr lang="en-US" dirty="0" smtClean="0"/>
              <a:t>….(cont’d)</a:t>
            </a:r>
            <a:endParaRPr lang="en-US" dirty="0"/>
          </a:p>
        </p:txBody>
      </p:sp>
    </p:spTree>
    <p:extLst>
      <p:ext uri="{BB962C8B-B14F-4D97-AF65-F5344CB8AC3E}">
        <p14:creationId xmlns:p14="http://schemas.microsoft.com/office/powerpoint/2010/main" val="16610560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Hence arise in cities family connexions, brotherhoods, common sacrifices, amusements which draw men together. But these are created by friendship (</a:t>
            </a:r>
            <a:r>
              <a:rPr lang="en-GB" i="1" dirty="0"/>
              <a:t>philia</a:t>
            </a:r>
            <a:r>
              <a:rPr lang="en-GB" dirty="0"/>
              <a:t>), for the will to live together is friendship. The end of the state is the good life, and these are the means towards it. And the state is the union of families and villages in a perfect and self-sufficing life… [1280b20-35] </a:t>
            </a:r>
            <a:endParaRPr lang="en-US" dirty="0"/>
          </a:p>
        </p:txBody>
      </p:sp>
    </p:spTree>
    <p:extLst>
      <p:ext uri="{BB962C8B-B14F-4D97-AF65-F5344CB8AC3E}">
        <p14:creationId xmlns:p14="http://schemas.microsoft.com/office/powerpoint/2010/main" val="311611348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Trade and exchange and common defence against evil-doers are all of them necessary conditions for the existence of a </a:t>
            </a:r>
            <a:r>
              <a:rPr lang="en-GB" i="1" dirty="0"/>
              <a:t>polis</a:t>
            </a:r>
            <a:r>
              <a:rPr lang="en-GB" dirty="0"/>
              <a:t> but they are not sufficient. You cannot have a </a:t>
            </a:r>
            <a:r>
              <a:rPr lang="en-GB" i="1" dirty="0"/>
              <a:t>polis</a:t>
            </a:r>
            <a:r>
              <a:rPr lang="en-GB" dirty="0"/>
              <a:t> without them but you could have them all and still not have a </a:t>
            </a:r>
            <a:r>
              <a:rPr lang="en-GB" i="1" dirty="0" smtClean="0"/>
              <a:t>polis</a:t>
            </a:r>
            <a:r>
              <a:rPr lang="en-GB" dirty="0" smtClean="0"/>
              <a:t>, b</a:t>
            </a:r>
            <a:r>
              <a:rPr lang="en-GB" dirty="0" smtClean="0"/>
              <a:t>ecause </a:t>
            </a:r>
            <a:r>
              <a:rPr lang="en-GB" dirty="0"/>
              <a:t>the </a:t>
            </a:r>
            <a:r>
              <a:rPr lang="en-GB" i="1" dirty="0"/>
              <a:t>polis</a:t>
            </a:r>
            <a:r>
              <a:rPr lang="en-GB" dirty="0"/>
              <a:t> is a community which has ends that go beyond the merely utilitarian, a community founded ultimately on </a:t>
            </a:r>
            <a:r>
              <a:rPr lang="en-GB" i="1" dirty="0"/>
              <a:t>philia</a:t>
            </a:r>
            <a:r>
              <a:rPr lang="en-GB" dirty="0"/>
              <a:t>. </a:t>
            </a:r>
            <a:endParaRPr lang="en-US" dirty="0"/>
          </a:p>
        </p:txBody>
      </p:sp>
    </p:spTree>
    <p:extLst>
      <p:ext uri="{BB962C8B-B14F-4D97-AF65-F5344CB8AC3E}">
        <p14:creationId xmlns:p14="http://schemas.microsoft.com/office/powerpoint/2010/main" val="28046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What Aristotle says here would be a problem for classical liberals or libertarians only if their advocacy of either a minimal state or no state were somehow taken to suggest that these conditions were the ultimate fulfilment of the good life. But the classical liberal or libertarian sees the minimal state or no state as a basic condition which permits people to associate in community for the achievement of common goals and purposes of the kind that Aristotle lists. What is distinctive about the classical liberal or libertarian position—and here they may differ from Aristotle—is that membership of such communities ultimately has to be voluntary and cannot be coerced</a:t>
            </a:r>
            <a:r>
              <a:rPr lang="en-GB" dirty="0" smtClean="0"/>
              <a:t>.</a:t>
            </a:r>
            <a:endParaRPr lang="en-US" dirty="0"/>
          </a:p>
        </p:txBody>
      </p:sp>
    </p:spTree>
    <p:extLst>
      <p:ext uri="{BB962C8B-B14F-4D97-AF65-F5344CB8AC3E}">
        <p14:creationId xmlns:p14="http://schemas.microsoft.com/office/powerpoint/2010/main" val="227513344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Should we have rule by the best man or by the best laws? Aristotle is well aware of the limitations of law; its inflexibility, its inability to anticipate all possible circumstances; its Procrustean tendency to ignore significant differences in squeezing widely differing circumstances into a small number of </a:t>
            </a:r>
            <a:r>
              <a:rPr lang="en-GB" dirty="0" smtClean="0"/>
              <a:t>types.</a:t>
            </a:r>
            <a:endParaRPr lang="en-US" dirty="0"/>
          </a:p>
        </p:txBody>
      </p:sp>
    </p:spTree>
    <p:extLst>
      <p:ext uri="{BB962C8B-B14F-4D97-AF65-F5344CB8AC3E}">
        <p14:creationId xmlns:p14="http://schemas.microsoft.com/office/powerpoint/2010/main" val="361236468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Plato </a:t>
            </a:r>
            <a:r>
              <a:rPr lang="en-GB" dirty="0"/>
              <a:t>in the </a:t>
            </a:r>
            <a:r>
              <a:rPr lang="en-GB" i="1" dirty="0"/>
              <a:t>Stateman</a:t>
            </a:r>
            <a:r>
              <a:rPr lang="en-GB" dirty="0"/>
              <a:t> had characterised the limitations of law in terms very similar to those used by Aristotle. </a:t>
            </a:r>
            <a:endParaRPr lang="en-GB" dirty="0" smtClean="0"/>
          </a:p>
          <a:p>
            <a:r>
              <a:rPr lang="en-GB" dirty="0" smtClean="0"/>
              <a:t>However</a:t>
            </a:r>
            <a:r>
              <a:rPr lang="en-GB" dirty="0"/>
              <a:t>, Plato’s solution was to make the wise man, the </a:t>
            </a:r>
            <a:r>
              <a:rPr lang="en-GB" dirty="0" smtClean="0"/>
              <a:t>man who </a:t>
            </a:r>
            <a:r>
              <a:rPr lang="en-GB" dirty="0"/>
              <a:t>knows, a kingly ruler. </a:t>
            </a:r>
            <a:endParaRPr lang="en-GB" dirty="0" smtClean="0"/>
          </a:p>
          <a:p>
            <a:r>
              <a:rPr lang="en-GB" dirty="0" smtClean="0"/>
              <a:t>Aristotle </a:t>
            </a:r>
            <a:r>
              <a:rPr lang="en-GB" dirty="0"/>
              <a:t>comes down, reluctantly, on the side of law, primarily because it is (or can be) free from the distorting effects of passion. </a:t>
            </a:r>
            <a:endParaRPr lang="en-US" dirty="0"/>
          </a:p>
          <a:p>
            <a:endParaRPr lang="en-US" dirty="0"/>
          </a:p>
        </p:txBody>
      </p:sp>
    </p:spTree>
    <p:extLst>
      <p:ext uri="{BB962C8B-B14F-4D97-AF65-F5344CB8AC3E}">
        <p14:creationId xmlns:p14="http://schemas.microsoft.com/office/powerpoint/2010/main" val="130168928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104</TotalTime>
  <Words>3242</Words>
  <Application>Microsoft Macintosh PowerPoint</Application>
  <PresentationFormat>On-screen Show (4:3)</PresentationFormat>
  <Paragraphs>75</Paragraphs>
  <Slides>32</Slides>
  <Notes>32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9</cp:revision>
  <dcterms:created xsi:type="dcterms:W3CDTF">2013-10-24T08:33:54Z</dcterms:created>
  <dcterms:modified xsi:type="dcterms:W3CDTF">2013-11-03T12:29:21Z</dcterms:modified>
</cp:coreProperties>
</file>