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6" r:id="rId2"/>
    <p:sldId id="257" r:id="rId3"/>
    <p:sldId id="290" r:id="rId4"/>
    <p:sldId id="291" r:id="rId5"/>
    <p:sldId id="259" r:id="rId6"/>
    <p:sldId id="260" r:id="rId7"/>
    <p:sldId id="261" r:id="rId8"/>
    <p:sldId id="262" r:id="rId9"/>
    <p:sldId id="263" r:id="rId10"/>
    <p:sldId id="264" r:id="rId11"/>
    <p:sldId id="265" r:id="rId12"/>
    <p:sldId id="266" r:id="rId13"/>
    <p:sldId id="267" r:id="rId14"/>
    <p:sldId id="268" r:id="rId15"/>
    <p:sldId id="292" r:id="rId16"/>
    <p:sldId id="269" r:id="rId17"/>
    <p:sldId id="270" r:id="rId18"/>
    <p:sldId id="293" r:id="rId19"/>
    <p:sldId id="271" r:id="rId20"/>
    <p:sldId id="294"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96" r:id="rId39"/>
    <p:sldId id="289" r:id="rId40"/>
    <p:sldId id="297"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21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theme" Target="theme/theme1.xml"/><Relationship Id="rId47"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notesMaster" Target="notesMasters/notesMaster1.xml"/><Relationship Id="rId43" Type="http://schemas.openxmlformats.org/officeDocument/2006/relationships/printerSettings" Target="printerSettings/printerSettings1.bin"/><Relationship Id="rId44" Type="http://schemas.openxmlformats.org/officeDocument/2006/relationships/presProps" Target="presProps.xml"/><Relationship Id="rId4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79B241-7D4A-E648-BA5A-B751E5C719A1}" type="datetimeFigureOut">
              <a:rPr lang="en-US" smtClean="0"/>
              <a:t>02/11/2013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22C644-C977-B141-A8EE-865E42BDCE31}" type="slidenum">
              <a:rPr lang="en-US" smtClean="0"/>
              <a:t>‹#›</a:t>
            </a:fld>
            <a:endParaRPr lang="en-US"/>
          </a:p>
        </p:txBody>
      </p:sp>
    </p:spTree>
    <p:extLst>
      <p:ext uri="{BB962C8B-B14F-4D97-AF65-F5344CB8AC3E}">
        <p14:creationId xmlns:p14="http://schemas.microsoft.com/office/powerpoint/2010/main" val="273265500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2</a:t>
            </a:fld>
            <a:endParaRPr lang="en-US"/>
          </a:p>
        </p:txBody>
      </p:sp>
    </p:spTree>
    <p:extLst>
      <p:ext uri="{BB962C8B-B14F-4D97-AF65-F5344CB8AC3E}">
        <p14:creationId xmlns:p14="http://schemas.microsoft.com/office/powerpoint/2010/main" val="18022982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13</a:t>
            </a:fld>
            <a:endParaRPr lang="en-US"/>
          </a:p>
        </p:txBody>
      </p:sp>
    </p:spTree>
    <p:extLst>
      <p:ext uri="{BB962C8B-B14F-4D97-AF65-F5344CB8AC3E}">
        <p14:creationId xmlns:p14="http://schemas.microsoft.com/office/powerpoint/2010/main" val="40592997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14</a:t>
            </a:fld>
            <a:endParaRPr lang="en-US"/>
          </a:p>
        </p:txBody>
      </p:sp>
    </p:spTree>
    <p:extLst>
      <p:ext uri="{BB962C8B-B14F-4D97-AF65-F5344CB8AC3E}">
        <p14:creationId xmlns:p14="http://schemas.microsoft.com/office/powerpoint/2010/main" val="10871244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15</a:t>
            </a:fld>
            <a:endParaRPr lang="en-US"/>
          </a:p>
        </p:txBody>
      </p:sp>
    </p:spTree>
    <p:extLst>
      <p:ext uri="{BB962C8B-B14F-4D97-AF65-F5344CB8AC3E}">
        <p14:creationId xmlns:p14="http://schemas.microsoft.com/office/powerpoint/2010/main" val="38160825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16</a:t>
            </a:fld>
            <a:endParaRPr lang="en-US"/>
          </a:p>
        </p:txBody>
      </p:sp>
    </p:spTree>
    <p:extLst>
      <p:ext uri="{BB962C8B-B14F-4D97-AF65-F5344CB8AC3E}">
        <p14:creationId xmlns:p14="http://schemas.microsoft.com/office/powerpoint/2010/main" val="7262736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21</a:t>
            </a:fld>
            <a:endParaRPr lang="en-US"/>
          </a:p>
        </p:txBody>
      </p:sp>
    </p:spTree>
    <p:extLst>
      <p:ext uri="{BB962C8B-B14F-4D97-AF65-F5344CB8AC3E}">
        <p14:creationId xmlns:p14="http://schemas.microsoft.com/office/powerpoint/2010/main" val="22566361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22</a:t>
            </a:fld>
            <a:endParaRPr lang="en-US"/>
          </a:p>
        </p:txBody>
      </p:sp>
    </p:spTree>
    <p:extLst>
      <p:ext uri="{BB962C8B-B14F-4D97-AF65-F5344CB8AC3E}">
        <p14:creationId xmlns:p14="http://schemas.microsoft.com/office/powerpoint/2010/main" val="32400504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23</a:t>
            </a:fld>
            <a:endParaRPr lang="en-US"/>
          </a:p>
        </p:txBody>
      </p:sp>
    </p:spTree>
    <p:extLst>
      <p:ext uri="{BB962C8B-B14F-4D97-AF65-F5344CB8AC3E}">
        <p14:creationId xmlns:p14="http://schemas.microsoft.com/office/powerpoint/2010/main" val="26067179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24</a:t>
            </a:fld>
            <a:endParaRPr lang="en-US"/>
          </a:p>
        </p:txBody>
      </p:sp>
    </p:spTree>
    <p:extLst>
      <p:ext uri="{BB962C8B-B14F-4D97-AF65-F5344CB8AC3E}">
        <p14:creationId xmlns:p14="http://schemas.microsoft.com/office/powerpoint/2010/main" val="41144215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25</a:t>
            </a:fld>
            <a:endParaRPr lang="en-US"/>
          </a:p>
        </p:txBody>
      </p:sp>
    </p:spTree>
    <p:extLst>
      <p:ext uri="{BB962C8B-B14F-4D97-AF65-F5344CB8AC3E}">
        <p14:creationId xmlns:p14="http://schemas.microsoft.com/office/powerpoint/2010/main" val="1341012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26</a:t>
            </a:fld>
            <a:endParaRPr lang="en-US"/>
          </a:p>
        </p:txBody>
      </p:sp>
    </p:spTree>
    <p:extLst>
      <p:ext uri="{BB962C8B-B14F-4D97-AF65-F5344CB8AC3E}">
        <p14:creationId xmlns:p14="http://schemas.microsoft.com/office/powerpoint/2010/main" val="2401615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3</a:t>
            </a:fld>
            <a:endParaRPr lang="en-US"/>
          </a:p>
        </p:txBody>
      </p:sp>
    </p:spTree>
    <p:extLst>
      <p:ext uri="{BB962C8B-B14F-4D97-AF65-F5344CB8AC3E}">
        <p14:creationId xmlns:p14="http://schemas.microsoft.com/office/powerpoint/2010/main" val="38064417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27</a:t>
            </a:fld>
            <a:endParaRPr lang="en-US"/>
          </a:p>
        </p:txBody>
      </p:sp>
    </p:spTree>
    <p:extLst>
      <p:ext uri="{BB962C8B-B14F-4D97-AF65-F5344CB8AC3E}">
        <p14:creationId xmlns:p14="http://schemas.microsoft.com/office/powerpoint/2010/main" val="5923406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28</a:t>
            </a:fld>
            <a:endParaRPr lang="en-US"/>
          </a:p>
        </p:txBody>
      </p:sp>
    </p:spTree>
    <p:extLst>
      <p:ext uri="{BB962C8B-B14F-4D97-AF65-F5344CB8AC3E}">
        <p14:creationId xmlns:p14="http://schemas.microsoft.com/office/powerpoint/2010/main" val="29829957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29</a:t>
            </a:fld>
            <a:endParaRPr lang="en-US"/>
          </a:p>
        </p:txBody>
      </p:sp>
    </p:spTree>
    <p:extLst>
      <p:ext uri="{BB962C8B-B14F-4D97-AF65-F5344CB8AC3E}">
        <p14:creationId xmlns:p14="http://schemas.microsoft.com/office/powerpoint/2010/main" val="36115059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30</a:t>
            </a:fld>
            <a:endParaRPr lang="en-US"/>
          </a:p>
        </p:txBody>
      </p:sp>
    </p:spTree>
    <p:extLst>
      <p:ext uri="{BB962C8B-B14F-4D97-AF65-F5344CB8AC3E}">
        <p14:creationId xmlns:p14="http://schemas.microsoft.com/office/powerpoint/2010/main" val="20445940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31</a:t>
            </a:fld>
            <a:endParaRPr lang="en-US"/>
          </a:p>
        </p:txBody>
      </p:sp>
    </p:spTree>
    <p:extLst>
      <p:ext uri="{BB962C8B-B14F-4D97-AF65-F5344CB8AC3E}">
        <p14:creationId xmlns:p14="http://schemas.microsoft.com/office/powerpoint/2010/main" val="38370065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32</a:t>
            </a:fld>
            <a:endParaRPr lang="en-US"/>
          </a:p>
        </p:txBody>
      </p:sp>
    </p:spTree>
    <p:extLst>
      <p:ext uri="{BB962C8B-B14F-4D97-AF65-F5344CB8AC3E}">
        <p14:creationId xmlns:p14="http://schemas.microsoft.com/office/powerpoint/2010/main" val="1432705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33</a:t>
            </a:fld>
            <a:endParaRPr lang="en-US"/>
          </a:p>
        </p:txBody>
      </p:sp>
    </p:spTree>
    <p:extLst>
      <p:ext uri="{BB962C8B-B14F-4D97-AF65-F5344CB8AC3E}">
        <p14:creationId xmlns:p14="http://schemas.microsoft.com/office/powerpoint/2010/main" val="16834376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34</a:t>
            </a:fld>
            <a:endParaRPr lang="en-US"/>
          </a:p>
        </p:txBody>
      </p:sp>
    </p:spTree>
    <p:extLst>
      <p:ext uri="{BB962C8B-B14F-4D97-AF65-F5344CB8AC3E}">
        <p14:creationId xmlns:p14="http://schemas.microsoft.com/office/powerpoint/2010/main" val="287965631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35</a:t>
            </a:fld>
            <a:endParaRPr lang="en-US"/>
          </a:p>
        </p:txBody>
      </p:sp>
    </p:spTree>
    <p:extLst>
      <p:ext uri="{BB962C8B-B14F-4D97-AF65-F5344CB8AC3E}">
        <p14:creationId xmlns:p14="http://schemas.microsoft.com/office/powerpoint/2010/main" val="69157987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36</a:t>
            </a:fld>
            <a:endParaRPr lang="en-US"/>
          </a:p>
        </p:txBody>
      </p:sp>
    </p:spTree>
    <p:extLst>
      <p:ext uri="{BB962C8B-B14F-4D97-AF65-F5344CB8AC3E}">
        <p14:creationId xmlns:p14="http://schemas.microsoft.com/office/powerpoint/2010/main" val="1706145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6</a:t>
            </a:fld>
            <a:endParaRPr lang="en-US"/>
          </a:p>
        </p:txBody>
      </p:sp>
    </p:spTree>
    <p:extLst>
      <p:ext uri="{BB962C8B-B14F-4D97-AF65-F5344CB8AC3E}">
        <p14:creationId xmlns:p14="http://schemas.microsoft.com/office/powerpoint/2010/main" val="234897881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37</a:t>
            </a:fld>
            <a:endParaRPr lang="en-US"/>
          </a:p>
        </p:txBody>
      </p:sp>
    </p:spTree>
    <p:extLst>
      <p:ext uri="{BB962C8B-B14F-4D97-AF65-F5344CB8AC3E}">
        <p14:creationId xmlns:p14="http://schemas.microsoft.com/office/powerpoint/2010/main" val="114996864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38</a:t>
            </a:fld>
            <a:endParaRPr lang="en-US"/>
          </a:p>
        </p:txBody>
      </p:sp>
    </p:spTree>
    <p:extLst>
      <p:ext uri="{BB962C8B-B14F-4D97-AF65-F5344CB8AC3E}">
        <p14:creationId xmlns:p14="http://schemas.microsoft.com/office/powerpoint/2010/main" val="102738615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39</a:t>
            </a:fld>
            <a:endParaRPr lang="en-US"/>
          </a:p>
        </p:txBody>
      </p:sp>
    </p:spTree>
    <p:extLst>
      <p:ext uri="{BB962C8B-B14F-4D97-AF65-F5344CB8AC3E}">
        <p14:creationId xmlns:p14="http://schemas.microsoft.com/office/powerpoint/2010/main" val="3705526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40</a:t>
            </a:fld>
            <a:endParaRPr lang="en-US"/>
          </a:p>
        </p:txBody>
      </p:sp>
    </p:spTree>
    <p:extLst>
      <p:ext uri="{BB962C8B-B14F-4D97-AF65-F5344CB8AC3E}">
        <p14:creationId xmlns:p14="http://schemas.microsoft.com/office/powerpoint/2010/main" val="37055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7</a:t>
            </a:fld>
            <a:endParaRPr lang="en-US"/>
          </a:p>
        </p:txBody>
      </p:sp>
    </p:spTree>
    <p:extLst>
      <p:ext uri="{BB962C8B-B14F-4D97-AF65-F5344CB8AC3E}">
        <p14:creationId xmlns:p14="http://schemas.microsoft.com/office/powerpoint/2010/main" val="9958330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8</a:t>
            </a:fld>
            <a:endParaRPr lang="en-US"/>
          </a:p>
        </p:txBody>
      </p:sp>
    </p:spTree>
    <p:extLst>
      <p:ext uri="{BB962C8B-B14F-4D97-AF65-F5344CB8AC3E}">
        <p14:creationId xmlns:p14="http://schemas.microsoft.com/office/powerpoint/2010/main" val="27702721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9</a:t>
            </a:fld>
            <a:endParaRPr lang="en-US"/>
          </a:p>
        </p:txBody>
      </p:sp>
    </p:spTree>
    <p:extLst>
      <p:ext uri="{BB962C8B-B14F-4D97-AF65-F5344CB8AC3E}">
        <p14:creationId xmlns:p14="http://schemas.microsoft.com/office/powerpoint/2010/main" val="21183854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10</a:t>
            </a:fld>
            <a:endParaRPr lang="en-US"/>
          </a:p>
        </p:txBody>
      </p:sp>
    </p:spTree>
    <p:extLst>
      <p:ext uri="{BB962C8B-B14F-4D97-AF65-F5344CB8AC3E}">
        <p14:creationId xmlns:p14="http://schemas.microsoft.com/office/powerpoint/2010/main" val="1912920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11</a:t>
            </a:fld>
            <a:endParaRPr lang="en-US"/>
          </a:p>
        </p:txBody>
      </p:sp>
    </p:spTree>
    <p:extLst>
      <p:ext uri="{BB962C8B-B14F-4D97-AF65-F5344CB8AC3E}">
        <p14:creationId xmlns:p14="http://schemas.microsoft.com/office/powerpoint/2010/main" val="6974117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22C644-C977-B141-A8EE-865E42BDCE31}" type="slidenum">
              <a:rPr lang="en-US" smtClean="0"/>
              <a:t>12</a:t>
            </a:fld>
            <a:endParaRPr lang="en-US"/>
          </a:p>
        </p:txBody>
      </p:sp>
    </p:spTree>
    <p:extLst>
      <p:ext uri="{BB962C8B-B14F-4D97-AF65-F5344CB8AC3E}">
        <p14:creationId xmlns:p14="http://schemas.microsoft.com/office/powerpoint/2010/main" val="6554464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02/11/2013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02/11/2013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02/11/2013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02/11/2013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Aristotle</a:t>
            </a:r>
            <a:endParaRPr lang="en-US" dirty="0"/>
          </a:p>
        </p:txBody>
      </p:sp>
    </p:spTree>
    <p:extLst>
      <p:ext uri="{BB962C8B-B14F-4D97-AF65-F5344CB8AC3E}">
        <p14:creationId xmlns:p14="http://schemas.microsoft.com/office/powerpoint/2010/main" val="30590840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We must be content, then, in speaking of such subjects and with such premises to indicate the truth roughly and in outline, and in speaking about things which are for the most part true and with premises of the same kind to reach </a:t>
            </a:r>
            <a:r>
              <a:rPr lang="en-GB" dirty="0" smtClean="0"/>
              <a:t>conclusions </a:t>
            </a:r>
            <a:r>
              <a:rPr lang="en-GB" dirty="0"/>
              <a:t>that are no better. In the same spirit, therefore, should each type of statement be received; for it is the mark of an educated man to look for precision in each class of things just so far as the nature of the subject admits; it is evidently equally foolish to accept probable reasoning from a mathematician and to demand from a rhetorician scientific proofs.’ [</a:t>
            </a:r>
            <a:r>
              <a:rPr lang="en-GB" i="1" dirty="0"/>
              <a:t>Nicomachean Ethics</a:t>
            </a:r>
            <a:r>
              <a:rPr lang="en-GB" dirty="0"/>
              <a:t> 1094b12-28]</a:t>
            </a:r>
            <a:r>
              <a:rPr lang="en-US" dirty="0"/>
              <a:t> </a:t>
            </a:r>
          </a:p>
        </p:txBody>
      </p:sp>
    </p:spTree>
    <p:extLst>
      <p:ext uri="{BB962C8B-B14F-4D97-AF65-F5344CB8AC3E}">
        <p14:creationId xmlns:p14="http://schemas.microsoft.com/office/powerpoint/2010/main" val="9290197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This contrast in methodology between Plato and Aristotle is not a mere matter of taste. It fundamentally affects how they approach problems and the solutions they offer. </a:t>
            </a:r>
            <a:endParaRPr lang="en-GB" dirty="0" smtClean="0"/>
          </a:p>
          <a:p>
            <a:r>
              <a:rPr lang="en-GB" dirty="0" smtClean="0"/>
              <a:t>Aristotle </a:t>
            </a:r>
            <a:r>
              <a:rPr lang="en-GB" dirty="0"/>
              <a:t>clearly recognises the contingent variability of human action, both in individuals and in groups. Given this, there is only so much order we can expect to educe from human action. Aristotle thinks it foolish to demand more rigour from a given subject matter than it can provide and human action, whether in ethics or politics, because of its variety and complexity will allow us to say what is so only for the most part </a:t>
            </a:r>
            <a:r>
              <a:rPr lang="en-GB" dirty="0" smtClean="0"/>
              <a:t>but </a:t>
            </a:r>
            <a:r>
              <a:rPr lang="en-GB" dirty="0"/>
              <a:t>not necessarily so. </a:t>
            </a:r>
            <a:endParaRPr lang="en-US" dirty="0"/>
          </a:p>
        </p:txBody>
      </p:sp>
    </p:spTree>
    <p:extLst>
      <p:ext uri="{BB962C8B-B14F-4D97-AF65-F5344CB8AC3E}">
        <p14:creationId xmlns:p14="http://schemas.microsoft.com/office/powerpoint/2010/main" val="169494780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Even if this does not match up to some abstract ideal of explanation, it is still worth pursuing. Unless one is somehow persuaded that only that which is mathematically certain is knowledge, the knowledge we can get in these practical areas is still an advance over ignorance. ‘Human </a:t>
            </a:r>
            <a:r>
              <a:rPr lang="en-GB" dirty="0" smtClean="0"/>
              <a:t>beings’ writes Carnes Lord, ‘are </a:t>
            </a:r>
            <a:r>
              <a:rPr lang="en-GB" dirty="0"/>
              <a:t>inherently variable, and to approach them in the spirit of the physicist or mathematician seeking to discover universal laws is to distort fundamentally the relevant phenomena.’ [Lord 120</a:t>
            </a:r>
            <a:r>
              <a:rPr lang="en-GB" dirty="0" smtClean="0"/>
              <a:t>]</a:t>
            </a:r>
            <a:endParaRPr lang="en-US" dirty="0"/>
          </a:p>
        </p:txBody>
      </p:sp>
    </p:spTree>
    <p:extLst>
      <p:ext uri="{BB962C8B-B14F-4D97-AF65-F5344CB8AC3E}">
        <p14:creationId xmlns:p14="http://schemas.microsoft.com/office/powerpoint/2010/main" val="218384237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For Aristotle, then, we do not generate our basic theoretical principles by pure reflection and then impose them willy-nilly on each and every area of study regardless of content. Rather, we demand the level of precision that a given subject matter can sustain. In matters of human action, in practical matters, we cannot expect to obtain the kind of rigour that we require in mathematics. </a:t>
            </a:r>
            <a:endParaRPr lang="en-GB" dirty="0" smtClean="0"/>
          </a:p>
          <a:p>
            <a:r>
              <a:rPr lang="en-GB" dirty="0" smtClean="0"/>
              <a:t>Even </a:t>
            </a:r>
            <a:r>
              <a:rPr lang="en-GB" dirty="0"/>
              <a:t>in Plato’s own political though, we can see him accepting </a:t>
            </a:r>
            <a:r>
              <a:rPr lang="en-GB" dirty="0" smtClean="0"/>
              <a:t>the </a:t>
            </a:r>
            <a:r>
              <a:rPr lang="en-GB" dirty="0"/>
              <a:t>pragmatic necessity to move from the rarefied theoretical purity of the </a:t>
            </a:r>
            <a:r>
              <a:rPr lang="en-GB" i="1" dirty="0"/>
              <a:t>Republic</a:t>
            </a:r>
            <a:r>
              <a:rPr lang="en-GB" dirty="0"/>
              <a:t> to the more breathable air of the second-best option of the </a:t>
            </a:r>
            <a:r>
              <a:rPr lang="en-GB" i="1" dirty="0"/>
              <a:t>Statesman</a:t>
            </a:r>
            <a:r>
              <a:rPr lang="en-GB" dirty="0"/>
              <a:t> and the </a:t>
            </a:r>
            <a:r>
              <a:rPr lang="en-GB" i="1" dirty="0"/>
              <a:t>Laws</a:t>
            </a:r>
            <a:r>
              <a:rPr lang="en-GB" dirty="0"/>
              <a:t> </a:t>
            </a:r>
            <a:r>
              <a:rPr lang="en-GB" dirty="0" smtClean="0"/>
              <a:t>even while </a:t>
            </a:r>
            <a:r>
              <a:rPr lang="en-GB" dirty="0"/>
              <a:t>he still hankers after the ideal. </a:t>
            </a:r>
            <a:endParaRPr lang="en-US" dirty="0"/>
          </a:p>
        </p:txBody>
      </p:sp>
    </p:spTree>
    <p:extLst>
      <p:ext uri="{BB962C8B-B14F-4D97-AF65-F5344CB8AC3E}">
        <p14:creationId xmlns:p14="http://schemas.microsoft.com/office/powerpoint/2010/main" val="207069709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Just as in his </a:t>
            </a:r>
            <a:r>
              <a:rPr lang="en-GB" i="1" dirty="0"/>
              <a:t>Metaphysics</a:t>
            </a:r>
            <a:r>
              <a:rPr lang="en-GB" dirty="0"/>
              <a:t> Aristotle removes Plato’s Forms from the transcendental realm and incorporates them in the things of this world, so too he takes Plato’s ideal state and embodies it in the context of 4</a:t>
            </a:r>
            <a:r>
              <a:rPr lang="en-GB" baseline="30000" dirty="0"/>
              <a:t>th</a:t>
            </a:r>
            <a:r>
              <a:rPr lang="en-GB" dirty="0"/>
              <a:t> century BC </a:t>
            </a:r>
            <a:r>
              <a:rPr lang="en-GB"/>
              <a:t>Greece</a:t>
            </a:r>
            <a:r>
              <a:rPr lang="en-GB" smtClean="0"/>
              <a:t>.</a:t>
            </a:r>
            <a:endParaRPr lang="en-US" dirty="0"/>
          </a:p>
        </p:txBody>
      </p:sp>
    </p:spTree>
    <p:extLst>
      <p:ext uri="{BB962C8B-B14F-4D97-AF65-F5344CB8AC3E}">
        <p14:creationId xmlns:p14="http://schemas.microsoft.com/office/powerpoint/2010/main" val="200964896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Sophists, who were in some respects deconstructionists before their time, argued that justice was simply a matter of convention, varying from place to place and from time to time. Aristotle was unwilling to accept this view. On the other hand, he was also unwilling to accept the idea that there was or could be only one transcendent ideal political community</a:t>
            </a:r>
            <a:endParaRPr lang="en-US" dirty="0"/>
          </a:p>
        </p:txBody>
      </p:sp>
    </p:spTree>
    <p:extLst>
      <p:ext uri="{BB962C8B-B14F-4D97-AF65-F5344CB8AC3E}">
        <p14:creationId xmlns:p14="http://schemas.microsoft.com/office/powerpoint/2010/main" val="24023116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a:t>
            </a:r>
            <a:r>
              <a:rPr lang="en-GB" dirty="0" smtClean="0"/>
              <a:t>s </a:t>
            </a:r>
            <a:r>
              <a:rPr lang="en-GB" dirty="0"/>
              <a:t>the things around us are composed of matter and form—a certain stuff shaped or patterned in a particular way—so too, actual political structures are a combination of material factors (wealth, land, property</a:t>
            </a:r>
            <a:r>
              <a:rPr lang="en-GB" dirty="0" smtClean="0"/>
              <a:t>, </a:t>
            </a:r>
            <a:r>
              <a:rPr lang="en-GB" dirty="0"/>
              <a:t>etc.) organised in a particular way which gives them their characteristic pattern or form or structure. </a:t>
            </a:r>
            <a:endParaRPr lang="en-US" dirty="0"/>
          </a:p>
        </p:txBody>
      </p:sp>
    </p:spTree>
    <p:extLst>
      <p:ext uri="{BB962C8B-B14F-4D97-AF65-F5344CB8AC3E}">
        <p14:creationId xmlns:p14="http://schemas.microsoft.com/office/powerpoint/2010/main" val="22243005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One key difference between Plato and Aristotle, then, has to do with the ideal nature of the state. We saw that for Plato a state governed by laws was a second best compromise, a concession to human limitations. For Plato the choice was disjunctive: rule by men </a:t>
            </a:r>
            <a:r>
              <a:rPr lang="en-GB" i="1" dirty="0"/>
              <a:t>or</a:t>
            </a:r>
            <a:r>
              <a:rPr lang="en-GB" dirty="0"/>
              <a:t> rules by laws. For Aristotle, however, there is no necessary disjunction between rule by man and rule by law. </a:t>
            </a:r>
            <a:endParaRPr lang="en-US" dirty="0"/>
          </a:p>
        </p:txBody>
      </p:sp>
    </p:spTree>
    <p:extLst>
      <p:ext uri="{BB962C8B-B14F-4D97-AF65-F5344CB8AC3E}">
        <p14:creationId xmlns:p14="http://schemas.microsoft.com/office/powerpoint/2010/main" val="39468759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constitutional ruler rules with the consent and for the good of the ruled and is thus distinguished from the mere tyrant or benevolent despot who, even if he were to rule for the good of the ruled, would not do so with their consent. </a:t>
            </a:r>
            <a:endParaRPr lang="en-GB" dirty="0" smtClean="0"/>
          </a:p>
          <a:p>
            <a:r>
              <a:rPr lang="en-GB" dirty="0" smtClean="0"/>
              <a:t>Sabine notes, ‘The </a:t>
            </a:r>
            <a:r>
              <a:rPr lang="en-GB" dirty="0"/>
              <a:t>precise moral property which Aristotle means to point out is as elusive as the consent of the governed in modern theories, but no one can doubt its reality.’ [Sabine p. 95] </a:t>
            </a:r>
            <a:endParaRPr lang="en-US" dirty="0"/>
          </a:p>
          <a:p>
            <a:endParaRPr lang="en-US" dirty="0"/>
          </a:p>
        </p:txBody>
      </p:sp>
    </p:spTree>
    <p:extLst>
      <p:ext uri="{BB962C8B-B14F-4D97-AF65-F5344CB8AC3E}">
        <p14:creationId xmlns:p14="http://schemas.microsoft.com/office/powerpoint/2010/main" val="7118335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For Plato, wisdom resided in the expert, in the one who really knows. Aristotle, while he doesn’t totally reject the idea that the best in society should rule, comes to appreciate what has been called ‘the wisdom of crowds’, the wisdom that is formed by the living community embodied in reflectively appropriated custom, custom that is not simply a matter of just doing whatever has been done before but a living vital custom that sheds the obsolete and adapts itself to the new. </a:t>
            </a:r>
            <a:endParaRPr lang="en-US" dirty="0"/>
          </a:p>
        </p:txBody>
      </p:sp>
    </p:spTree>
    <p:extLst>
      <p:ext uri="{BB962C8B-B14F-4D97-AF65-F5344CB8AC3E}">
        <p14:creationId xmlns:p14="http://schemas.microsoft.com/office/powerpoint/2010/main" val="34382321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One of the delightful quirks of intellectual history is that while we have the dialogues of Plato but no record of his Academy lectures, we have Aristotle’s lecture notes but none of his polished literary productions. Even though we have a substantial body of work from Aristotle, it still represents only a part of his overall corpus. From his dialogues, some of them on politics, all we have is a few quotations</a:t>
            </a:r>
            <a:r>
              <a:rPr lang="en-GB" dirty="0" smtClean="0"/>
              <a:t>.</a:t>
            </a:r>
            <a:endParaRPr lang="en-US" dirty="0"/>
          </a:p>
        </p:txBody>
      </p:sp>
    </p:spTree>
    <p:extLst>
      <p:ext uri="{BB962C8B-B14F-4D97-AF65-F5344CB8AC3E}">
        <p14:creationId xmlns:p14="http://schemas.microsoft.com/office/powerpoint/2010/main" val="33280969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is possible to argue, Aristotle says, that in the making of law the collective wisdom of a people is superior to that of even the wisest lawgiver….the reason of the statesman in a good state cannot be detached from the reason embodied in the law and custom of the community he rules.’ [Sabine, p. 96]</a:t>
            </a:r>
            <a:endParaRPr lang="en-US" dirty="0"/>
          </a:p>
          <a:p>
            <a:endParaRPr lang="en-US" dirty="0"/>
          </a:p>
        </p:txBody>
      </p:sp>
    </p:spTree>
    <p:extLst>
      <p:ext uri="{BB962C8B-B14F-4D97-AF65-F5344CB8AC3E}">
        <p14:creationId xmlns:p14="http://schemas.microsoft.com/office/powerpoint/2010/main" val="176663177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 distinct from the modern liberal conception of the state, both Plato and Aristotle agree that it has as one of its functions the moral improvement of its citizens. This is understandable, at least in part, because for both thinkers, the </a:t>
            </a:r>
            <a:r>
              <a:rPr lang="en-GB" i="1" dirty="0"/>
              <a:t>polis</a:t>
            </a:r>
            <a:r>
              <a:rPr lang="en-GB" dirty="0"/>
              <a:t>, the city state, was that form of political organisation which was small enough to allow the participation of all its citizens while being large enough to provide the conditions necessary not just for life but for the good life. Ethics, politics, custom and law all run together in the </a:t>
            </a:r>
            <a:r>
              <a:rPr lang="en-GB" i="1" dirty="0"/>
              <a:t>polis</a:t>
            </a:r>
            <a:r>
              <a:rPr lang="en-GB" dirty="0"/>
              <a:t>.</a:t>
            </a:r>
            <a:endParaRPr lang="en-US" dirty="0"/>
          </a:p>
        </p:txBody>
      </p:sp>
    </p:spTree>
    <p:extLst>
      <p:ext uri="{BB962C8B-B14F-4D97-AF65-F5344CB8AC3E}">
        <p14:creationId xmlns:p14="http://schemas.microsoft.com/office/powerpoint/2010/main" val="3972098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respect of a convergence of the political and the personal, the economic and the legal, the historical and the cultural, the modern nation-state is an attempt to reproduce and extend the </a:t>
            </a:r>
            <a:r>
              <a:rPr lang="en-GB" i="1" dirty="0"/>
              <a:t>polis</a:t>
            </a:r>
            <a:r>
              <a:rPr lang="en-GB" dirty="0"/>
              <a:t> on a gigantic scale. Requiring myth-making of heroic proportions and ignoring the intrinsic physical and demographic constraints of the Greek </a:t>
            </a:r>
            <a:r>
              <a:rPr lang="en-GB" i="1" dirty="0"/>
              <a:t>polis</a:t>
            </a:r>
            <a:r>
              <a:rPr lang="en-GB" dirty="0"/>
              <a:t>, the nation-state was a project doomed to failure from the start. </a:t>
            </a:r>
            <a:endParaRPr lang="en-US" dirty="0"/>
          </a:p>
          <a:p>
            <a:pPr marL="0" indent="0">
              <a:buNone/>
            </a:pPr>
            <a:endParaRPr lang="en-US" dirty="0"/>
          </a:p>
        </p:txBody>
      </p:sp>
    </p:spTree>
    <p:extLst>
      <p:ext uri="{BB962C8B-B14F-4D97-AF65-F5344CB8AC3E}">
        <p14:creationId xmlns:p14="http://schemas.microsoft.com/office/powerpoint/2010/main" val="163809673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It is important to </a:t>
            </a:r>
            <a:r>
              <a:rPr lang="en-GB" dirty="0" smtClean="0"/>
              <a:t>remind ourselves </a:t>
            </a:r>
            <a:r>
              <a:rPr lang="en-GB" dirty="0"/>
              <a:t>before going any further that the use of the English word ‘state’ to translate Aristotle’s </a:t>
            </a:r>
            <a:r>
              <a:rPr lang="en-GB" i="1" dirty="0"/>
              <a:t>polis</a:t>
            </a:r>
            <a:r>
              <a:rPr lang="en-GB" dirty="0"/>
              <a:t> (from which his treatise takes its name) could be seriously misleading. The political entity that Aristotle talks about bears little resemblance to the modern state in either size, mode of governance, or status of citizenship. Only in the matter of their both being independent of other states (or </a:t>
            </a:r>
            <a:r>
              <a:rPr lang="en-GB" i="1" dirty="0"/>
              <a:t>poleis</a:t>
            </a:r>
            <a:r>
              <a:rPr lang="en-GB" dirty="0"/>
              <a:t>) can they be said to resemble each other. </a:t>
            </a:r>
            <a:endParaRPr lang="en-US" dirty="0"/>
          </a:p>
        </p:txBody>
      </p:sp>
    </p:spTree>
    <p:extLst>
      <p:ext uri="{BB962C8B-B14F-4D97-AF65-F5344CB8AC3E}">
        <p14:creationId xmlns:p14="http://schemas.microsoft.com/office/powerpoint/2010/main" val="33326301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As I mentioned earlier, the </a:t>
            </a:r>
            <a:r>
              <a:rPr lang="en-GB" dirty="0"/>
              <a:t>use of ‘state’ to translate ‘</a:t>
            </a:r>
            <a:r>
              <a:rPr lang="en-GB" i="1" dirty="0"/>
              <a:t>polis’</a:t>
            </a:r>
            <a:r>
              <a:rPr lang="en-GB" dirty="0"/>
              <a:t> is a practice that cannot altogether be avoided but its possibly misleading connotations must constantly be borne in mind. </a:t>
            </a:r>
            <a:endParaRPr lang="en-GB" dirty="0" smtClean="0"/>
          </a:p>
          <a:p>
            <a:r>
              <a:rPr lang="en-GB" dirty="0" smtClean="0"/>
              <a:t>It </a:t>
            </a:r>
            <a:r>
              <a:rPr lang="en-GB" dirty="0"/>
              <a:t>is also misleading to translate polis as ‘city’, if that is meant to suggest an urban rather than a rural mode of life. The Greek </a:t>
            </a:r>
            <a:r>
              <a:rPr lang="en-GB" i="1" dirty="0"/>
              <a:t>polis</a:t>
            </a:r>
            <a:r>
              <a:rPr lang="en-GB" dirty="0"/>
              <a:t> was both urban and rural</a:t>
            </a:r>
            <a:r>
              <a:rPr lang="en-GB" dirty="0" smtClean="0"/>
              <a:t>.</a:t>
            </a:r>
            <a:endParaRPr lang="en-US" dirty="0"/>
          </a:p>
        </p:txBody>
      </p:sp>
    </p:spTree>
    <p:extLst>
      <p:ext uri="{BB962C8B-B14F-4D97-AF65-F5344CB8AC3E}">
        <p14:creationId xmlns:p14="http://schemas.microsoft.com/office/powerpoint/2010/main" val="42647298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One of the sayings for which Aristotle is most well known is that ‘man is a political animal. As I. F. Stone notes, ‘The English words </a:t>
            </a:r>
            <a:r>
              <a:rPr lang="en-GB" i="1" dirty="0"/>
              <a:t>political animal</a:t>
            </a:r>
            <a:r>
              <a:rPr lang="en-GB" dirty="0"/>
              <a:t> are, it is true, an exact and literal rendering of the Greek term, </a:t>
            </a:r>
            <a:r>
              <a:rPr lang="en-GB" i="1" dirty="0"/>
              <a:t>zoon </a:t>
            </a:r>
            <a:r>
              <a:rPr lang="en-GB" i="1" dirty="0" err="1"/>
              <a:t>politikon</a:t>
            </a:r>
            <a:r>
              <a:rPr lang="en-GB" dirty="0"/>
              <a:t>. But in English this conjures up the picture of a ward heeler who spends his life in the seedy chores of a modern political machine.’ [Stone, p. 9] A </a:t>
            </a:r>
            <a:r>
              <a:rPr lang="en-GB" i="1" dirty="0"/>
              <a:t>polis</a:t>
            </a:r>
            <a:r>
              <a:rPr lang="en-GB" dirty="0"/>
              <a:t> was </a:t>
            </a:r>
            <a:r>
              <a:rPr lang="en-GB" dirty="0" smtClean="0"/>
              <a:t>a form </a:t>
            </a:r>
            <a:r>
              <a:rPr lang="en-GB" dirty="0"/>
              <a:t>of community (</a:t>
            </a:r>
            <a:r>
              <a:rPr lang="en-GB" i="1" dirty="0" err="1"/>
              <a:t>koinonia</a:t>
            </a:r>
            <a:r>
              <a:rPr lang="en-GB" dirty="0"/>
              <a:t>) whose constituent members had the right to control their own affairs by debate, discussion and by law-making and enforcement</a:t>
            </a:r>
            <a:r>
              <a:rPr lang="en-GB" dirty="0" smtClean="0"/>
              <a:t>.</a:t>
            </a:r>
            <a:endParaRPr lang="en-US" dirty="0"/>
          </a:p>
        </p:txBody>
      </p:sp>
    </p:spTree>
    <p:extLst>
      <p:ext uri="{BB962C8B-B14F-4D97-AF65-F5344CB8AC3E}">
        <p14:creationId xmlns:p14="http://schemas.microsoft.com/office/powerpoint/2010/main" val="39496313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If the liberal view of the state is that it is an instrument for coordinating and regulating the private associations that make up society, that is certainly not Aristotle’s view. ‘The very distinction between ‘state’ and ‘society’ is foreign to Aristotle’s way of thinking: the city cannot be identified with the state or a form of the state, and the ‘authoritative’ quality Aristotle imputes to it has nothing to do with the juridical ‘sovereignty’ that is essential to the modern conception of the state. Rather, it derives entirely from the circumstance that the city, and only the city, is comprehensively concerned with the comprehensive human good.’ [Lord 134]</a:t>
            </a:r>
            <a:endParaRPr lang="en-US" dirty="0"/>
          </a:p>
        </p:txBody>
      </p:sp>
    </p:spTree>
    <p:extLst>
      <p:ext uri="{BB962C8B-B14F-4D97-AF65-F5344CB8AC3E}">
        <p14:creationId xmlns:p14="http://schemas.microsoft.com/office/powerpoint/2010/main" val="105817298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a:t>
            </a:r>
            <a:r>
              <a:rPr lang="en-GB" i="1" dirty="0"/>
              <a:t>polis</a:t>
            </a:r>
            <a:r>
              <a:rPr lang="en-GB" dirty="0"/>
              <a:t>, then, is a kind of community (</a:t>
            </a:r>
            <a:r>
              <a:rPr lang="en-GB" i="1" dirty="0" err="1"/>
              <a:t>koinonia</a:t>
            </a:r>
            <a:r>
              <a:rPr lang="en-GB" dirty="0"/>
              <a:t>), the one that aims at the highest and most complete human good. The household consisting of husband and wife and master and slave is the most elemental social unit and it provides for man’s daily needs. The village, comprising a number of households satisfies a greater range of needs. The </a:t>
            </a:r>
            <a:r>
              <a:rPr lang="en-GB" i="1" dirty="0"/>
              <a:t>polis</a:t>
            </a:r>
            <a:r>
              <a:rPr lang="en-GB" dirty="0"/>
              <a:t>, however, sets out to meet all human needs and its ultimate goal is the securing of the good life for man. </a:t>
            </a:r>
            <a:endParaRPr lang="en-US" dirty="0"/>
          </a:p>
        </p:txBody>
      </p:sp>
    </p:spTree>
    <p:extLst>
      <p:ext uri="{BB962C8B-B14F-4D97-AF65-F5344CB8AC3E}">
        <p14:creationId xmlns:p14="http://schemas.microsoft.com/office/powerpoint/2010/main" val="315102674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‘When several villages are united in a single complete community</a:t>
            </a:r>
            <a:r>
              <a:rPr lang="en-GB" dirty="0" smtClean="0"/>
              <a:t>, large </a:t>
            </a:r>
            <a:r>
              <a:rPr lang="en-GB" dirty="0"/>
              <a:t>enough to be nearly or quite self-sufficing</a:t>
            </a:r>
            <a:r>
              <a:rPr lang="en-GB" dirty="0" smtClean="0"/>
              <a:t>,’ writes Aristotle, ‘the </a:t>
            </a:r>
            <a:r>
              <a:rPr lang="en-GB" dirty="0"/>
              <a:t>state [</a:t>
            </a:r>
            <a:r>
              <a:rPr lang="en-GB" i="1" dirty="0"/>
              <a:t>polis</a:t>
            </a:r>
            <a:r>
              <a:rPr lang="en-GB" dirty="0"/>
              <a:t>] comes into existence, originating in the bare needs of life, and continuing in existence for the sake of a good life….Hence it is evident that the state [</a:t>
            </a:r>
            <a:r>
              <a:rPr lang="en-GB" i="1" dirty="0"/>
              <a:t>polis</a:t>
            </a:r>
            <a:r>
              <a:rPr lang="en-GB" dirty="0"/>
              <a:t>[ is a creation of nature, and that man is by nature a political animal.’ [</a:t>
            </a:r>
            <a:r>
              <a:rPr lang="en-GB" i="1" dirty="0"/>
              <a:t>Politics</a:t>
            </a:r>
            <a:r>
              <a:rPr lang="en-GB" dirty="0"/>
              <a:t> 1252b27-30, 1258a2] </a:t>
            </a:r>
            <a:endParaRPr lang="en-US" dirty="0"/>
          </a:p>
        </p:txBody>
      </p:sp>
    </p:spTree>
    <p:extLst>
      <p:ext uri="{BB962C8B-B14F-4D97-AF65-F5344CB8AC3E}">
        <p14:creationId xmlns:p14="http://schemas.microsoft.com/office/powerpoint/2010/main" val="907527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Aristotle goes on to say that the </a:t>
            </a:r>
            <a:r>
              <a:rPr lang="en-GB" i="1" dirty="0"/>
              <a:t>polis</a:t>
            </a:r>
            <a:r>
              <a:rPr lang="en-GB" dirty="0"/>
              <a:t> is by nature prior both to the family and the individual since wholes are prior to their parts. This priority is obviously a logical or conceptual priority, not a temporal one. The reason for this priority of the </a:t>
            </a:r>
            <a:r>
              <a:rPr lang="en-GB" i="1" dirty="0"/>
              <a:t>polis</a:t>
            </a:r>
            <a:r>
              <a:rPr lang="en-GB" dirty="0"/>
              <a:t> to all other forms of community is that neither the individual human being nor the household nor even the village is self-sufficing. The polis, however, </a:t>
            </a:r>
            <a:r>
              <a:rPr lang="en-GB" i="1" dirty="0"/>
              <a:t>is</a:t>
            </a:r>
            <a:r>
              <a:rPr lang="en-GB" dirty="0"/>
              <a:t> a self-sufficing community whose distinctive function is to make provision not just for human life but for the good life. </a:t>
            </a:r>
            <a:endParaRPr lang="en-US" dirty="0"/>
          </a:p>
        </p:txBody>
      </p:sp>
    </p:spTree>
    <p:extLst>
      <p:ext uri="{BB962C8B-B14F-4D97-AF65-F5344CB8AC3E}">
        <p14:creationId xmlns:p14="http://schemas.microsoft.com/office/powerpoint/2010/main" val="332767083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effect of this historical accident is to distort our perception of the two philosophers: Plato is the imaginative, insightful and entertaining literary artist while Aristotle is the original dry-as-dust dull </a:t>
            </a:r>
            <a:r>
              <a:rPr lang="en-GB" dirty="0" smtClean="0"/>
              <a:t>professor.</a:t>
            </a:r>
          </a:p>
          <a:p>
            <a:pPr marL="0" indent="0">
              <a:buNone/>
            </a:pPr>
            <a:endParaRPr lang="en-GB" dirty="0"/>
          </a:p>
        </p:txBody>
      </p:sp>
    </p:spTree>
    <p:extLst>
      <p:ext uri="{BB962C8B-B14F-4D97-AF65-F5344CB8AC3E}">
        <p14:creationId xmlns:p14="http://schemas.microsoft.com/office/powerpoint/2010/main" val="40921156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a:t>
            </a:r>
            <a:r>
              <a:rPr lang="en-GB" i="1" dirty="0"/>
              <a:t>polis</a:t>
            </a:r>
            <a:r>
              <a:rPr lang="en-GB" dirty="0"/>
              <a:t> is a natural entity in the same way as the household or the village, not an artificial or constructed entity. In such a </a:t>
            </a:r>
            <a:r>
              <a:rPr lang="en-GB" i="1" dirty="0"/>
              <a:t>polis</a:t>
            </a:r>
            <a:r>
              <a:rPr lang="en-GB" dirty="0"/>
              <a:t>, we have a union of people in almost all </a:t>
            </a:r>
            <a:r>
              <a:rPr lang="en-GB" dirty="0" smtClean="0"/>
              <a:t>things that matter; </a:t>
            </a:r>
            <a:r>
              <a:rPr lang="en-GB" dirty="0"/>
              <a:t>in history, language, customs, laws, religion, music, art and culture. This contrasts with the modern liberal conception of the state as a kind of neutral common arena in which the inhabitants are guaranteed some minimal form of justice and law and in which their economic or contractual exchanges can be validated. [see 1280a24-1281a6</a:t>
            </a:r>
            <a:r>
              <a:rPr lang="en-GB" dirty="0" smtClean="0"/>
              <a:t>]</a:t>
            </a:r>
            <a:endParaRPr lang="en-US" dirty="0"/>
          </a:p>
        </p:txBody>
      </p:sp>
    </p:spTree>
    <p:extLst>
      <p:ext uri="{BB962C8B-B14F-4D97-AF65-F5344CB8AC3E}">
        <p14:creationId xmlns:p14="http://schemas.microsoft.com/office/powerpoint/2010/main" val="17468415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what way is the </a:t>
            </a:r>
            <a:r>
              <a:rPr lang="en-GB" i="1" dirty="0"/>
              <a:t>polis</a:t>
            </a:r>
            <a:r>
              <a:rPr lang="en-GB" dirty="0"/>
              <a:t> natural? It is natural inasmuch as the needs which find satisfaction in part in the other and temporally prior forms of community can only be completely satisfied by it. </a:t>
            </a:r>
            <a:endParaRPr lang="en-GB" dirty="0" smtClean="0"/>
          </a:p>
          <a:p>
            <a:r>
              <a:rPr lang="en-GB" dirty="0" smtClean="0"/>
              <a:t>Aristotle </a:t>
            </a:r>
            <a:r>
              <a:rPr lang="en-GB" dirty="0"/>
              <a:t>has to meet opposition to his claim that the </a:t>
            </a:r>
            <a:r>
              <a:rPr lang="en-GB" i="1" dirty="0"/>
              <a:t>polis</a:t>
            </a:r>
            <a:r>
              <a:rPr lang="en-GB" dirty="0"/>
              <a:t> is a natural form of community whose citizens govern themselves on two fronts; against Plato, he denies that rule should be by a class of experts; against the Sophists, he denies that the ruler-ruled distinction is merely conventional. </a:t>
            </a:r>
            <a:endParaRPr lang="en-US" dirty="0"/>
          </a:p>
        </p:txBody>
      </p:sp>
    </p:spTree>
    <p:extLst>
      <p:ext uri="{BB962C8B-B14F-4D97-AF65-F5344CB8AC3E}">
        <p14:creationId xmlns:p14="http://schemas.microsoft.com/office/powerpoint/2010/main" val="3522736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Among free and equal men, there appears to be no natural orientation of ruler and ruled; how then can governing take place? Since organisation of some kind is necessary for the good of the whole and since no one by nature in the </a:t>
            </a:r>
            <a:r>
              <a:rPr lang="en-GB" i="1" dirty="0"/>
              <a:t>polis</a:t>
            </a:r>
            <a:r>
              <a:rPr lang="en-GB" dirty="0"/>
              <a:t> is predestined to rule over another (as distinct say, from the father in the household) the citizens of the </a:t>
            </a:r>
            <a:r>
              <a:rPr lang="en-GB" i="1" dirty="0"/>
              <a:t>polis</a:t>
            </a:r>
            <a:r>
              <a:rPr lang="en-GB" dirty="0"/>
              <a:t> must be both ruler and ruled. All must govern and be governed in turn. </a:t>
            </a:r>
            <a:endParaRPr lang="en-US" dirty="0"/>
          </a:p>
        </p:txBody>
      </p:sp>
    </p:spTree>
    <p:extLst>
      <p:ext uri="{BB962C8B-B14F-4D97-AF65-F5344CB8AC3E}">
        <p14:creationId xmlns:p14="http://schemas.microsoft.com/office/powerpoint/2010/main" val="205760567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fact that a ruler at any given time will, in turn, be one of the ruled tends to moderate any tendency towards tyranny and arbitrariness on their part and their rule will be such that it will be for the good of those ruled rather than the ruler himself. </a:t>
            </a:r>
            <a:endParaRPr lang="en-GB" dirty="0" smtClean="0"/>
          </a:p>
          <a:p>
            <a:r>
              <a:rPr lang="en-GB" dirty="0" smtClean="0"/>
              <a:t>The </a:t>
            </a:r>
            <a:r>
              <a:rPr lang="en-GB" dirty="0"/>
              <a:t>three relationships that obtain in the household are master-slave, husband-wife, and father-children. Aristotle robustly denies that the master-slave and father-children relationships are a model for political or constitutional rule. </a:t>
            </a:r>
            <a:endParaRPr lang="en-US" dirty="0"/>
          </a:p>
        </p:txBody>
      </p:sp>
    </p:spTree>
    <p:extLst>
      <p:ext uri="{BB962C8B-B14F-4D97-AF65-F5344CB8AC3E}">
        <p14:creationId xmlns:p14="http://schemas.microsoft.com/office/powerpoint/2010/main" val="28928472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One of the most interesting things about the </a:t>
            </a:r>
            <a:r>
              <a:rPr lang="en-GB" i="1" dirty="0"/>
              <a:t>Politics</a:t>
            </a:r>
            <a:r>
              <a:rPr lang="en-GB" dirty="0"/>
              <a:t> is that Aristotle feels it necessary to provide a justification for slavery. Apart from the persuasiveness or otherwise of his defence, it is a matter of some interest that he should feel obliged to offer a defence of such a ubiquitous and widely-accepted institution. He could have defended slavery simply on utilitarian grounds but he argues instead, with what persuasiveness you yourself can judge, that while some types of slavery are conventional, there are nevertheless some people who are slaves by </a:t>
            </a:r>
            <a:r>
              <a:rPr lang="en-GB" dirty="0" smtClean="0"/>
              <a:t>nature</a:t>
            </a:r>
            <a:r>
              <a:rPr lang="en-GB" dirty="0"/>
              <a:t>.</a:t>
            </a:r>
            <a:endParaRPr lang="en-US" dirty="0"/>
          </a:p>
        </p:txBody>
      </p:sp>
    </p:spTree>
    <p:extLst>
      <p:ext uri="{BB962C8B-B14F-4D97-AF65-F5344CB8AC3E}">
        <p14:creationId xmlns:p14="http://schemas.microsoft.com/office/powerpoint/2010/main" val="230924060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‘…from the hour of their birth</a:t>
            </a:r>
            <a:r>
              <a:rPr lang="en-GB" dirty="0" smtClean="0"/>
              <a:t>,’ he says, ‘some </a:t>
            </a:r>
            <a:r>
              <a:rPr lang="en-GB" dirty="0"/>
              <a:t>are marked out for subjection, others for rule.’ [</a:t>
            </a:r>
            <a:r>
              <a:rPr lang="en-GB" i="1" dirty="0"/>
              <a:t>Politics</a:t>
            </a:r>
            <a:r>
              <a:rPr lang="en-GB" dirty="0"/>
              <a:t> 1254a23] </a:t>
            </a:r>
            <a:endParaRPr lang="en-GB" dirty="0" smtClean="0"/>
          </a:p>
          <a:p>
            <a:r>
              <a:rPr lang="en-GB" dirty="0" smtClean="0"/>
              <a:t>Aristotle </a:t>
            </a:r>
            <a:r>
              <a:rPr lang="en-GB" dirty="0"/>
              <a:t>defines the slave as a ‘living possession’ and the natural slave is one who by nature is not his own but another man’s.’ That some who are enslaved are not natural slaves leads some thinkers to condemn slavery as a whole but according to Aristotle this is wrong; the natural slave actually benefits from subjection to his master! </a:t>
            </a:r>
            <a:endParaRPr lang="en-US" dirty="0"/>
          </a:p>
        </p:txBody>
      </p:sp>
    </p:spTree>
    <p:extLst>
      <p:ext uri="{BB962C8B-B14F-4D97-AF65-F5344CB8AC3E}">
        <p14:creationId xmlns:p14="http://schemas.microsoft.com/office/powerpoint/2010/main" val="41947539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Our natural reaction to </a:t>
            </a:r>
            <a:r>
              <a:rPr lang="en-GB" dirty="0" smtClean="0"/>
              <a:t>Aristotle’s defence </a:t>
            </a:r>
            <a:r>
              <a:rPr lang="en-GB" dirty="0"/>
              <a:t>of slavery is to be shocked that such an institution could ever have been accepted by any reasonable person, still less by any one as intellectually brilliant as Aristotle but, as John McClelland notes, ‘If slavery is just another form of rule, then there is no reason in principle why it should not be examined along with the other forms of rule. Of course, slavery…is open to horrible abuses but Aristotle seems to be saying that the existence of a bad master no more vitiates the idea of mastery than a bad father vitiates the idea of fatherhood.’ [McClelland, p. 63]</a:t>
            </a:r>
            <a:r>
              <a:rPr lang="en-US" dirty="0"/>
              <a:t> </a:t>
            </a:r>
          </a:p>
        </p:txBody>
      </p:sp>
    </p:spTree>
    <p:extLst>
      <p:ext uri="{BB962C8B-B14F-4D97-AF65-F5344CB8AC3E}">
        <p14:creationId xmlns:p14="http://schemas.microsoft.com/office/powerpoint/2010/main" val="209680267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this matter, Aristotle appears to be trapped by his own dialectic. His argument would appear to </a:t>
            </a:r>
            <a:r>
              <a:rPr lang="en-GB" dirty="0" smtClean="0"/>
              <a:t>run </a:t>
            </a:r>
            <a:r>
              <a:rPr lang="en-GB" dirty="0"/>
              <a:t>something like this. </a:t>
            </a:r>
            <a:endParaRPr lang="en-US" dirty="0"/>
          </a:p>
        </p:txBody>
      </p:sp>
    </p:spTree>
    <p:extLst>
      <p:ext uri="{BB962C8B-B14F-4D97-AF65-F5344CB8AC3E}">
        <p14:creationId xmlns:p14="http://schemas.microsoft.com/office/powerpoint/2010/main" val="27663025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a:t>
            </a:r>
            <a:r>
              <a:rPr lang="en-GB" i="1" dirty="0"/>
              <a:t>polis</a:t>
            </a:r>
            <a:r>
              <a:rPr lang="en-GB" dirty="0"/>
              <a:t> is a natural and not a merely conventional form of community. As a form of self-governing community the </a:t>
            </a:r>
            <a:r>
              <a:rPr lang="en-GB" i="1" dirty="0"/>
              <a:t>polis</a:t>
            </a:r>
            <a:r>
              <a:rPr lang="en-GB" dirty="0"/>
              <a:t> demands the active participation of its citizens in deliberation and judgement and this requires an amount of leisure incommensurate with either manual labour or business. Somebody has to do this work and while non-citizen resident aliens (</a:t>
            </a:r>
            <a:r>
              <a:rPr lang="en-GB" dirty="0" err="1"/>
              <a:t>metics</a:t>
            </a:r>
            <a:r>
              <a:rPr lang="en-GB" dirty="0"/>
              <a:t>) can do some of it, not all that is needed can be done unless we can conscript those who lack the capacity for self-direction to do it, both for our good and for theirs. </a:t>
            </a:r>
            <a:endParaRPr lang="en-US" dirty="0"/>
          </a:p>
          <a:p>
            <a:endParaRPr lang="en-US" dirty="0"/>
          </a:p>
        </p:txBody>
      </p:sp>
    </p:spTree>
    <p:extLst>
      <p:ext uri="{BB962C8B-B14F-4D97-AF65-F5344CB8AC3E}">
        <p14:creationId xmlns:p14="http://schemas.microsoft.com/office/powerpoint/2010/main" val="196401644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One has only to state this argument to see how specious it is. Even if it were true that to be a citizen one has to be relieved of all necessity to work, it doesn’t seem outrageous to suggest that the donkey work in a </a:t>
            </a:r>
            <a:r>
              <a:rPr lang="en-GB" i="1" dirty="0"/>
              <a:t>polis</a:t>
            </a:r>
            <a:r>
              <a:rPr lang="en-GB" dirty="0"/>
              <a:t> could be done by those who voluntarily contract for just this purpose with the citizens! [See the chapter on slavery for a fuller treatment of Aristotle’s though on this subject.]</a:t>
            </a:r>
            <a:endParaRPr lang="en-US" dirty="0"/>
          </a:p>
          <a:p>
            <a:r>
              <a:rPr lang="en-GB" dirty="0" smtClean="0"/>
              <a:t>If </a:t>
            </a:r>
            <a:r>
              <a:rPr lang="en-GB" dirty="0"/>
              <a:t>slavery was merely conventional then we could have no </a:t>
            </a:r>
            <a:r>
              <a:rPr lang="en-GB" i="1" dirty="0"/>
              <a:t>poleis</a:t>
            </a:r>
            <a:r>
              <a:rPr lang="en-GB" dirty="0"/>
              <a:t> but that would appear to show that the </a:t>
            </a:r>
            <a:r>
              <a:rPr lang="en-GB" i="1" dirty="0"/>
              <a:t>polis</a:t>
            </a:r>
            <a:r>
              <a:rPr lang="en-GB" dirty="0"/>
              <a:t> is not, after all, a natural form of community. </a:t>
            </a:r>
            <a:endParaRPr lang="en-GB" dirty="0" smtClean="0"/>
          </a:p>
        </p:txBody>
      </p:sp>
    </p:spTree>
    <p:extLst>
      <p:ext uri="{BB962C8B-B14F-4D97-AF65-F5344CB8AC3E}">
        <p14:creationId xmlns:p14="http://schemas.microsoft.com/office/powerpoint/2010/main" val="133302977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Nor is this stylistic contrast all. While there is some dispute as to whether some minor Platonic dialogues were in fact written by Plato (and all of his </a:t>
            </a:r>
            <a:r>
              <a:rPr lang="en-GB" i="1" dirty="0"/>
              <a:t>Letters</a:t>
            </a:r>
            <a:r>
              <a:rPr lang="en-GB" dirty="0"/>
              <a:t> are suspected of being inauthentic) there is no serious textual problem with any of the canonical Platonic dialogues. </a:t>
            </a:r>
            <a:endParaRPr lang="en-GB" dirty="0" smtClean="0"/>
          </a:p>
          <a:p>
            <a:r>
              <a:rPr lang="en-GB" dirty="0" smtClean="0"/>
              <a:t>By </a:t>
            </a:r>
            <a:r>
              <a:rPr lang="en-GB" dirty="0"/>
              <a:t>contrast, Aristotle’s extant works are in various states of textual disarray. Some books, such as his </a:t>
            </a:r>
            <a:r>
              <a:rPr lang="en-GB" i="1" dirty="0"/>
              <a:t>De Anima</a:t>
            </a:r>
            <a:r>
              <a:rPr lang="en-GB" dirty="0"/>
              <a:t>, read from start to finish as a more or less coherent whole; others, such as his </a:t>
            </a:r>
            <a:r>
              <a:rPr lang="en-GB" i="1" dirty="0"/>
              <a:t>Metaphysics</a:t>
            </a:r>
            <a:r>
              <a:rPr lang="en-GB" dirty="0"/>
              <a:t>, are admitted by almost all to be a jumble of texts from different </a:t>
            </a:r>
            <a:r>
              <a:rPr lang="en-GB" dirty="0" smtClean="0"/>
              <a:t>times </a:t>
            </a:r>
            <a:r>
              <a:rPr lang="en-GB" dirty="0"/>
              <a:t>cobbled together into a factitious unity. </a:t>
            </a:r>
            <a:endParaRPr lang="en-US" dirty="0"/>
          </a:p>
          <a:p>
            <a:endParaRPr lang="en-US" dirty="0"/>
          </a:p>
        </p:txBody>
      </p:sp>
    </p:spTree>
    <p:extLst>
      <p:ext uri="{BB962C8B-B14F-4D97-AF65-F5344CB8AC3E}">
        <p14:creationId xmlns:p14="http://schemas.microsoft.com/office/powerpoint/2010/main" val="19776521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One has only to state this argument to see how specious it is. Even if it were true that to be a citizen one has to be relieved of all necessity to work, it doesn’t seem outrageous to suggest that the donkey work in a </a:t>
            </a:r>
            <a:r>
              <a:rPr lang="en-GB" i="1" dirty="0"/>
              <a:t>polis</a:t>
            </a:r>
            <a:r>
              <a:rPr lang="en-GB" dirty="0"/>
              <a:t> could be done by those who voluntarily contract for just this purpose with the citizens! [See the chapter on slavery for a fuller treatment of Aristotle’s though on this subject.]</a:t>
            </a:r>
            <a:endParaRPr lang="en-US" dirty="0"/>
          </a:p>
          <a:p>
            <a:r>
              <a:rPr lang="en-GB" dirty="0" smtClean="0"/>
              <a:t>If </a:t>
            </a:r>
            <a:r>
              <a:rPr lang="en-GB" dirty="0"/>
              <a:t>slavery was merely conventional then we could have no </a:t>
            </a:r>
            <a:r>
              <a:rPr lang="en-GB" i="1" dirty="0"/>
              <a:t>poleis</a:t>
            </a:r>
            <a:r>
              <a:rPr lang="en-GB" dirty="0"/>
              <a:t> but that would appear to show that the </a:t>
            </a:r>
            <a:r>
              <a:rPr lang="en-GB" i="1" dirty="0"/>
              <a:t>polis</a:t>
            </a:r>
            <a:r>
              <a:rPr lang="en-GB" dirty="0"/>
              <a:t> is not, after all, a natural form of community. </a:t>
            </a:r>
            <a:endParaRPr lang="en-GB" dirty="0" smtClean="0"/>
          </a:p>
        </p:txBody>
      </p:sp>
    </p:spTree>
    <p:extLst>
      <p:ext uri="{BB962C8B-B14F-4D97-AF65-F5344CB8AC3E}">
        <p14:creationId xmlns:p14="http://schemas.microsoft.com/office/powerpoint/2010/main" val="32941222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Of the two works of Aristotle that relate to his political thought—the </a:t>
            </a:r>
            <a:r>
              <a:rPr lang="en-GB" i="1" dirty="0"/>
              <a:t>Nicomachean Ethics</a:t>
            </a:r>
            <a:r>
              <a:rPr lang="en-GB" dirty="0"/>
              <a:t> and </a:t>
            </a:r>
            <a:r>
              <a:rPr lang="en-GB" i="1" dirty="0"/>
              <a:t>The Politics</a:t>
            </a:r>
            <a:r>
              <a:rPr lang="en-GB" dirty="0"/>
              <a:t>—the </a:t>
            </a:r>
            <a:r>
              <a:rPr lang="en-GB" i="1" dirty="0"/>
              <a:t>Nichomachean Ethics</a:t>
            </a:r>
            <a:r>
              <a:rPr lang="en-GB" dirty="0"/>
              <a:t> is, by general consensus, moderately jumbled while the text of the </a:t>
            </a:r>
            <a:r>
              <a:rPr lang="en-GB" i="1" dirty="0"/>
              <a:t>Politics</a:t>
            </a:r>
            <a:r>
              <a:rPr lang="en-GB" dirty="0"/>
              <a:t> is a structural mess. Whether the </a:t>
            </a:r>
            <a:r>
              <a:rPr lang="en-GB" i="1" dirty="0" err="1"/>
              <a:t>Politics</a:t>
            </a:r>
            <a:r>
              <a:rPr lang="en-GB" dirty="0" err="1"/>
              <a:t>’s</a:t>
            </a:r>
            <a:r>
              <a:rPr lang="en-GB" dirty="0"/>
              <a:t> textually disordered state is the result of Aristotle’s inability to control his material (unlikely) or the result of historical transmission errors (much more likely), it is not an easy text to give a coherent account of. What I’ll try to do is to isolate the central themes of the work and express them as clearly as possible</a:t>
            </a:r>
            <a:r>
              <a:rPr lang="en-GB" dirty="0" smtClean="0"/>
              <a:t>.</a:t>
            </a:r>
            <a:endParaRPr lang="en-US" dirty="0"/>
          </a:p>
        </p:txBody>
      </p:sp>
    </p:spTree>
    <p:extLst>
      <p:ext uri="{BB962C8B-B14F-4D97-AF65-F5344CB8AC3E}">
        <p14:creationId xmlns:p14="http://schemas.microsoft.com/office/powerpoint/2010/main" val="20439534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 few words on the relationship between Plato and Aristotle before we start. Aristotle, a Macedonian from Stagira and therefore a </a:t>
            </a:r>
            <a:r>
              <a:rPr lang="en-GB" dirty="0" err="1"/>
              <a:t>metic</a:t>
            </a:r>
            <a:r>
              <a:rPr lang="en-GB" dirty="0"/>
              <a:t> (resident alien) in Athens, was a student in Plato’s Academy for the best part of 20 years. As one might expect, there is a perennial and vexed question of whether and to what extent Aristotle’s own work was influenced </a:t>
            </a:r>
            <a:r>
              <a:rPr lang="en-GB" dirty="0" smtClean="0"/>
              <a:t>by, </a:t>
            </a:r>
            <a:r>
              <a:rPr lang="en-GB" dirty="0"/>
              <a:t>or was produced in reaction </a:t>
            </a:r>
            <a:r>
              <a:rPr lang="en-GB" dirty="0" smtClean="0"/>
              <a:t>to, </a:t>
            </a:r>
            <a:r>
              <a:rPr lang="en-GB" dirty="0"/>
              <a:t>Plato’s. </a:t>
            </a:r>
            <a:endParaRPr lang="en-US" dirty="0"/>
          </a:p>
        </p:txBody>
      </p:sp>
    </p:spTree>
    <p:extLst>
      <p:ext uri="{BB962C8B-B14F-4D97-AF65-F5344CB8AC3E}">
        <p14:creationId xmlns:p14="http://schemas.microsoft.com/office/powerpoint/2010/main" val="426884997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Some scholars such as Werner Jaeger have a general interpretative theory that, simply put, sees Aristotle starting life as a Platonist and </a:t>
            </a:r>
            <a:r>
              <a:rPr lang="en-GB" dirty="0" smtClean="0"/>
              <a:t>then gradually </a:t>
            </a:r>
            <a:r>
              <a:rPr lang="en-GB" dirty="0"/>
              <a:t>moving away from this position over time. Whether or not this is so, and it is hard to see how it could not be true to some extent, there are some significant differences between the two philosophers, none perhaps so important as the matter of their method. [see Sabine, pp. 88-92]</a:t>
            </a:r>
            <a:r>
              <a:rPr lang="en-US" dirty="0"/>
              <a:t> </a:t>
            </a:r>
          </a:p>
        </p:txBody>
      </p:sp>
    </p:spTree>
    <p:extLst>
      <p:ext uri="{BB962C8B-B14F-4D97-AF65-F5344CB8AC3E}">
        <p14:creationId xmlns:p14="http://schemas.microsoft.com/office/powerpoint/2010/main" val="39275903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Plato might be described as a ‘unified theory’ thinker; for him, all our knowledge is in principle subsumable under some one master principle or science and mathematics is the paradigm form of knowledge. Aristotle, in contrast, could be described as a ‘multiple theory’ thinker. </a:t>
            </a:r>
            <a:endParaRPr lang="en-US" dirty="0"/>
          </a:p>
        </p:txBody>
      </p:sp>
    </p:spTree>
    <p:extLst>
      <p:ext uri="{BB962C8B-B14F-4D97-AF65-F5344CB8AC3E}">
        <p14:creationId xmlns:p14="http://schemas.microsoft.com/office/powerpoint/2010/main" val="2295939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In a famous passage in the </a:t>
            </a:r>
            <a:r>
              <a:rPr lang="en-GB" i="1" dirty="0" smtClean="0"/>
              <a:t>Ethics</a:t>
            </a:r>
            <a:r>
              <a:rPr lang="en-GB" dirty="0" smtClean="0"/>
              <a:t> he writes ‘Our </a:t>
            </a:r>
            <a:r>
              <a:rPr lang="en-GB" dirty="0"/>
              <a:t>discussion will be adequate if it has as much clearness as the subject-matter admits of, for precision is not to be sought for alike in all discussions, any more than in all the products of the crafts. Now fine and just actions, which political science investigates, admit of much variety and fluctuation of opinion, so that they may be thought to exist only by convention, and not by nature…</a:t>
            </a:r>
            <a:r>
              <a:rPr lang="en-GB" dirty="0" smtClean="0"/>
              <a:t>.(cont’d)</a:t>
            </a:r>
            <a:endParaRPr lang="en-US" dirty="0"/>
          </a:p>
        </p:txBody>
      </p:sp>
    </p:spTree>
    <p:extLst>
      <p:ext uri="{BB962C8B-B14F-4D97-AF65-F5344CB8AC3E}">
        <p14:creationId xmlns:p14="http://schemas.microsoft.com/office/powerpoint/2010/main" val="197292359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92</TotalTime>
  <Words>3590</Words>
  <Application>Microsoft Macintosh PowerPoint</Application>
  <PresentationFormat>On-screen Show (4:3)</PresentationFormat>
  <Paragraphs>84</Paragraphs>
  <Slides>40</Slides>
  <Notes>33</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12</cp:revision>
  <dcterms:created xsi:type="dcterms:W3CDTF">2013-10-23T22:07:52Z</dcterms:created>
  <dcterms:modified xsi:type="dcterms:W3CDTF">2013-11-02T16:54:02Z</dcterms:modified>
</cp:coreProperties>
</file>