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88" r:id="rId4"/>
    <p:sldId id="258" r:id="rId5"/>
    <p:sldId id="259" r:id="rId6"/>
    <p:sldId id="260" r:id="rId7"/>
    <p:sldId id="261" r:id="rId8"/>
    <p:sldId id="287" r:id="rId9"/>
    <p:sldId id="262" r:id="rId10"/>
    <p:sldId id="263" r:id="rId11"/>
    <p:sldId id="264" r:id="rId12"/>
    <p:sldId id="265" r:id="rId13"/>
    <p:sldId id="266" r:id="rId14"/>
    <p:sldId id="267" r:id="rId15"/>
    <p:sldId id="274" r:id="rId16"/>
    <p:sldId id="275" r:id="rId17"/>
    <p:sldId id="276" r:id="rId18"/>
    <p:sldId id="295" r:id="rId19"/>
    <p:sldId id="277" r:id="rId20"/>
    <p:sldId id="278" r:id="rId21"/>
    <p:sldId id="279" r:id="rId22"/>
    <p:sldId id="280" r:id="rId23"/>
    <p:sldId id="281" r:id="rId24"/>
    <p:sldId id="282" r:id="rId25"/>
    <p:sldId id="296" r:id="rId26"/>
    <p:sldId id="283" r:id="rId27"/>
    <p:sldId id="289" r:id="rId28"/>
    <p:sldId id="290" r:id="rId29"/>
    <p:sldId id="297" r:id="rId30"/>
    <p:sldId id="291" r:id="rId31"/>
    <p:sldId id="292" r:id="rId32"/>
    <p:sldId id="293" r:id="rId33"/>
    <p:sldId id="294" r:id="rId34"/>
    <p:sldId id="284" r:id="rId35"/>
    <p:sldId id="285" r:id="rId36"/>
    <p:sldId id="286" r:id="rId37"/>
    <p:sldId id="298"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0DEA0-0F18-EC46-AF8E-B834F6FA591B}" type="datetimeFigureOut">
              <a:rPr lang="en-US" smtClean="0"/>
              <a:t>01/11/2013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45D8E4-AE67-7E4F-9709-6AF7C1730A44}" type="slidenum">
              <a:rPr lang="en-US" smtClean="0"/>
              <a:t>‹#›</a:t>
            </a:fld>
            <a:endParaRPr lang="en-US"/>
          </a:p>
        </p:txBody>
      </p:sp>
    </p:spTree>
    <p:extLst>
      <p:ext uri="{BB962C8B-B14F-4D97-AF65-F5344CB8AC3E}">
        <p14:creationId xmlns:p14="http://schemas.microsoft.com/office/powerpoint/2010/main" val="29520335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a:t>
            </a:fld>
            <a:endParaRPr lang="en-US"/>
          </a:p>
        </p:txBody>
      </p:sp>
    </p:spTree>
    <p:extLst>
      <p:ext uri="{BB962C8B-B14F-4D97-AF65-F5344CB8AC3E}">
        <p14:creationId xmlns:p14="http://schemas.microsoft.com/office/powerpoint/2010/main" val="1889067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12</a:t>
            </a:fld>
            <a:endParaRPr lang="en-US"/>
          </a:p>
        </p:txBody>
      </p:sp>
    </p:spTree>
    <p:extLst>
      <p:ext uri="{BB962C8B-B14F-4D97-AF65-F5344CB8AC3E}">
        <p14:creationId xmlns:p14="http://schemas.microsoft.com/office/powerpoint/2010/main" val="2586609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13</a:t>
            </a:fld>
            <a:endParaRPr lang="en-US"/>
          </a:p>
        </p:txBody>
      </p:sp>
    </p:spTree>
    <p:extLst>
      <p:ext uri="{BB962C8B-B14F-4D97-AF65-F5344CB8AC3E}">
        <p14:creationId xmlns:p14="http://schemas.microsoft.com/office/powerpoint/2010/main" val="6992601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14</a:t>
            </a:fld>
            <a:endParaRPr lang="en-US"/>
          </a:p>
        </p:txBody>
      </p:sp>
    </p:spTree>
    <p:extLst>
      <p:ext uri="{BB962C8B-B14F-4D97-AF65-F5344CB8AC3E}">
        <p14:creationId xmlns:p14="http://schemas.microsoft.com/office/powerpoint/2010/main" val="3340643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15</a:t>
            </a:fld>
            <a:endParaRPr lang="en-US"/>
          </a:p>
        </p:txBody>
      </p:sp>
    </p:spTree>
    <p:extLst>
      <p:ext uri="{BB962C8B-B14F-4D97-AF65-F5344CB8AC3E}">
        <p14:creationId xmlns:p14="http://schemas.microsoft.com/office/powerpoint/2010/main" val="113245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16</a:t>
            </a:fld>
            <a:endParaRPr lang="en-US"/>
          </a:p>
        </p:txBody>
      </p:sp>
    </p:spTree>
    <p:extLst>
      <p:ext uri="{BB962C8B-B14F-4D97-AF65-F5344CB8AC3E}">
        <p14:creationId xmlns:p14="http://schemas.microsoft.com/office/powerpoint/2010/main" val="2318906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17</a:t>
            </a:fld>
            <a:endParaRPr lang="en-US"/>
          </a:p>
        </p:txBody>
      </p:sp>
    </p:spTree>
    <p:extLst>
      <p:ext uri="{BB962C8B-B14F-4D97-AF65-F5344CB8AC3E}">
        <p14:creationId xmlns:p14="http://schemas.microsoft.com/office/powerpoint/2010/main" val="179658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18</a:t>
            </a:fld>
            <a:endParaRPr lang="en-US"/>
          </a:p>
        </p:txBody>
      </p:sp>
    </p:spTree>
    <p:extLst>
      <p:ext uri="{BB962C8B-B14F-4D97-AF65-F5344CB8AC3E}">
        <p14:creationId xmlns:p14="http://schemas.microsoft.com/office/powerpoint/2010/main" val="2113672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19</a:t>
            </a:fld>
            <a:endParaRPr lang="en-US"/>
          </a:p>
        </p:txBody>
      </p:sp>
    </p:spTree>
    <p:extLst>
      <p:ext uri="{BB962C8B-B14F-4D97-AF65-F5344CB8AC3E}">
        <p14:creationId xmlns:p14="http://schemas.microsoft.com/office/powerpoint/2010/main" val="31330407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20</a:t>
            </a:fld>
            <a:endParaRPr lang="en-US"/>
          </a:p>
        </p:txBody>
      </p:sp>
    </p:spTree>
    <p:extLst>
      <p:ext uri="{BB962C8B-B14F-4D97-AF65-F5344CB8AC3E}">
        <p14:creationId xmlns:p14="http://schemas.microsoft.com/office/powerpoint/2010/main" val="42531434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21</a:t>
            </a:fld>
            <a:endParaRPr lang="en-US"/>
          </a:p>
        </p:txBody>
      </p:sp>
    </p:spTree>
    <p:extLst>
      <p:ext uri="{BB962C8B-B14F-4D97-AF65-F5344CB8AC3E}">
        <p14:creationId xmlns:p14="http://schemas.microsoft.com/office/powerpoint/2010/main" val="1197444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4</a:t>
            </a:fld>
            <a:endParaRPr lang="en-US"/>
          </a:p>
        </p:txBody>
      </p:sp>
    </p:spTree>
    <p:extLst>
      <p:ext uri="{BB962C8B-B14F-4D97-AF65-F5344CB8AC3E}">
        <p14:creationId xmlns:p14="http://schemas.microsoft.com/office/powerpoint/2010/main" val="33487053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22</a:t>
            </a:fld>
            <a:endParaRPr lang="en-US"/>
          </a:p>
        </p:txBody>
      </p:sp>
    </p:spTree>
    <p:extLst>
      <p:ext uri="{BB962C8B-B14F-4D97-AF65-F5344CB8AC3E}">
        <p14:creationId xmlns:p14="http://schemas.microsoft.com/office/powerpoint/2010/main" val="30363166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23</a:t>
            </a:fld>
            <a:endParaRPr lang="en-US"/>
          </a:p>
        </p:txBody>
      </p:sp>
    </p:spTree>
    <p:extLst>
      <p:ext uri="{BB962C8B-B14F-4D97-AF65-F5344CB8AC3E}">
        <p14:creationId xmlns:p14="http://schemas.microsoft.com/office/powerpoint/2010/main" val="29331338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24</a:t>
            </a:fld>
            <a:endParaRPr lang="en-US"/>
          </a:p>
        </p:txBody>
      </p:sp>
    </p:spTree>
    <p:extLst>
      <p:ext uri="{BB962C8B-B14F-4D97-AF65-F5344CB8AC3E}">
        <p14:creationId xmlns:p14="http://schemas.microsoft.com/office/powerpoint/2010/main" val="22622005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25</a:t>
            </a:fld>
            <a:endParaRPr lang="en-US"/>
          </a:p>
        </p:txBody>
      </p:sp>
    </p:spTree>
    <p:extLst>
      <p:ext uri="{BB962C8B-B14F-4D97-AF65-F5344CB8AC3E}">
        <p14:creationId xmlns:p14="http://schemas.microsoft.com/office/powerpoint/2010/main" val="36497772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26</a:t>
            </a:fld>
            <a:endParaRPr lang="en-US"/>
          </a:p>
        </p:txBody>
      </p:sp>
    </p:spTree>
    <p:extLst>
      <p:ext uri="{BB962C8B-B14F-4D97-AF65-F5344CB8AC3E}">
        <p14:creationId xmlns:p14="http://schemas.microsoft.com/office/powerpoint/2010/main" val="2396288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27</a:t>
            </a:fld>
            <a:endParaRPr lang="en-US"/>
          </a:p>
        </p:txBody>
      </p:sp>
    </p:spTree>
    <p:extLst>
      <p:ext uri="{BB962C8B-B14F-4D97-AF65-F5344CB8AC3E}">
        <p14:creationId xmlns:p14="http://schemas.microsoft.com/office/powerpoint/2010/main" val="9841213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45D8E4-AE67-7E4F-9709-6AF7C1730A44}" type="slidenum">
              <a:rPr lang="en-US" smtClean="0"/>
              <a:t>28</a:t>
            </a:fld>
            <a:endParaRPr lang="en-US"/>
          </a:p>
        </p:txBody>
      </p:sp>
    </p:spTree>
    <p:extLst>
      <p:ext uri="{BB962C8B-B14F-4D97-AF65-F5344CB8AC3E}">
        <p14:creationId xmlns:p14="http://schemas.microsoft.com/office/powerpoint/2010/main" val="4100675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29</a:t>
            </a:fld>
            <a:endParaRPr lang="en-US"/>
          </a:p>
        </p:txBody>
      </p:sp>
    </p:spTree>
    <p:extLst>
      <p:ext uri="{BB962C8B-B14F-4D97-AF65-F5344CB8AC3E}">
        <p14:creationId xmlns:p14="http://schemas.microsoft.com/office/powerpoint/2010/main" val="2932267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30</a:t>
            </a:fld>
            <a:endParaRPr lang="en-US"/>
          </a:p>
        </p:txBody>
      </p:sp>
    </p:spTree>
    <p:extLst>
      <p:ext uri="{BB962C8B-B14F-4D97-AF65-F5344CB8AC3E}">
        <p14:creationId xmlns:p14="http://schemas.microsoft.com/office/powerpoint/2010/main" val="5621904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31</a:t>
            </a:fld>
            <a:endParaRPr lang="en-US"/>
          </a:p>
        </p:txBody>
      </p:sp>
    </p:spTree>
    <p:extLst>
      <p:ext uri="{BB962C8B-B14F-4D97-AF65-F5344CB8AC3E}">
        <p14:creationId xmlns:p14="http://schemas.microsoft.com/office/powerpoint/2010/main" val="3856319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5</a:t>
            </a:fld>
            <a:endParaRPr lang="en-US"/>
          </a:p>
        </p:txBody>
      </p:sp>
    </p:spTree>
    <p:extLst>
      <p:ext uri="{BB962C8B-B14F-4D97-AF65-F5344CB8AC3E}">
        <p14:creationId xmlns:p14="http://schemas.microsoft.com/office/powerpoint/2010/main" val="25524350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32</a:t>
            </a:fld>
            <a:endParaRPr lang="en-US"/>
          </a:p>
        </p:txBody>
      </p:sp>
    </p:spTree>
    <p:extLst>
      <p:ext uri="{BB962C8B-B14F-4D97-AF65-F5344CB8AC3E}">
        <p14:creationId xmlns:p14="http://schemas.microsoft.com/office/powerpoint/2010/main" val="20261084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33</a:t>
            </a:fld>
            <a:endParaRPr lang="en-US"/>
          </a:p>
        </p:txBody>
      </p:sp>
    </p:spTree>
    <p:extLst>
      <p:ext uri="{BB962C8B-B14F-4D97-AF65-F5344CB8AC3E}">
        <p14:creationId xmlns:p14="http://schemas.microsoft.com/office/powerpoint/2010/main" val="15596635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34</a:t>
            </a:fld>
            <a:endParaRPr lang="en-US"/>
          </a:p>
        </p:txBody>
      </p:sp>
    </p:spTree>
    <p:extLst>
      <p:ext uri="{BB962C8B-B14F-4D97-AF65-F5344CB8AC3E}">
        <p14:creationId xmlns:p14="http://schemas.microsoft.com/office/powerpoint/2010/main" val="12043973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35</a:t>
            </a:fld>
            <a:endParaRPr lang="en-US"/>
          </a:p>
        </p:txBody>
      </p:sp>
    </p:spTree>
    <p:extLst>
      <p:ext uri="{BB962C8B-B14F-4D97-AF65-F5344CB8AC3E}">
        <p14:creationId xmlns:p14="http://schemas.microsoft.com/office/powerpoint/2010/main" val="38490857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36</a:t>
            </a:fld>
            <a:endParaRPr lang="en-US"/>
          </a:p>
        </p:txBody>
      </p:sp>
    </p:spTree>
    <p:extLst>
      <p:ext uri="{BB962C8B-B14F-4D97-AF65-F5344CB8AC3E}">
        <p14:creationId xmlns:p14="http://schemas.microsoft.com/office/powerpoint/2010/main" val="19985245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37</a:t>
            </a:fld>
            <a:endParaRPr lang="en-US"/>
          </a:p>
        </p:txBody>
      </p:sp>
    </p:spTree>
    <p:extLst>
      <p:ext uri="{BB962C8B-B14F-4D97-AF65-F5344CB8AC3E}">
        <p14:creationId xmlns:p14="http://schemas.microsoft.com/office/powerpoint/2010/main" val="1592248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6</a:t>
            </a:fld>
            <a:endParaRPr lang="en-US"/>
          </a:p>
        </p:txBody>
      </p:sp>
    </p:spTree>
    <p:extLst>
      <p:ext uri="{BB962C8B-B14F-4D97-AF65-F5344CB8AC3E}">
        <p14:creationId xmlns:p14="http://schemas.microsoft.com/office/powerpoint/2010/main" val="3320553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7</a:t>
            </a:fld>
            <a:endParaRPr lang="en-US"/>
          </a:p>
        </p:txBody>
      </p:sp>
    </p:spTree>
    <p:extLst>
      <p:ext uri="{BB962C8B-B14F-4D97-AF65-F5344CB8AC3E}">
        <p14:creationId xmlns:p14="http://schemas.microsoft.com/office/powerpoint/2010/main" val="489946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8</a:t>
            </a:fld>
            <a:endParaRPr lang="en-US"/>
          </a:p>
        </p:txBody>
      </p:sp>
    </p:spTree>
    <p:extLst>
      <p:ext uri="{BB962C8B-B14F-4D97-AF65-F5344CB8AC3E}">
        <p14:creationId xmlns:p14="http://schemas.microsoft.com/office/powerpoint/2010/main" val="1213596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9</a:t>
            </a:fld>
            <a:endParaRPr lang="en-US"/>
          </a:p>
        </p:txBody>
      </p:sp>
    </p:spTree>
    <p:extLst>
      <p:ext uri="{BB962C8B-B14F-4D97-AF65-F5344CB8AC3E}">
        <p14:creationId xmlns:p14="http://schemas.microsoft.com/office/powerpoint/2010/main" val="3426435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10</a:t>
            </a:fld>
            <a:endParaRPr lang="en-US"/>
          </a:p>
        </p:txBody>
      </p:sp>
    </p:spTree>
    <p:extLst>
      <p:ext uri="{BB962C8B-B14F-4D97-AF65-F5344CB8AC3E}">
        <p14:creationId xmlns:p14="http://schemas.microsoft.com/office/powerpoint/2010/main" val="421626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45D8E4-AE67-7E4F-9709-6AF7C1730A44}" type="slidenum">
              <a:rPr lang="en-US" smtClean="0"/>
              <a:t>11</a:t>
            </a:fld>
            <a:endParaRPr lang="en-US"/>
          </a:p>
        </p:txBody>
      </p:sp>
    </p:spTree>
    <p:extLst>
      <p:ext uri="{BB962C8B-B14F-4D97-AF65-F5344CB8AC3E}">
        <p14:creationId xmlns:p14="http://schemas.microsoft.com/office/powerpoint/2010/main" val="60480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10. Plato – </a:t>
            </a:r>
            <a:r>
              <a:rPr lang="en-US" i="1" dirty="0" smtClean="0"/>
              <a:t>Statesman</a:t>
            </a:r>
            <a:r>
              <a:rPr lang="en-US" dirty="0" smtClean="0"/>
              <a:t> and </a:t>
            </a:r>
            <a:r>
              <a:rPr lang="en-US" i="1" dirty="0" smtClean="0"/>
              <a:t>Laws—from </a:t>
            </a:r>
            <a:r>
              <a:rPr lang="en-US" i="1" dirty="0" err="1" smtClean="0"/>
              <a:t>Kallipolis</a:t>
            </a:r>
            <a:r>
              <a:rPr lang="en-US" i="1" dirty="0" smtClean="0"/>
              <a:t> to Magnesia</a:t>
            </a:r>
            <a:endParaRPr lang="en-US" i="1" dirty="0"/>
          </a:p>
        </p:txBody>
      </p:sp>
    </p:spTree>
    <p:extLst>
      <p:ext uri="{BB962C8B-B14F-4D97-AF65-F5344CB8AC3E}">
        <p14:creationId xmlns:p14="http://schemas.microsoft.com/office/powerpoint/2010/main" val="2024973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Since the task of the statesman is based on knowledge rather than on experience artfully developed, it turns out to be irrelevant whether or not those subject to the rule of the statesman give their consent to </a:t>
            </a:r>
            <a:r>
              <a:rPr lang="en-GB" dirty="0" smtClean="0"/>
              <a:t>such rule, </a:t>
            </a:r>
            <a:r>
              <a:rPr lang="en-GB" dirty="0"/>
              <a:t>just as in being treated by a physician, what is important is the physician’s knowledge of health restoration and not the patient’s views on the matter. What really matters is whether the rule of the statesman really benefits the public at large and if this requires some tactical executions or banishments then so be it. </a:t>
            </a:r>
            <a:endParaRPr lang="en-US" dirty="0"/>
          </a:p>
        </p:txBody>
      </p:sp>
    </p:spTree>
    <p:extLst>
      <p:ext uri="{BB962C8B-B14F-4D97-AF65-F5344CB8AC3E}">
        <p14:creationId xmlns:p14="http://schemas.microsoft.com/office/powerpoint/2010/main" val="2404724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might be somewhat shocked by this apparent </a:t>
            </a:r>
            <a:r>
              <a:rPr lang="en-GB" i="1" dirty="0"/>
              <a:t>realpolitik</a:t>
            </a:r>
            <a:r>
              <a:rPr lang="en-GB" dirty="0"/>
              <a:t> and Socrates </a:t>
            </a:r>
            <a:r>
              <a:rPr lang="en-GB" i="1" dirty="0"/>
              <a:t>is</a:t>
            </a:r>
            <a:r>
              <a:rPr lang="en-GB" dirty="0"/>
              <a:t> shocked—but not so much by the suggestion that </a:t>
            </a:r>
            <a:r>
              <a:rPr lang="en-GB" dirty="0" smtClean="0"/>
              <a:t>strong-arm </a:t>
            </a:r>
            <a:r>
              <a:rPr lang="en-GB" dirty="0"/>
              <a:t>tactics might by resorted to by the statesman as by the idea that rule without laws might be in order. </a:t>
            </a:r>
            <a:endParaRPr lang="en-GB" dirty="0" smtClean="0"/>
          </a:p>
          <a:p>
            <a:r>
              <a:rPr lang="en-GB" dirty="0" smtClean="0"/>
              <a:t>The </a:t>
            </a:r>
            <a:r>
              <a:rPr lang="en-GB" dirty="0"/>
              <a:t>Eleatic Stranger makes the point that laws are somewhat over-rated, given that they are of necessity crude and general, whereas the living intelligence of the wise is flexible, adaptable and can always take account of circumstances. </a:t>
            </a:r>
            <a:endParaRPr lang="en-US" dirty="0"/>
          </a:p>
        </p:txBody>
      </p:sp>
    </p:spTree>
    <p:extLst>
      <p:ext uri="{BB962C8B-B14F-4D97-AF65-F5344CB8AC3E}">
        <p14:creationId xmlns:p14="http://schemas.microsoft.com/office/powerpoint/2010/main" val="359283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really bad thing about laws, the Stranger thinks, is that they might be held to circumscribe the actions of the one possessing the kingly art. All this being so, it is better to have the lawless rule of the one rather than the lawless rule of the few or the many. On the other hand, a law-abiding rule of the many is inferior to the law-abiding rule of the few, which, in turn, is inferior to the law-abiding rule of the one. What the Eleatic stranger really wants is for our statesman to have to power to dispense with laws whenever he judges it wise to do so. </a:t>
            </a:r>
            <a:endParaRPr lang="en-US" dirty="0"/>
          </a:p>
        </p:txBody>
      </p:sp>
    </p:spTree>
    <p:extLst>
      <p:ext uri="{BB962C8B-B14F-4D97-AF65-F5344CB8AC3E}">
        <p14:creationId xmlns:p14="http://schemas.microsoft.com/office/powerpoint/2010/main" val="2651362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 does the weaver image fit into all this? Well, the task of the weaver is to combine the warp and the woof and to make cloth by keeping the tension right between the various strands. Similarly, the statesman’s role is to keep the various elements in the </a:t>
            </a:r>
            <a:r>
              <a:rPr lang="en-GB" i="1" dirty="0"/>
              <a:t>polis</a:t>
            </a:r>
            <a:r>
              <a:rPr lang="en-GB" dirty="0"/>
              <a:t> in a kind of creative tension. </a:t>
            </a:r>
            <a:endParaRPr lang="en-US" dirty="0"/>
          </a:p>
        </p:txBody>
      </p:sp>
    </p:spTree>
    <p:extLst>
      <p:ext uri="{BB962C8B-B14F-4D97-AF65-F5344CB8AC3E}">
        <p14:creationId xmlns:p14="http://schemas.microsoft.com/office/powerpoint/2010/main" val="3596259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Unlike the </a:t>
            </a:r>
            <a:r>
              <a:rPr lang="en-GB" i="1" dirty="0"/>
              <a:t>Republic</a:t>
            </a:r>
            <a:r>
              <a:rPr lang="en-GB" dirty="0"/>
              <a:t>, the </a:t>
            </a:r>
            <a:r>
              <a:rPr lang="en-GB" i="1" dirty="0"/>
              <a:t>Statesman</a:t>
            </a:r>
            <a:r>
              <a:rPr lang="en-GB" dirty="0"/>
              <a:t> seems unconcerned with detailing the ideal state, </a:t>
            </a:r>
            <a:r>
              <a:rPr lang="en-GB" dirty="0" smtClean="0"/>
              <a:t>concentrating on </a:t>
            </a:r>
            <a:r>
              <a:rPr lang="en-GB" dirty="0"/>
              <a:t>delineating the knowledge-based character of the ideal ruler. Nevertheless, those who know what is good for us better than we know this ourselves are to be conferred with the power to act, ruthlessly if necessary, but always for our good. </a:t>
            </a:r>
            <a:endParaRPr lang="en-GB" dirty="0" smtClean="0"/>
          </a:p>
          <a:p>
            <a:r>
              <a:rPr lang="en-GB" dirty="0" smtClean="0"/>
              <a:t>We </a:t>
            </a:r>
            <a:r>
              <a:rPr lang="en-GB" dirty="0"/>
              <a:t>saw that Plato, in the </a:t>
            </a:r>
            <a:r>
              <a:rPr lang="en-GB" i="1" dirty="0"/>
              <a:t>Republic</a:t>
            </a:r>
            <a:r>
              <a:rPr lang="en-GB" dirty="0"/>
              <a:t>, thought of governance as a special task to be allocated to those with the right knowledge. If there are any such, then we have no need of law or rules. </a:t>
            </a:r>
            <a:endParaRPr lang="en-US" dirty="0"/>
          </a:p>
        </p:txBody>
      </p:sp>
    </p:spTree>
    <p:extLst>
      <p:ext uri="{BB962C8B-B14F-4D97-AF65-F5344CB8AC3E}">
        <p14:creationId xmlns:p14="http://schemas.microsoft.com/office/powerpoint/2010/main" val="2548842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Laws</a:t>
            </a:r>
            <a:endParaRPr lang="en-US" i="1" dirty="0"/>
          </a:p>
        </p:txBody>
      </p:sp>
      <p:sp>
        <p:nvSpPr>
          <p:cNvPr id="3" name="Content Placeholder 2"/>
          <p:cNvSpPr>
            <a:spLocks noGrp="1"/>
          </p:cNvSpPr>
          <p:nvPr>
            <p:ph idx="1"/>
          </p:nvPr>
        </p:nvSpPr>
        <p:spPr/>
        <p:txBody>
          <a:bodyPr>
            <a:normAutofit fontScale="92500" lnSpcReduction="10000"/>
          </a:bodyPr>
          <a:lstStyle/>
          <a:p>
            <a:r>
              <a:rPr lang="en-GB" dirty="0"/>
              <a:t>The </a:t>
            </a:r>
            <a:r>
              <a:rPr lang="en-GB" i="1" dirty="0"/>
              <a:t>Laws</a:t>
            </a:r>
            <a:r>
              <a:rPr lang="en-GB" dirty="0"/>
              <a:t> is a long, very long, and not particularly well written dialogue, even by the relatively low literary standards of the late dialogues. Its first two books review the Spartan and Cretan codes of law, which explains why the Athenian Stranger’s interlocutors are a Cretan and a Spartan. Having reviewed the codes of Crete and Sparta, Plato begins his own account by given us a sort of conjectural history of how men came to live together in society. The story he tells here—a move from a state of nature to society, from simplicity to complexity, from individuals to families to villages to the </a:t>
            </a:r>
            <a:r>
              <a:rPr lang="en-GB" i="1" dirty="0"/>
              <a:t>polis</a:t>
            </a:r>
            <a:r>
              <a:rPr lang="en-GB" dirty="0"/>
              <a:t>—is nothing very remarkable in itself but it has the distinction of being one of the first of its kind. </a:t>
            </a:r>
            <a:endParaRPr lang="en-US" dirty="0"/>
          </a:p>
          <a:p>
            <a:endParaRPr lang="en-US" dirty="0"/>
          </a:p>
        </p:txBody>
      </p:sp>
    </p:spTree>
    <p:extLst>
      <p:ext uri="{BB962C8B-B14F-4D97-AF65-F5344CB8AC3E}">
        <p14:creationId xmlns:p14="http://schemas.microsoft.com/office/powerpoint/2010/main" val="677575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Power, or more properly, authority, may be located in various more or less natural relationships—parents and children, age and youth, free and slave, noble and peasant, strong and weak, the elected and the rest and, not least important, the wise and the ignorant—with the first in each pair being taken to exercise authority and </a:t>
            </a:r>
            <a:r>
              <a:rPr lang="en-GB" dirty="0" smtClean="0"/>
              <a:t>legitimate </a:t>
            </a:r>
            <a:r>
              <a:rPr lang="en-GB" dirty="0"/>
              <a:t>power over the second. </a:t>
            </a:r>
            <a:endParaRPr lang="en-GB" dirty="0" smtClean="0"/>
          </a:p>
          <a:p>
            <a:r>
              <a:rPr lang="en-GB" dirty="0" smtClean="0"/>
              <a:t>The </a:t>
            </a:r>
            <a:r>
              <a:rPr lang="en-GB" dirty="0"/>
              <a:t>last of these </a:t>
            </a:r>
            <a:r>
              <a:rPr lang="en-GB" dirty="0" smtClean="0"/>
              <a:t>pairs, the wise and the ignorant, </a:t>
            </a:r>
            <a:r>
              <a:rPr lang="en-GB" dirty="0"/>
              <a:t>is the source of the authority that Plato would have instantiated in his </a:t>
            </a:r>
            <a:r>
              <a:rPr lang="en-GB" dirty="0" smtClean="0"/>
              <a:t>ideal </a:t>
            </a:r>
            <a:r>
              <a:rPr lang="en-GB" dirty="0"/>
              <a:t>city which he now thinks is practically unattainable so that his task is now to devise a state which accommodates the various possible authoritative relations in some combination which best realises justice</a:t>
            </a:r>
            <a:r>
              <a:rPr lang="en-GB" dirty="0" smtClean="0"/>
              <a:t>.</a:t>
            </a:r>
            <a:endParaRPr lang="en-US" dirty="0"/>
          </a:p>
        </p:txBody>
      </p:sp>
    </p:spTree>
    <p:extLst>
      <p:ext uri="{BB962C8B-B14F-4D97-AF65-F5344CB8AC3E}">
        <p14:creationId xmlns:p14="http://schemas.microsoft.com/office/powerpoint/2010/main" val="3919746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
            </a:r>
            <a:r>
              <a:rPr lang="en-GB" dirty="0" smtClean="0"/>
              <a:t>the </a:t>
            </a:r>
            <a:r>
              <a:rPr lang="en-GB" dirty="0" err="1" smtClean="0"/>
              <a:t>kallipolis</a:t>
            </a:r>
            <a:r>
              <a:rPr lang="en-GB" dirty="0" smtClean="0"/>
              <a:t> of the </a:t>
            </a:r>
            <a:r>
              <a:rPr lang="en-GB" i="1" dirty="0"/>
              <a:t>Republic</a:t>
            </a:r>
            <a:r>
              <a:rPr lang="en-GB" dirty="0"/>
              <a:t>, Plato disbarred his Guardians from the possession of private property and money and from the exercise of trades or engagement in commerce because of the corrupting and distorting effect such things would have on their ability to rule. </a:t>
            </a:r>
            <a:endParaRPr lang="en-US" dirty="0"/>
          </a:p>
        </p:txBody>
      </p:sp>
    </p:spTree>
    <p:extLst>
      <p:ext uri="{BB962C8B-B14F-4D97-AF65-F5344CB8AC3E}">
        <p14:creationId xmlns:p14="http://schemas.microsoft.com/office/powerpoint/2010/main" val="792486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His basic approach in the </a:t>
            </a:r>
            <a:r>
              <a:rPr lang="en-GB" i="1" dirty="0"/>
              <a:t>Laws</a:t>
            </a:r>
            <a:r>
              <a:rPr lang="en-GB" dirty="0"/>
              <a:t> is not wholly different except that he has come, reluctantly, to accept the necessity of property and family to any actual society. If we cannot have a communistic system </a:t>
            </a:r>
            <a:r>
              <a:rPr lang="en-GB" dirty="0" smtClean="0"/>
              <a:t>in Magnesia then </a:t>
            </a:r>
            <a:r>
              <a:rPr lang="en-GB" dirty="0"/>
              <a:t>we will have an equal division of land that cannot be further divided or alienated so that no one may accumulate more than their original allotment. </a:t>
            </a:r>
            <a:endParaRPr lang="en-US" dirty="0"/>
          </a:p>
          <a:p>
            <a:endParaRPr lang="en-US" dirty="0"/>
          </a:p>
        </p:txBody>
      </p:sp>
    </p:spTree>
    <p:extLst>
      <p:ext uri="{BB962C8B-B14F-4D97-AF65-F5344CB8AC3E}">
        <p14:creationId xmlns:p14="http://schemas.microsoft.com/office/powerpoint/2010/main" val="741161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Manual labour is still unbefitting the freemen and women of this city and so we have the usual slaves to do such menial work. The exclusion of citizens from craft and commerce is still in place, such activities being undertaken by a class of resident aliens. </a:t>
            </a:r>
            <a:endParaRPr lang="en-GB" dirty="0" smtClean="0"/>
          </a:p>
          <a:p>
            <a:r>
              <a:rPr lang="en-GB" dirty="0" smtClean="0"/>
              <a:t>In </a:t>
            </a:r>
            <a:r>
              <a:rPr lang="en-GB" dirty="0"/>
              <a:t>a curious anticipation of measures taken during the 1930s New Deal, citizens may not have gold or </a:t>
            </a:r>
            <a:r>
              <a:rPr lang="en-GB" dirty="0" smtClean="0"/>
              <a:t>silver; </a:t>
            </a:r>
            <a:r>
              <a:rPr lang="en-GB" dirty="0"/>
              <a:t>only token money </a:t>
            </a:r>
            <a:r>
              <a:rPr lang="en-GB" dirty="0" smtClean="0"/>
              <a:t>is </a:t>
            </a:r>
            <a:r>
              <a:rPr lang="en-GB" dirty="0"/>
              <a:t>permitted. </a:t>
            </a:r>
            <a:endParaRPr lang="en-US" dirty="0"/>
          </a:p>
        </p:txBody>
      </p:sp>
    </p:spTree>
    <p:extLst>
      <p:ext uri="{BB962C8B-B14F-4D97-AF65-F5344CB8AC3E}">
        <p14:creationId xmlns:p14="http://schemas.microsoft.com/office/powerpoint/2010/main" val="2455765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Indeed, Plato’s theory </a:t>
            </a:r>
            <a:r>
              <a:rPr lang="en-GB" dirty="0" smtClean="0"/>
              <a:t>is, says George Sabine, </a:t>
            </a:r>
            <a:r>
              <a:rPr lang="en-GB" dirty="0"/>
              <a:t>‘far too much dominated by a single idea and far too simple to do justice to Plato’s subject, the political life of the city-state.’ [Sabine, p. 40] This might explain why </a:t>
            </a:r>
            <a:r>
              <a:rPr lang="en-GB" dirty="0" smtClean="0"/>
              <a:t>Plato </a:t>
            </a:r>
            <a:r>
              <a:rPr lang="en-GB" dirty="0"/>
              <a:t>felt it necessary to return to the subject in a partial way in the </a:t>
            </a:r>
            <a:r>
              <a:rPr lang="en-GB" i="1" dirty="0"/>
              <a:t>Statesman</a:t>
            </a:r>
            <a:r>
              <a:rPr lang="en-GB" dirty="0"/>
              <a:t> and at great and tedious length in the </a:t>
            </a:r>
            <a:r>
              <a:rPr lang="en-GB" i="1" dirty="0"/>
              <a:t>Laws</a:t>
            </a:r>
            <a:r>
              <a:rPr lang="en-GB" dirty="0"/>
              <a:t>. </a:t>
            </a:r>
            <a:endParaRPr lang="en-GB" dirty="0" smtClean="0"/>
          </a:p>
        </p:txBody>
      </p:sp>
    </p:spTree>
    <p:extLst>
      <p:ext uri="{BB962C8B-B14F-4D97-AF65-F5344CB8AC3E}">
        <p14:creationId xmlns:p14="http://schemas.microsoft.com/office/powerpoint/2010/main" val="2494486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complicated details of the various levels of governance such as the familiar guardians (of the law) and the sinister sounding Nocturnal Council need not concern us save to say </a:t>
            </a:r>
            <a:r>
              <a:rPr lang="en-GB" dirty="0" smtClean="0"/>
              <a:t>that, </a:t>
            </a:r>
            <a:r>
              <a:rPr lang="en-GB" dirty="0"/>
              <a:t>as might be expected, the result of the complicated system is to give relatively more power to the wealthier of the citizens of Magnesia, within the severe limitations on wealth that obtain in this society. </a:t>
            </a:r>
            <a:endParaRPr lang="en-GB" dirty="0" smtClean="0"/>
          </a:p>
          <a:p>
            <a:r>
              <a:rPr lang="en-GB" dirty="0" smtClean="0"/>
              <a:t>It </a:t>
            </a:r>
            <a:r>
              <a:rPr lang="en-GB" dirty="0"/>
              <a:t>seems reasonably clear that the Nocturnal Council, untrammelled by the restraints of law, is a kind of second-best substitute for the philosopher-king of the </a:t>
            </a:r>
            <a:r>
              <a:rPr lang="en-GB" i="1" dirty="0"/>
              <a:t>Republic</a:t>
            </a:r>
            <a:r>
              <a:rPr lang="en-GB" dirty="0"/>
              <a:t> and as such, in conflict with the overall thrust of the </a:t>
            </a:r>
            <a:r>
              <a:rPr lang="en-GB" i="1" dirty="0"/>
              <a:t>Laws</a:t>
            </a:r>
            <a:r>
              <a:rPr lang="en-GB" dirty="0"/>
              <a:t>. </a:t>
            </a:r>
            <a:endParaRPr lang="en-US" dirty="0"/>
          </a:p>
        </p:txBody>
      </p:sp>
    </p:spTree>
    <p:extLst>
      <p:ext uri="{BB962C8B-B14F-4D97-AF65-F5344CB8AC3E}">
        <p14:creationId xmlns:p14="http://schemas.microsoft.com/office/powerpoint/2010/main" val="1865979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emphasis on education, so much a theme of the </a:t>
            </a:r>
            <a:r>
              <a:rPr lang="en-GB" i="1" dirty="0"/>
              <a:t>Republic</a:t>
            </a:r>
            <a:r>
              <a:rPr lang="en-GB" dirty="0"/>
              <a:t>, is found also in the </a:t>
            </a:r>
            <a:r>
              <a:rPr lang="en-GB" i="1" dirty="0"/>
              <a:t>Laws</a:t>
            </a:r>
            <a:r>
              <a:rPr lang="en-GB" dirty="0"/>
              <a:t>. The poets are still under suspicion, women are to be educated equally with men, and state sponsored and state regulated education is compulsory for all. </a:t>
            </a:r>
            <a:endParaRPr lang="en-GB" dirty="0" smtClean="0"/>
          </a:p>
          <a:p>
            <a:r>
              <a:rPr lang="en-GB" dirty="0" smtClean="0"/>
              <a:t>Religion </a:t>
            </a:r>
            <a:r>
              <a:rPr lang="en-GB" dirty="0"/>
              <a:t>has an important role to play in the society of the </a:t>
            </a:r>
            <a:r>
              <a:rPr lang="en-GB" i="1" dirty="0"/>
              <a:t>Laws</a:t>
            </a:r>
            <a:r>
              <a:rPr lang="en-GB" dirty="0"/>
              <a:t> but it is a civic and frankly utilitarian religion that supports and validates the state by providing a basis for morality. </a:t>
            </a:r>
            <a:endParaRPr lang="en-US" dirty="0"/>
          </a:p>
        </p:txBody>
      </p:sp>
    </p:spTree>
    <p:extLst>
      <p:ext uri="{BB962C8B-B14F-4D97-AF65-F5344CB8AC3E}">
        <p14:creationId xmlns:p14="http://schemas.microsoft.com/office/powerpoint/2010/main" val="30837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Such a religion has three central tenets; </a:t>
            </a:r>
            <a:endParaRPr lang="en-GB" dirty="0" smtClean="0"/>
          </a:p>
          <a:p>
            <a:r>
              <a:rPr lang="en-GB" dirty="0" smtClean="0"/>
              <a:t>that </a:t>
            </a:r>
            <a:r>
              <a:rPr lang="en-GB" dirty="0"/>
              <a:t>the gods </a:t>
            </a:r>
            <a:r>
              <a:rPr lang="en-GB" dirty="0" smtClean="0"/>
              <a:t>exist, </a:t>
            </a:r>
            <a:endParaRPr lang="en-GB" dirty="0" smtClean="0"/>
          </a:p>
          <a:p>
            <a:r>
              <a:rPr lang="en-GB" dirty="0" smtClean="0"/>
              <a:t>that </a:t>
            </a:r>
            <a:r>
              <a:rPr lang="en-GB" dirty="0"/>
              <a:t>they are concerned with our conduct and, significantly, </a:t>
            </a:r>
            <a:endParaRPr lang="en-GB" dirty="0" smtClean="0"/>
          </a:p>
          <a:p>
            <a:r>
              <a:rPr lang="en-GB" dirty="0" smtClean="0"/>
              <a:t>that </a:t>
            </a:r>
            <a:r>
              <a:rPr lang="en-GB" dirty="0"/>
              <a:t>they cannot be, as it were, bought off from exercising judgement on us by prayer and sacrifice. </a:t>
            </a:r>
            <a:endParaRPr lang="en-GB" dirty="0" smtClean="0"/>
          </a:p>
          <a:p>
            <a:r>
              <a:rPr lang="en-GB" dirty="0" smtClean="0"/>
              <a:t>To </a:t>
            </a:r>
            <a:r>
              <a:rPr lang="en-GB" dirty="0"/>
              <a:t>deny any of these tenets is to be guilty of atheism </a:t>
            </a:r>
            <a:r>
              <a:rPr lang="en-GB"/>
              <a:t>and </a:t>
            </a:r>
            <a:r>
              <a:rPr lang="en-GB" smtClean="0"/>
              <a:t>atheists </a:t>
            </a:r>
            <a:r>
              <a:rPr lang="en-GB" dirty="0"/>
              <a:t>are to be subject to severe punishment. </a:t>
            </a:r>
            <a:endParaRPr lang="en-US" dirty="0"/>
          </a:p>
        </p:txBody>
      </p:sp>
    </p:spTree>
    <p:extLst>
      <p:ext uri="{BB962C8B-B14F-4D97-AF65-F5344CB8AC3E}">
        <p14:creationId xmlns:p14="http://schemas.microsoft.com/office/powerpoint/2010/main" val="3238565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Perhaps the most alarming section of the </a:t>
            </a:r>
            <a:r>
              <a:rPr lang="en-GB" i="1" dirty="0"/>
              <a:t>Laws</a:t>
            </a:r>
            <a:r>
              <a:rPr lang="en-GB" dirty="0"/>
              <a:t> for a lover of liberty is the section on punishment. Plato took from Socrates the doctrine that no one knowingly does wrong; that being so, the actions of wrong-doers must originate in ignorance. The cure for ignorance is education or re-education so wrong-doers in Magnesia will not be punished but rather cured. This sounds all very caring and concerned until you realise that those who refuse to be re-educated or are deemed incapable of it are to be killed! Plato’s account, enlightened as it may sound, can be every bit as savage as more openly retributive theories of punishment. </a:t>
            </a:r>
            <a:endParaRPr lang="en-US" dirty="0"/>
          </a:p>
        </p:txBody>
      </p:sp>
    </p:spTree>
    <p:extLst>
      <p:ext uri="{BB962C8B-B14F-4D97-AF65-F5344CB8AC3E}">
        <p14:creationId xmlns:p14="http://schemas.microsoft.com/office/powerpoint/2010/main" val="409088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In </a:t>
            </a:r>
            <a:r>
              <a:rPr lang="en-US" dirty="0"/>
              <a:t>the end, the therapeutic theory of punishment consists in a refusal to recognise our freedom and to take from us, under the guise of an apparently gentler and more humane approach, the very thing that makes us human. We can be free and good, free and evil, but if we are not free we can be neither good nor </a:t>
            </a:r>
            <a:r>
              <a:rPr lang="en-US" dirty="0" smtClean="0"/>
              <a:t>evil</a:t>
            </a:r>
            <a:endParaRPr lang="en-US" dirty="0"/>
          </a:p>
        </p:txBody>
      </p:sp>
    </p:spTree>
    <p:extLst>
      <p:ext uri="{BB962C8B-B14F-4D97-AF65-F5344CB8AC3E}">
        <p14:creationId xmlns:p14="http://schemas.microsoft.com/office/powerpoint/2010/main" val="653332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In subscribing to the Socratic theory that evil cannot be chosen, Plato conflates a distinction between a subjective and an objective conception of the good. It is true, as Aquinas points out, that we act </a:t>
            </a:r>
            <a:r>
              <a:rPr lang="en-US" i="1" dirty="0"/>
              <a:t>sub ratione boni</a:t>
            </a:r>
            <a:r>
              <a:rPr lang="en-US" dirty="0"/>
              <a:t>, under the aspect of the good. At the moment of choice, it is necessarily the case that what we choose is for us, at that moment, a good. This subjective conception of the good is irrefutable. </a:t>
            </a:r>
          </a:p>
          <a:p>
            <a:pPr marL="0" indent="0">
              <a:buNone/>
            </a:pPr>
            <a:endParaRPr lang="en-US" dirty="0"/>
          </a:p>
        </p:txBody>
      </p:sp>
    </p:spTree>
    <p:extLst>
      <p:ext uri="{BB962C8B-B14F-4D97-AF65-F5344CB8AC3E}">
        <p14:creationId xmlns:p14="http://schemas.microsoft.com/office/powerpoint/2010/main" val="77182236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However</a:t>
            </a:r>
            <a:r>
              <a:rPr lang="en-US" dirty="0"/>
              <a:t>, we know all too well that our choices, however good they may appear to us to be subjectively, are not always good objectively; hence the phenomenon of regret and remorse and, bathetically, the existence in advertising of post-sales reassurance. </a:t>
            </a:r>
            <a:endParaRPr lang="en-US" dirty="0" smtClean="0"/>
          </a:p>
          <a:p>
            <a:r>
              <a:rPr lang="en-US" dirty="0" smtClean="0"/>
              <a:t>What </a:t>
            </a:r>
            <a:r>
              <a:rPr lang="en-US" dirty="0"/>
              <a:t>is objectively good is that which contributes to our genuine flourishing as creatures with body and mind, the main outlines of which are pretty much known to anyone who has lived in the world for more than a few minutes and has reflected on his life. </a:t>
            </a:r>
          </a:p>
        </p:txBody>
      </p:sp>
    </p:spTree>
    <p:extLst>
      <p:ext uri="{BB962C8B-B14F-4D97-AF65-F5344CB8AC3E}">
        <p14:creationId xmlns:p14="http://schemas.microsoft.com/office/powerpoint/2010/main" val="1267321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fundamental difference between the theory of the </a:t>
            </a:r>
            <a:r>
              <a:rPr lang="en-GB" i="1" dirty="0"/>
              <a:t>Republic</a:t>
            </a:r>
            <a:r>
              <a:rPr lang="en-GB" dirty="0"/>
              <a:t> and that of the </a:t>
            </a:r>
            <a:r>
              <a:rPr lang="en-GB" i="1" dirty="0"/>
              <a:t>Laws</a:t>
            </a:r>
            <a:r>
              <a:rPr lang="en-GB" dirty="0"/>
              <a:t>,’ writes Sabine, ‘is that the ideal state of the former is a government by specially chosen and specially trained men, quite untrammelled by any general regulations, while the state sketched in the latter is a government in which law is supreme, ruler and subject alike being subject to it.’ [Sabine, 68]</a:t>
            </a:r>
            <a:endParaRPr lang="en-US" dirty="0"/>
          </a:p>
        </p:txBody>
      </p:sp>
    </p:spTree>
    <p:extLst>
      <p:ext uri="{BB962C8B-B14F-4D97-AF65-F5344CB8AC3E}">
        <p14:creationId xmlns:p14="http://schemas.microsoft.com/office/powerpoint/2010/main" val="3863353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Putting laws back into a central position in the state is not, however, a minor </a:t>
            </a:r>
            <a:r>
              <a:rPr lang="en-GB" dirty="0" smtClean="0"/>
              <a:t>addition </a:t>
            </a:r>
            <a:r>
              <a:rPr lang="en-GB" dirty="0"/>
              <a:t>which can be accommodated without much readjustment to the overall theory laid out in the </a:t>
            </a:r>
            <a:r>
              <a:rPr lang="en-GB" i="1" dirty="0"/>
              <a:t>Republic</a:t>
            </a:r>
            <a:r>
              <a:rPr lang="en-GB" dirty="0"/>
              <a:t>; it requires a major re-think of Plato’s whole approach. </a:t>
            </a:r>
            <a:endParaRPr lang="en-US" dirty="0"/>
          </a:p>
        </p:txBody>
      </p:sp>
    </p:spTree>
    <p:extLst>
      <p:ext uri="{BB962C8B-B14F-4D97-AF65-F5344CB8AC3E}">
        <p14:creationId xmlns:p14="http://schemas.microsoft.com/office/powerpoint/2010/main" val="3681831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GB" dirty="0"/>
          </a:p>
          <a:p>
            <a:r>
              <a:rPr lang="en-GB" dirty="0"/>
              <a:t>‘If the line of reasoning followed in the </a:t>
            </a:r>
            <a:r>
              <a:rPr lang="en-GB" i="1" dirty="0"/>
              <a:t>Republic</a:t>
            </a:r>
            <a:r>
              <a:rPr lang="en-GB" dirty="0"/>
              <a:t>…was sound</a:t>
            </a:r>
            <a:r>
              <a:rPr lang="en-GB" dirty="0" smtClean="0"/>
              <a:t>,’ writes Sabine, ‘there </a:t>
            </a:r>
            <a:r>
              <a:rPr lang="en-GB" dirty="0"/>
              <a:t>was no place in the state for law. Conversely, if a place had to be made for law, then there was nothing for it but to modify profoundly the whole philosophical structure and to admit principles which, to say the least, would greatly complicate it.’ [Sabine, p. 70] </a:t>
            </a:r>
            <a:endParaRPr lang="en-US" dirty="0"/>
          </a:p>
          <a:p>
            <a:endParaRPr lang="en-US" dirty="0"/>
          </a:p>
        </p:txBody>
      </p:sp>
    </p:spTree>
    <p:extLst>
      <p:ext uri="{BB962C8B-B14F-4D97-AF65-F5344CB8AC3E}">
        <p14:creationId xmlns:p14="http://schemas.microsoft.com/office/powerpoint/2010/main" val="256277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Truth to tell, the </a:t>
            </a:r>
            <a:r>
              <a:rPr lang="en-GB" i="1" dirty="0"/>
              <a:t>Statesman</a:t>
            </a:r>
            <a:r>
              <a:rPr lang="en-GB" dirty="0"/>
              <a:t>, despite its name, is not so much a treatise on politics or statesmanship as it is an exercise in Platonic dialectic with the statesman as the object of its dialectical search. I will take from it what I can, concentrating most of my effort on the </a:t>
            </a:r>
            <a:r>
              <a:rPr lang="en-GB" i="1" dirty="0"/>
              <a:t>Laws</a:t>
            </a:r>
            <a:r>
              <a:rPr lang="en-GB" dirty="0"/>
              <a:t>. </a:t>
            </a:r>
            <a:endParaRPr lang="en-US" dirty="0"/>
          </a:p>
          <a:p>
            <a:endParaRPr lang="en-US" dirty="0"/>
          </a:p>
        </p:txBody>
      </p:sp>
    </p:spTree>
    <p:extLst>
      <p:ext uri="{BB962C8B-B14F-4D97-AF65-F5344CB8AC3E}">
        <p14:creationId xmlns:p14="http://schemas.microsoft.com/office/powerpoint/2010/main" val="86146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Even so, Plato never explicitly abandoned his </a:t>
            </a:r>
            <a:r>
              <a:rPr lang="en-GB" i="1" dirty="0"/>
              <a:t>Republic</a:t>
            </a:r>
            <a:r>
              <a:rPr lang="en-GB" dirty="0"/>
              <a:t> position and some commentators argue for an essential continuity between his earlier and his later work. [see Saunders, 1992] </a:t>
            </a:r>
            <a:endParaRPr lang="en-GB" dirty="0" smtClean="0"/>
          </a:p>
          <a:p>
            <a:r>
              <a:rPr lang="en-GB" dirty="0" smtClean="0"/>
              <a:t>Even </a:t>
            </a:r>
            <a:r>
              <a:rPr lang="en-GB" dirty="0"/>
              <a:t>as late as the </a:t>
            </a:r>
            <a:r>
              <a:rPr lang="en-GB" i="1" dirty="0"/>
              <a:t>Laws</a:t>
            </a:r>
            <a:r>
              <a:rPr lang="en-GB" dirty="0"/>
              <a:t>, Plato argues that law is essentially a blunt instrument that is insufficiently flexible to accommodate the fine details of individual circumstances so that it would still be better overall to have an competent ruler if one could be had. And that, of course, is the rub. By the time he comes to write the </a:t>
            </a:r>
            <a:r>
              <a:rPr lang="en-GB" i="1" dirty="0"/>
              <a:t>Laws</a:t>
            </a:r>
            <a:r>
              <a:rPr lang="en-GB" dirty="0"/>
              <a:t>, Plato seems to have despaired of ever finding such a </a:t>
            </a:r>
            <a:r>
              <a:rPr lang="en-GB" dirty="0" smtClean="0"/>
              <a:t>ruler.</a:t>
            </a:r>
            <a:r>
              <a:rPr lang="en-US" dirty="0" smtClean="0"/>
              <a:t> </a:t>
            </a:r>
            <a:endParaRPr lang="en-US" dirty="0"/>
          </a:p>
        </p:txBody>
      </p:sp>
    </p:spTree>
    <p:extLst>
      <p:ext uri="{BB962C8B-B14F-4D97-AF65-F5344CB8AC3E}">
        <p14:creationId xmlns:p14="http://schemas.microsoft.com/office/powerpoint/2010/main" val="339142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Metaphysically, the divide between the ideal state governed by those who know and the second-best state governed by laws is a mirror image of the divide between true knowledge, which </a:t>
            </a:r>
            <a:r>
              <a:rPr lang="en-GB" dirty="0" smtClean="0"/>
              <a:t>is </a:t>
            </a:r>
            <a:r>
              <a:rPr lang="en-GB" dirty="0"/>
              <a:t>of the permanent and unchanging Forms, and sense-perception, which is an apprehension of the ever-changing everyday world. That law belonged to the inferior side of this division would have been clearer in Plato’s day where law was essentially the contingent outcome of custom and habit rather than the legislative product of professional legislators</a:t>
            </a:r>
            <a:r>
              <a:rPr lang="en-GB" dirty="0" smtClean="0"/>
              <a:t>.</a:t>
            </a:r>
            <a:endParaRPr lang="en-US" dirty="0"/>
          </a:p>
        </p:txBody>
      </p:sp>
    </p:spTree>
    <p:extLst>
      <p:ext uri="{BB962C8B-B14F-4D97-AF65-F5344CB8AC3E}">
        <p14:creationId xmlns:p14="http://schemas.microsoft.com/office/powerpoint/2010/main" val="2293915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the time Plato came to </a:t>
            </a:r>
            <a:r>
              <a:rPr lang="en-GB" dirty="0" smtClean="0"/>
              <a:t>write his intermediate dialogue, </a:t>
            </a:r>
            <a:r>
              <a:rPr lang="en-GB" dirty="0"/>
              <a:t>the </a:t>
            </a:r>
            <a:r>
              <a:rPr lang="en-GB" i="1" dirty="0"/>
              <a:t>Statesman</a:t>
            </a:r>
            <a:r>
              <a:rPr lang="en-GB" dirty="0"/>
              <a:t>, which despite its name is only incidentally a work in political theory, he has still not abandoned the </a:t>
            </a:r>
            <a:r>
              <a:rPr lang="en-GB" i="1" dirty="0"/>
              <a:t>Republic</a:t>
            </a:r>
            <a:r>
              <a:rPr lang="en-GB" dirty="0"/>
              <a:t>’s theory of the ideal state as the one ruled by those who know what is truly good and who are empowered to bring men to desire that good even against their natural wishes and desires. However, though still thinking that the </a:t>
            </a:r>
            <a:r>
              <a:rPr lang="en-GB" i="1" dirty="0"/>
              <a:t>Republic</a:t>
            </a:r>
            <a:r>
              <a:rPr lang="en-GB" dirty="0"/>
              <a:t>’s theory is the best, he is prepared to put forward a second-best, an account that comes to fruition in the </a:t>
            </a:r>
            <a:r>
              <a:rPr lang="en-GB" i="1" dirty="0"/>
              <a:t>Laws</a:t>
            </a:r>
            <a:r>
              <a:rPr lang="en-GB" dirty="0"/>
              <a:t>. </a:t>
            </a:r>
            <a:endParaRPr lang="en-US" dirty="0"/>
          </a:p>
        </p:txBody>
      </p:sp>
    </p:spTree>
    <p:extLst>
      <p:ext uri="{BB962C8B-B14F-4D97-AF65-F5344CB8AC3E}">
        <p14:creationId xmlns:p14="http://schemas.microsoft.com/office/powerpoint/2010/main" val="172115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Justice, by which Plato means giving and expecting from each man his due, is still the prime virtue but it is to be developed not by the wise rule of those who know but by laws which embody, in a detached and static way, the wisdom that would characterise the ideal ruler, if we could ever find such. </a:t>
            </a:r>
            <a:endParaRPr lang="en-GB" dirty="0" smtClean="0"/>
          </a:p>
          <a:p>
            <a:r>
              <a:rPr lang="en-GB" dirty="0" smtClean="0"/>
              <a:t>As </a:t>
            </a:r>
            <a:r>
              <a:rPr lang="en-GB" dirty="0"/>
              <a:t>grudging and inconsistent as the </a:t>
            </a:r>
            <a:r>
              <a:rPr lang="en-GB" i="1" dirty="0"/>
              <a:t>Laws</a:t>
            </a:r>
            <a:r>
              <a:rPr lang="en-GB" dirty="0"/>
              <a:t> account may be, it is nonetheless a revolutionary change in method for Plato involving as it does an acceptance of the reality of the non-ideal, of the changeable and impermanent.</a:t>
            </a:r>
            <a:r>
              <a:rPr lang="en-US" dirty="0"/>
              <a:t> </a:t>
            </a:r>
          </a:p>
        </p:txBody>
      </p:sp>
    </p:spTree>
    <p:extLst>
      <p:ext uri="{BB962C8B-B14F-4D97-AF65-F5344CB8AC3E}">
        <p14:creationId xmlns:p14="http://schemas.microsoft.com/office/powerpoint/2010/main" val="3763954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Cutting Plato as much slack as we can, it is hard not to conclude that his political philosophy, whether early or late, is, in the end, totalitarian. Taking politics to be an exact science and arguing therefore that those with scientific knowledge must rule, his method is to conceive of a utopia and argue for its implementation. That this implementation will involve force and coercion does not deter him from his aim for, after all, the rulers in such a utopia will know what is good for all. </a:t>
            </a:r>
          </a:p>
        </p:txBody>
      </p:sp>
    </p:spTree>
    <p:extLst>
      <p:ext uri="{BB962C8B-B14F-4D97-AF65-F5344CB8AC3E}">
        <p14:creationId xmlns:p14="http://schemas.microsoft.com/office/powerpoint/2010/main" val="275537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Others might suspect that the implementation of such utopian plans would rather lead to a dystopia, a closed and repressive society: </a:t>
            </a:r>
            <a:r>
              <a:rPr lang="en-GB" dirty="0"/>
              <a:t>‘…once you believe that you can isolate some sort of ‘absolute’ moral aim</a:t>
            </a:r>
            <a:r>
              <a:rPr lang="en-GB" dirty="0" smtClean="0"/>
              <a:t>,’ says Saunders, ‘your </a:t>
            </a:r>
            <a:r>
              <a:rPr lang="en-GB" dirty="0"/>
              <a:t>great temptation will be to make a root-and-branch reform of society whatever opposition you encounter, and refuse to tolerate other views, which, </a:t>
            </a:r>
            <a:r>
              <a:rPr lang="en-GB" i="1" dirty="0"/>
              <a:t>ex hypothesi</a:t>
            </a:r>
            <a:r>
              <a:rPr lang="en-GB" dirty="0"/>
              <a:t>, are wrong.’ [Saunders 1970, 34.] </a:t>
            </a:r>
            <a:endParaRPr lang="en-US" dirty="0"/>
          </a:p>
        </p:txBody>
      </p:sp>
    </p:spTree>
    <p:extLst>
      <p:ext uri="{BB962C8B-B14F-4D97-AF65-F5344CB8AC3E}">
        <p14:creationId xmlns:p14="http://schemas.microsoft.com/office/powerpoint/2010/main" val="328680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Millions of people have lost their lives or their livelihoods as a result of some of the more insane and nightmarish schemes of social engineering attempted by some states in the twentieth century. One has only to recall China’s ironically entitled Great Leap Forward, the USSR’s disastrous attempts at collectivization, the romantic ‘villagizations’ of Tanzania, Mozambique and Ethiopia and the killing fields of Cambodia. </a:t>
            </a:r>
            <a:endParaRPr lang="en-US" dirty="0"/>
          </a:p>
        </p:txBody>
      </p:sp>
    </p:spTree>
    <p:extLst>
      <p:ext uri="{BB962C8B-B14F-4D97-AF65-F5344CB8AC3E}">
        <p14:creationId xmlns:p14="http://schemas.microsoft.com/office/powerpoint/2010/main" val="4019869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James Scott believes that these schemes are ‘among the great human tragedies of the twentieth century, in terms of lives lost and lives irretrievably disrupted’. (James Scott 1998, p. 3) Of course, we can’t blame Plato for these modern disasters but the kind of thinking that led to them is a lineal descendant of Plato’s own thought.</a:t>
            </a:r>
            <a:r>
              <a:rPr lang="en-US" dirty="0"/>
              <a:t> </a:t>
            </a:r>
          </a:p>
          <a:p>
            <a:pPr marL="0" indent="0">
              <a:buNone/>
            </a:pPr>
            <a:endParaRPr lang="en-US" dirty="0"/>
          </a:p>
        </p:txBody>
      </p:sp>
    </p:spTree>
    <p:extLst>
      <p:ext uri="{BB962C8B-B14F-4D97-AF65-F5344CB8AC3E}">
        <p14:creationId xmlns:p14="http://schemas.microsoft.com/office/powerpoint/2010/main" val="3434496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is generally agreed that the literary quality of </a:t>
            </a:r>
            <a:r>
              <a:rPr lang="en-GB" dirty="0" smtClean="0"/>
              <a:t>Plato’s </a:t>
            </a:r>
            <a:r>
              <a:rPr lang="en-GB" dirty="0"/>
              <a:t>later works, in particular that of the </a:t>
            </a:r>
            <a:r>
              <a:rPr lang="en-GB" i="1" dirty="0"/>
              <a:t>Laws</a:t>
            </a:r>
            <a:r>
              <a:rPr lang="en-GB" dirty="0"/>
              <a:t>, is far below that of the </a:t>
            </a:r>
            <a:r>
              <a:rPr lang="en-GB" i="1" dirty="0"/>
              <a:t>Republic</a:t>
            </a:r>
            <a:r>
              <a:rPr lang="en-GB" dirty="0"/>
              <a:t>; in fact, on first reading, it is hard to believe that the two dialogues are by the same person. </a:t>
            </a:r>
            <a:endParaRPr lang="en-GB" dirty="0" smtClean="0"/>
          </a:p>
          <a:p>
            <a:r>
              <a:rPr lang="en-GB" dirty="0" smtClean="0"/>
              <a:t>The </a:t>
            </a:r>
            <a:r>
              <a:rPr lang="en-GB" i="1" dirty="0"/>
              <a:t>Laws</a:t>
            </a:r>
            <a:r>
              <a:rPr lang="en-GB" dirty="0"/>
              <a:t> is a dialogue more in name than in reality, lacking dramatic power and </a:t>
            </a:r>
            <a:r>
              <a:rPr lang="en-GB" dirty="0" smtClean="0"/>
              <a:t>being </a:t>
            </a:r>
            <a:r>
              <a:rPr lang="en-GB" dirty="0"/>
              <a:t>more a lecture than a literary work</a:t>
            </a:r>
            <a:r>
              <a:rPr lang="en-GB" dirty="0" smtClean="0"/>
              <a:t>.</a:t>
            </a:r>
          </a:p>
          <a:p>
            <a:r>
              <a:rPr lang="en-GB" dirty="0" smtClean="0"/>
              <a:t> </a:t>
            </a:r>
            <a:r>
              <a:rPr lang="en-GB" dirty="0"/>
              <a:t>It is very long and very hard to read but, despite this, within the mass of ore that it contains, there are some real nuggets of Platonic genius that are </a:t>
            </a:r>
            <a:r>
              <a:rPr lang="en-GB" dirty="0" smtClean="0"/>
              <a:t>worthy </a:t>
            </a:r>
            <a:r>
              <a:rPr lang="en-GB" dirty="0"/>
              <a:t>of consideration. </a:t>
            </a:r>
            <a:endParaRPr lang="en-US" dirty="0"/>
          </a:p>
        </p:txBody>
      </p:sp>
    </p:spTree>
    <p:extLst>
      <p:ext uri="{BB962C8B-B14F-4D97-AF65-F5344CB8AC3E}">
        <p14:creationId xmlns:p14="http://schemas.microsoft.com/office/powerpoint/2010/main" val="3600577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another, extrinsic, reason for paying some attention to the </a:t>
            </a:r>
            <a:r>
              <a:rPr lang="en-GB" i="1" dirty="0"/>
              <a:t>Laws</a:t>
            </a:r>
            <a:r>
              <a:rPr lang="en-GB" dirty="0"/>
              <a:t> and it is that Aristotle’s work in the </a:t>
            </a:r>
            <a:r>
              <a:rPr lang="en-GB" i="1" dirty="0"/>
              <a:t>Politics</a:t>
            </a:r>
            <a:r>
              <a:rPr lang="en-GB" dirty="0"/>
              <a:t> is a critical continuation from Plato’s later work rather than from his </a:t>
            </a:r>
            <a:r>
              <a:rPr lang="en-GB" dirty="0" smtClean="0"/>
              <a:t>earlier work. </a:t>
            </a:r>
            <a:r>
              <a:rPr lang="en-GB" dirty="0"/>
              <a:t>That being so, it helps to have some understanding of what Plato gets up to in these later dialogues</a:t>
            </a:r>
            <a:r>
              <a:rPr lang="en-GB" dirty="0" smtClean="0"/>
              <a:t>.</a:t>
            </a:r>
            <a:endParaRPr lang="en-US" dirty="0"/>
          </a:p>
        </p:txBody>
      </p:sp>
    </p:spTree>
    <p:extLst>
      <p:ext uri="{BB962C8B-B14F-4D97-AF65-F5344CB8AC3E}">
        <p14:creationId xmlns:p14="http://schemas.microsoft.com/office/powerpoint/2010/main" val="1195803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Statesman</a:t>
            </a:r>
            <a:endParaRPr lang="en-US" i="1" dirty="0"/>
          </a:p>
        </p:txBody>
      </p:sp>
      <p:sp>
        <p:nvSpPr>
          <p:cNvPr id="3" name="Content Placeholder 2"/>
          <p:cNvSpPr>
            <a:spLocks noGrp="1"/>
          </p:cNvSpPr>
          <p:nvPr>
            <p:ph idx="1"/>
          </p:nvPr>
        </p:nvSpPr>
        <p:spPr/>
        <p:txBody>
          <a:bodyPr>
            <a:normAutofit/>
          </a:bodyPr>
          <a:lstStyle/>
          <a:p>
            <a:r>
              <a:rPr lang="en-GB" dirty="0"/>
              <a:t>The </a:t>
            </a:r>
            <a:r>
              <a:rPr lang="en-GB" i="1" dirty="0"/>
              <a:t>Statesman</a:t>
            </a:r>
            <a:r>
              <a:rPr lang="en-GB" dirty="0"/>
              <a:t> is a late Platonic dialogue whose interlocutors are </a:t>
            </a:r>
            <a:r>
              <a:rPr lang="en-GB" dirty="0" smtClean="0"/>
              <a:t>a young Socrates, </a:t>
            </a:r>
            <a:r>
              <a:rPr lang="en-GB" dirty="0"/>
              <a:t>the stranger from Elea and a mathematician, Theodorus. </a:t>
            </a:r>
            <a:r>
              <a:rPr lang="en-GB" dirty="0" smtClean="0"/>
              <a:t>As a dialogue it </a:t>
            </a:r>
            <a:r>
              <a:rPr lang="en-GB" dirty="0"/>
              <a:t>lacks the conversational liveliness of many of the earlier Platonic </a:t>
            </a:r>
            <a:r>
              <a:rPr lang="en-GB" dirty="0" smtClean="0"/>
              <a:t>works</a:t>
            </a:r>
            <a:r>
              <a:rPr lang="en-GB" dirty="0"/>
              <a:t>. </a:t>
            </a:r>
            <a:endParaRPr lang="en-US" dirty="0"/>
          </a:p>
        </p:txBody>
      </p:sp>
    </p:spTree>
    <p:extLst>
      <p:ext uri="{BB962C8B-B14F-4D97-AF65-F5344CB8AC3E}">
        <p14:creationId xmlns:p14="http://schemas.microsoft.com/office/powerpoint/2010/main" val="1157021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Statesmanship, or kingship, turns out to be a form of knowledge. Those familiar with Plato’s thought will not be surprised at this although the form of knowledge relevant to the statesman is not without its practical dimension. The statesman’s knowledge turns out to be the kind of knowledge that a herdsman has, the ability to care for his herd. </a:t>
            </a:r>
            <a:endParaRPr lang="en-US" dirty="0"/>
          </a:p>
        </p:txBody>
      </p:sp>
    </p:spTree>
    <p:extLst>
      <p:ext uri="{BB962C8B-B14F-4D97-AF65-F5344CB8AC3E}">
        <p14:creationId xmlns:p14="http://schemas.microsoft.com/office/powerpoint/2010/main" val="318309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salient difference between, say, a shepherd and a statesman is that in the case of the latter, the herder and those who are herded are of the same species while very few sheep interview for the job of shepherd. </a:t>
            </a:r>
            <a:endParaRPr lang="en-GB" dirty="0" smtClean="0"/>
          </a:p>
          <a:p>
            <a:r>
              <a:rPr lang="en-GB" dirty="0" smtClean="0"/>
              <a:t>Another </a:t>
            </a:r>
            <a:r>
              <a:rPr lang="en-GB" dirty="0"/>
              <a:t>important </a:t>
            </a:r>
            <a:r>
              <a:rPr lang="en-GB" dirty="0" smtClean="0"/>
              <a:t>difference </a:t>
            </a:r>
            <a:r>
              <a:rPr lang="en-GB" dirty="0"/>
              <a:t>is that the statesman is not concerned with the total care of his charges but only with a partial form of this practical art, namely, the ruling of cities</a:t>
            </a:r>
            <a:r>
              <a:rPr lang="en-GB" dirty="0" smtClean="0"/>
              <a:t>.</a:t>
            </a:r>
            <a:endParaRPr lang="en-US" dirty="0"/>
          </a:p>
        </p:txBody>
      </p:sp>
    </p:spTree>
    <p:extLst>
      <p:ext uri="{BB962C8B-B14F-4D97-AF65-F5344CB8AC3E}">
        <p14:creationId xmlns:p14="http://schemas.microsoft.com/office/powerpoint/2010/main" val="262710509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metaphor shifts so that the statesman is now compared to a weaver. Plato gives an account of the </a:t>
            </a:r>
            <a:r>
              <a:rPr lang="en-GB" dirty="0" smtClean="0"/>
              <a:t>different kinds </a:t>
            </a:r>
            <a:r>
              <a:rPr lang="en-GB" dirty="0"/>
              <a:t>of political rule that is uncannily like that given by Aristotle in the </a:t>
            </a:r>
            <a:r>
              <a:rPr lang="en-GB" i="1" dirty="0"/>
              <a:t>Politics</a:t>
            </a:r>
            <a:r>
              <a:rPr lang="en-GB" dirty="0"/>
              <a:t>. We can have rule by the one, by the few or by the many. In each of these cases, the rule can be lawful and voluntary or lawless and violent. Rule by the one, then, is either kingship or tyranny; rule by the few is either aristocracy or oligarchy. </a:t>
            </a:r>
            <a:r>
              <a:rPr lang="en-GB" dirty="0" smtClean="0"/>
              <a:t>Interestingly, </a:t>
            </a:r>
            <a:r>
              <a:rPr lang="en-GB" dirty="0"/>
              <a:t>Plato refuses to distinguish terminologically between legitimate and illegitimate rule by the many, calling both cases democracy indiscriminately</a:t>
            </a:r>
            <a:r>
              <a:rPr lang="en-GB" dirty="0" smtClean="0"/>
              <a:t>!</a:t>
            </a:r>
            <a:endParaRPr lang="en-US" dirty="0"/>
          </a:p>
        </p:txBody>
      </p:sp>
    </p:spTree>
    <p:extLst>
      <p:ext uri="{BB962C8B-B14F-4D97-AF65-F5344CB8AC3E}">
        <p14:creationId xmlns:p14="http://schemas.microsoft.com/office/powerpoint/2010/main" val="2036974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173</TotalTime>
  <Words>3189</Words>
  <Application>Microsoft Macintosh PowerPoint</Application>
  <PresentationFormat>On-screen Show (4:3)</PresentationFormat>
  <Paragraphs>92</Paragraphs>
  <Slides>37</Slides>
  <Notes>35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Plaza</vt:lpstr>
      <vt:lpstr>Freedom’s Progress</vt:lpstr>
      <vt:lpstr>PowerPoint Presentation</vt:lpstr>
      <vt:lpstr>PowerPoint Presentation</vt:lpstr>
      <vt:lpstr>PowerPoint Presentation</vt:lpstr>
      <vt:lpstr>PowerPoint Presentation</vt:lpstr>
      <vt:lpstr>Statesman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18</cp:revision>
  <dcterms:created xsi:type="dcterms:W3CDTF">2013-10-23T16:48:06Z</dcterms:created>
  <dcterms:modified xsi:type="dcterms:W3CDTF">2013-11-01T13:30:28Z</dcterms:modified>
</cp:coreProperties>
</file>