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1" d="100"/>
          <a:sy n="111" d="100"/>
        </p:scale>
        <p:origin x="-20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slide" Target="slides/slide45.xml"/><Relationship Id="rId47" Type="http://schemas.openxmlformats.org/officeDocument/2006/relationships/notesMaster" Target="notesMasters/notesMaster1.xml"/><Relationship Id="rId48" Type="http://schemas.openxmlformats.org/officeDocument/2006/relationships/printerSettings" Target="printerSettings/printerSettings1.bin"/><Relationship Id="rId49" Type="http://schemas.openxmlformats.org/officeDocument/2006/relationships/presProps" Target="pres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viewProps" Target="viewProps.xml"/><Relationship Id="rId51" Type="http://schemas.openxmlformats.org/officeDocument/2006/relationships/theme" Target="theme/theme1.xml"/><Relationship Id="rId5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3879D1-D2D0-B543-BFA4-8B2B7D14A40C}" type="datetimeFigureOut">
              <a:rPr lang="en-US" smtClean="0"/>
              <a:t>30/10/2013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3BB0FF-9EA1-C146-925B-A6918710C6FD}" type="slidenum">
              <a:rPr lang="en-US" smtClean="0"/>
              <a:t>‹#›</a:t>
            </a:fld>
            <a:endParaRPr lang="en-US"/>
          </a:p>
        </p:txBody>
      </p:sp>
    </p:spTree>
    <p:extLst>
      <p:ext uri="{BB962C8B-B14F-4D97-AF65-F5344CB8AC3E}">
        <p14:creationId xmlns:p14="http://schemas.microsoft.com/office/powerpoint/2010/main" val="234496613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1</a:t>
            </a:fld>
            <a:endParaRPr lang="en-US"/>
          </a:p>
        </p:txBody>
      </p:sp>
    </p:spTree>
    <p:extLst>
      <p:ext uri="{BB962C8B-B14F-4D97-AF65-F5344CB8AC3E}">
        <p14:creationId xmlns:p14="http://schemas.microsoft.com/office/powerpoint/2010/main" val="28417926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10</a:t>
            </a:fld>
            <a:endParaRPr lang="en-US"/>
          </a:p>
        </p:txBody>
      </p:sp>
    </p:spTree>
    <p:extLst>
      <p:ext uri="{BB962C8B-B14F-4D97-AF65-F5344CB8AC3E}">
        <p14:creationId xmlns:p14="http://schemas.microsoft.com/office/powerpoint/2010/main" val="14010195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11</a:t>
            </a:fld>
            <a:endParaRPr lang="en-US"/>
          </a:p>
        </p:txBody>
      </p:sp>
    </p:spTree>
    <p:extLst>
      <p:ext uri="{BB962C8B-B14F-4D97-AF65-F5344CB8AC3E}">
        <p14:creationId xmlns:p14="http://schemas.microsoft.com/office/powerpoint/2010/main" val="1083590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12</a:t>
            </a:fld>
            <a:endParaRPr lang="en-US"/>
          </a:p>
        </p:txBody>
      </p:sp>
    </p:spTree>
    <p:extLst>
      <p:ext uri="{BB962C8B-B14F-4D97-AF65-F5344CB8AC3E}">
        <p14:creationId xmlns:p14="http://schemas.microsoft.com/office/powerpoint/2010/main" val="14942735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13</a:t>
            </a:fld>
            <a:endParaRPr lang="en-US"/>
          </a:p>
        </p:txBody>
      </p:sp>
    </p:spTree>
    <p:extLst>
      <p:ext uri="{BB962C8B-B14F-4D97-AF65-F5344CB8AC3E}">
        <p14:creationId xmlns:p14="http://schemas.microsoft.com/office/powerpoint/2010/main" val="36263022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14</a:t>
            </a:fld>
            <a:endParaRPr lang="en-US"/>
          </a:p>
        </p:txBody>
      </p:sp>
    </p:spTree>
    <p:extLst>
      <p:ext uri="{BB962C8B-B14F-4D97-AF65-F5344CB8AC3E}">
        <p14:creationId xmlns:p14="http://schemas.microsoft.com/office/powerpoint/2010/main" val="28971203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15</a:t>
            </a:fld>
            <a:endParaRPr lang="en-US"/>
          </a:p>
        </p:txBody>
      </p:sp>
    </p:spTree>
    <p:extLst>
      <p:ext uri="{BB962C8B-B14F-4D97-AF65-F5344CB8AC3E}">
        <p14:creationId xmlns:p14="http://schemas.microsoft.com/office/powerpoint/2010/main" val="2105355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16</a:t>
            </a:fld>
            <a:endParaRPr lang="en-US"/>
          </a:p>
        </p:txBody>
      </p:sp>
    </p:spTree>
    <p:extLst>
      <p:ext uri="{BB962C8B-B14F-4D97-AF65-F5344CB8AC3E}">
        <p14:creationId xmlns:p14="http://schemas.microsoft.com/office/powerpoint/2010/main" val="34172243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17</a:t>
            </a:fld>
            <a:endParaRPr lang="en-US"/>
          </a:p>
        </p:txBody>
      </p:sp>
    </p:spTree>
    <p:extLst>
      <p:ext uri="{BB962C8B-B14F-4D97-AF65-F5344CB8AC3E}">
        <p14:creationId xmlns:p14="http://schemas.microsoft.com/office/powerpoint/2010/main" val="15478876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18</a:t>
            </a:fld>
            <a:endParaRPr lang="en-US"/>
          </a:p>
        </p:txBody>
      </p:sp>
    </p:spTree>
    <p:extLst>
      <p:ext uri="{BB962C8B-B14F-4D97-AF65-F5344CB8AC3E}">
        <p14:creationId xmlns:p14="http://schemas.microsoft.com/office/powerpoint/2010/main" val="9775749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19</a:t>
            </a:fld>
            <a:endParaRPr lang="en-US"/>
          </a:p>
        </p:txBody>
      </p:sp>
    </p:spTree>
    <p:extLst>
      <p:ext uri="{BB962C8B-B14F-4D97-AF65-F5344CB8AC3E}">
        <p14:creationId xmlns:p14="http://schemas.microsoft.com/office/powerpoint/2010/main" val="1865770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2</a:t>
            </a:fld>
            <a:endParaRPr lang="en-US"/>
          </a:p>
        </p:txBody>
      </p:sp>
    </p:spTree>
    <p:extLst>
      <p:ext uri="{BB962C8B-B14F-4D97-AF65-F5344CB8AC3E}">
        <p14:creationId xmlns:p14="http://schemas.microsoft.com/office/powerpoint/2010/main" val="2253905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20</a:t>
            </a:fld>
            <a:endParaRPr lang="en-US"/>
          </a:p>
        </p:txBody>
      </p:sp>
    </p:spTree>
    <p:extLst>
      <p:ext uri="{BB962C8B-B14F-4D97-AF65-F5344CB8AC3E}">
        <p14:creationId xmlns:p14="http://schemas.microsoft.com/office/powerpoint/2010/main" val="41425634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21</a:t>
            </a:fld>
            <a:endParaRPr lang="en-US"/>
          </a:p>
        </p:txBody>
      </p:sp>
    </p:spTree>
    <p:extLst>
      <p:ext uri="{BB962C8B-B14F-4D97-AF65-F5344CB8AC3E}">
        <p14:creationId xmlns:p14="http://schemas.microsoft.com/office/powerpoint/2010/main" val="30208946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22</a:t>
            </a:fld>
            <a:endParaRPr lang="en-US"/>
          </a:p>
        </p:txBody>
      </p:sp>
    </p:spTree>
    <p:extLst>
      <p:ext uri="{BB962C8B-B14F-4D97-AF65-F5344CB8AC3E}">
        <p14:creationId xmlns:p14="http://schemas.microsoft.com/office/powerpoint/2010/main" val="38535781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23</a:t>
            </a:fld>
            <a:endParaRPr lang="en-US"/>
          </a:p>
        </p:txBody>
      </p:sp>
    </p:spTree>
    <p:extLst>
      <p:ext uri="{BB962C8B-B14F-4D97-AF65-F5344CB8AC3E}">
        <p14:creationId xmlns:p14="http://schemas.microsoft.com/office/powerpoint/2010/main" val="8639786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24</a:t>
            </a:fld>
            <a:endParaRPr lang="en-US"/>
          </a:p>
        </p:txBody>
      </p:sp>
    </p:spTree>
    <p:extLst>
      <p:ext uri="{BB962C8B-B14F-4D97-AF65-F5344CB8AC3E}">
        <p14:creationId xmlns:p14="http://schemas.microsoft.com/office/powerpoint/2010/main" val="5050040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25</a:t>
            </a:fld>
            <a:endParaRPr lang="en-US"/>
          </a:p>
        </p:txBody>
      </p:sp>
    </p:spTree>
    <p:extLst>
      <p:ext uri="{BB962C8B-B14F-4D97-AF65-F5344CB8AC3E}">
        <p14:creationId xmlns:p14="http://schemas.microsoft.com/office/powerpoint/2010/main" val="25185453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29</a:t>
            </a:fld>
            <a:endParaRPr lang="en-US"/>
          </a:p>
        </p:txBody>
      </p:sp>
    </p:spTree>
    <p:extLst>
      <p:ext uri="{BB962C8B-B14F-4D97-AF65-F5344CB8AC3E}">
        <p14:creationId xmlns:p14="http://schemas.microsoft.com/office/powerpoint/2010/main" val="955197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30</a:t>
            </a:fld>
            <a:endParaRPr lang="en-US"/>
          </a:p>
        </p:txBody>
      </p:sp>
    </p:spTree>
    <p:extLst>
      <p:ext uri="{BB962C8B-B14F-4D97-AF65-F5344CB8AC3E}">
        <p14:creationId xmlns:p14="http://schemas.microsoft.com/office/powerpoint/2010/main" val="30943044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31</a:t>
            </a:fld>
            <a:endParaRPr lang="en-US"/>
          </a:p>
        </p:txBody>
      </p:sp>
    </p:spTree>
    <p:extLst>
      <p:ext uri="{BB962C8B-B14F-4D97-AF65-F5344CB8AC3E}">
        <p14:creationId xmlns:p14="http://schemas.microsoft.com/office/powerpoint/2010/main" val="7777434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33</a:t>
            </a:fld>
            <a:endParaRPr lang="en-US"/>
          </a:p>
        </p:txBody>
      </p:sp>
    </p:spTree>
    <p:extLst>
      <p:ext uri="{BB962C8B-B14F-4D97-AF65-F5344CB8AC3E}">
        <p14:creationId xmlns:p14="http://schemas.microsoft.com/office/powerpoint/2010/main" val="3699628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3</a:t>
            </a:fld>
            <a:endParaRPr lang="en-US"/>
          </a:p>
        </p:txBody>
      </p:sp>
    </p:spTree>
    <p:extLst>
      <p:ext uri="{BB962C8B-B14F-4D97-AF65-F5344CB8AC3E}">
        <p14:creationId xmlns:p14="http://schemas.microsoft.com/office/powerpoint/2010/main" val="20184081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34</a:t>
            </a:fld>
            <a:endParaRPr lang="en-US"/>
          </a:p>
        </p:txBody>
      </p:sp>
    </p:spTree>
    <p:extLst>
      <p:ext uri="{BB962C8B-B14F-4D97-AF65-F5344CB8AC3E}">
        <p14:creationId xmlns:p14="http://schemas.microsoft.com/office/powerpoint/2010/main" val="113194451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35</a:t>
            </a:fld>
            <a:endParaRPr lang="en-US"/>
          </a:p>
        </p:txBody>
      </p:sp>
    </p:spTree>
    <p:extLst>
      <p:ext uri="{BB962C8B-B14F-4D97-AF65-F5344CB8AC3E}">
        <p14:creationId xmlns:p14="http://schemas.microsoft.com/office/powerpoint/2010/main" val="32309904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36</a:t>
            </a:fld>
            <a:endParaRPr lang="en-US"/>
          </a:p>
        </p:txBody>
      </p:sp>
    </p:spTree>
    <p:extLst>
      <p:ext uri="{BB962C8B-B14F-4D97-AF65-F5344CB8AC3E}">
        <p14:creationId xmlns:p14="http://schemas.microsoft.com/office/powerpoint/2010/main" val="4700681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37</a:t>
            </a:fld>
            <a:endParaRPr lang="en-US"/>
          </a:p>
        </p:txBody>
      </p:sp>
    </p:spTree>
    <p:extLst>
      <p:ext uri="{BB962C8B-B14F-4D97-AF65-F5344CB8AC3E}">
        <p14:creationId xmlns:p14="http://schemas.microsoft.com/office/powerpoint/2010/main" val="134167274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38</a:t>
            </a:fld>
            <a:endParaRPr lang="en-US"/>
          </a:p>
        </p:txBody>
      </p:sp>
    </p:spTree>
    <p:extLst>
      <p:ext uri="{BB962C8B-B14F-4D97-AF65-F5344CB8AC3E}">
        <p14:creationId xmlns:p14="http://schemas.microsoft.com/office/powerpoint/2010/main" val="16323882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39</a:t>
            </a:fld>
            <a:endParaRPr lang="en-US"/>
          </a:p>
        </p:txBody>
      </p:sp>
    </p:spTree>
    <p:extLst>
      <p:ext uri="{BB962C8B-B14F-4D97-AF65-F5344CB8AC3E}">
        <p14:creationId xmlns:p14="http://schemas.microsoft.com/office/powerpoint/2010/main" val="423563478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40</a:t>
            </a:fld>
            <a:endParaRPr lang="en-US"/>
          </a:p>
        </p:txBody>
      </p:sp>
    </p:spTree>
    <p:extLst>
      <p:ext uri="{BB962C8B-B14F-4D97-AF65-F5344CB8AC3E}">
        <p14:creationId xmlns:p14="http://schemas.microsoft.com/office/powerpoint/2010/main" val="413866770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41</a:t>
            </a:fld>
            <a:endParaRPr lang="en-US"/>
          </a:p>
        </p:txBody>
      </p:sp>
    </p:spTree>
    <p:extLst>
      <p:ext uri="{BB962C8B-B14F-4D97-AF65-F5344CB8AC3E}">
        <p14:creationId xmlns:p14="http://schemas.microsoft.com/office/powerpoint/2010/main" val="150738842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42</a:t>
            </a:fld>
            <a:endParaRPr lang="en-US"/>
          </a:p>
        </p:txBody>
      </p:sp>
    </p:spTree>
    <p:extLst>
      <p:ext uri="{BB962C8B-B14F-4D97-AF65-F5344CB8AC3E}">
        <p14:creationId xmlns:p14="http://schemas.microsoft.com/office/powerpoint/2010/main" val="53244894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43</a:t>
            </a:fld>
            <a:endParaRPr lang="en-US"/>
          </a:p>
        </p:txBody>
      </p:sp>
    </p:spTree>
    <p:extLst>
      <p:ext uri="{BB962C8B-B14F-4D97-AF65-F5344CB8AC3E}">
        <p14:creationId xmlns:p14="http://schemas.microsoft.com/office/powerpoint/2010/main" val="1267710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4</a:t>
            </a:fld>
            <a:endParaRPr lang="en-US"/>
          </a:p>
        </p:txBody>
      </p:sp>
    </p:spTree>
    <p:extLst>
      <p:ext uri="{BB962C8B-B14F-4D97-AF65-F5344CB8AC3E}">
        <p14:creationId xmlns:p14="http://schemas.microsoft.com/office/powerpoint/2010/main" val="91251731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44</a:t>
            </a:fld>
            <a:endParaRPr lang="en-US"/>
          </a:p>
        </p:txBody>
      </p:sp>
    </p:spTree>
    <p:extLst>
      <p:ext uri="{BB962C8B-B14F-4D97-AF65-F5344CB8AC3E}">
        <p14:creationId xmlns:p14="http://schemas.microsoft.com/office/powerpoint/2010/main" val="143476381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45</a:t>
            </a:fld>
            <a:endParaRPr lang="en-US"/>
          </a:p>
        </p:txBody>
      </p:sp>
    </p:spTree>
    <p:extLst>
      <p:ext uri="{BB962C8B-B14F-4D97-AF65-F5344CB8AC3E}">
        <p14:creationId xmlns:p14="http://schemas.microsoft.com/office/powerpoint/2010/main" val="776291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5</a:t>
            </a:fld>
            <a:endParaRPr lang="en-US"/>
          </a:p>
        </p:txBody>
      </p:sp>
    </p:spTree>
    <p:extLst>
      <p:ext uri="{BB962C8B-B14F-4D97-AF65-F5344CB8AC3E}">
        <p14:creationId xmlns:p14="http://schemas.microsoft.com/office/powerpoint/2010/main" val="6762103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6</a:t>
            </a:fld>
            <a:endParaRPr lang="en-US"/>
          </a:p>
        </p:txBody>
      </p:sp>
    </p:spTree>
    <p:extLst>
      <p:ext uri="{BB962C8B-B14F-4D97-AF65-F5344CB8AC3E}">
        <p14:creationId xmlns:p14="http://schemas.microsoft.com/office/powerpoint/2010/main" val="2477108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7</a:t>
            </a:fld>
            <a:endParaRPr lang="en-US"/>
          </a:p>
        </p:txBody>
      </p:sp>
    </p:spTree>
    <p:extLst>
      <p:ext uri="{BB962C8B-B14F-4D97-AF65-F5344CB8AC3E}">
        <p14:creationId xmlns:p14="http://schemas.microsoft.com/office/powerpoint/2010/main" val="1295970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8</a:t>
            </a:fld>
            <a:endParaRPr lang="en-US"/>
          </a:p>
        </p:txBody>
      </p:sp>
    </p:spTree>
    <p:extLst>
      <p:ext uri="{BB962C8B-B14F-4D97-AF65-F5344CB8AC3E}">
        <p14:creationId xmlns:p14="http://schemas.microsoft.com/office/powerpoint/2010/main" val="26914544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3BB0FF-9EA1-C146-925B-A6918710C6FD}" type="slidenum">
              <a:rPr lang="en-US" smtClean="0"/>
              <a:t>9</a:t>
            </a:fld>
            <a:endParaRPr lang="en-US"/>
          </a:p>
        </p:txBody>
      </p:sp>
    </p:spTree>
    <p:extLst>
      <p:ext uri="{BB962C8B-B14F-4D97-AF65-F5344CB8AC3E}">
        <p14:creationId xmlns:p14="http://schemas.microsoft.com/office/powerpoint/2010/main" val="14825747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30/10/2013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30/10/2013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30/10/2013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30/10/2013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30/10/2013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30/10/2013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30/10/2013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30/10/2013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30/10/2013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30/10/2013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30/10/2013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30/10/2013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30/10/2013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30/10/2013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30/10/2013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The Sophists: law and nature</a:t>
            </a:r>
            <a:endParaRPr lang="en-US" dirty="0"/>
          </a:p>
        </p:txBody>
      </p:sp>
    </p:spTree>
    <p:extLst>
      <p:ext uri="{BB962C8B-B14F-4D97-AF65-F5344CB8AC3E}">
        <p14:creationId xmlns:p14="http://schemas.microsoft.com/office/powerpoint/2010/main" val="453482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But there is another way in which the contrast between nature and convention can be drawn. In this way of drawing the distinction, nature is not thought of as having a moral character and so does not stand in </a:t>
            </a:r>
            <a:r>
              <a:rPr lang="en-US" dirty="0" err="1"/>
              <a:t>judgement</a:t>
            </a:r>
            <a:r>
              <a:rPr lang="en-US" dirty="0"/>
              <a:t> over the morality of the </a:t>
            </a:r>
            <a:r>
              <a:rPr lang="en-US" i="1" dirty="0"/>
              <a:t>polis</a:t>
            </a:r>
            <a:r>
              <a:rPr lang="en-US" dirty="0"/>
              <a:t>. In effect, this results in denying the status of ‘natural’ to any social teaching. Notoriously, </a:t>
            </a:r>
            <a:r>
              <a:rPr lang="en-US" dirty="0" err="1"/>
              <a:t>Alcidamas</a:t>
            </a:r>
            <a:r>
              <a:rPr lang="en-US" dirty="0"/>
              <a:t> denied that any man was naturally a slave, and Antiphon, even more outrageously, denied that there was any natural distinction between Greeks and barbarians! In one of the longest fragments we have of any of the Sophists, Antiphon states baldly that all law is convention and, as such, </a:t>
            </a:r>
            <a:r>
              <a:rPr lang="en-US" i="1" dirty="0"/>
              <a:t>contrary</a:t>
            </a:r>
            <a:r>
              <a:rPr lang="en-US" dirty="0"/>
              <a:t> to nature! </a:t>
            </a:r>
          </a:p>
        </p:txBody>
      </p:sp>
    </p:spTree>
    <p:extLst>
      <p:ext uri="{BB962C8B-B14F-4D97-AF65-F5344CB8AC3E}">
        <p14:creationId xmlns:p14="http://schemas.microsoft.com/office/powerpoint/2010/main" val="1070314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One set of ways to characterise the distinction comes from Beardslee. [Beardslee, 70; 76-77] He gives us four possible contrasts: </a:t>
            </a:r>
            <a:r>
              <a:rPr lang="en-GB" i="1" dirty="0"/>
              <a:t>phusis</a:t>
            </a:r>
            <a:r>
              <a:rPr lang="en-GB" dirty="0"/>
              <a:t> as normal behaviour as distinct from </a:t>
            </a:r>
            <a:r>
              <a:rPr lang="en-GB" i="1" dirty="0"/>
              <a:t>nomos</a:t>
            </a:r>
            <a:r>
              <a:rPr lang="en-GB" dirty="0"/>
              <a:t> as erratic behaviour; </a:t>
            </a:r>
            <a:r>
              <a:rPr lang="en-GB" i="1" dirty="0"/>
              <a:t>phusis</a:t>
            </a:r>
            <a:r>
              <a:rPr lang="en-GB" dirty="0"/>
              <a:t> as indicating a class of self-moving things in contrast to things moved by external factors (</a:t>
            </a:r>
            <a:r>
              <a:rPr lang="en-GB" i="1" dirty="0"/>
              <a:t>nomos</a:t>
            </a:r>
            <a:r>
              <a:rPr lang="en-GB" dirty="0"/>
              <a:t>); and </a:t>
            </a:r>
            <a:r>
              <a:rPr lang="en-GB" i="1" dirty="0"/>
              <a:t>phusis</a:t>
            </a:r>
            <a:r>
              <a:rPr lang="en-GB" dirty="0"/>
              <a:t> as reality in contrast to </a:t>
            </a:r>
            <a:r>
              <a:rPr lang="en-GB" i="1" dirty="0"/>
              <a:t>nomos</a:t>
            </a:r>
            <a:r>
              <a:rPr lang="en-GB" dirty="0"/>
              <a:t> as opinion. The fourth contrast is more germane to our concerns; this is between </a:t>
            </a:r>
            <a:r>
              <a:rPr lang="en-GB" i="1" dirty="0"/>
              <a:t>phusis</a:t>
            </a:r>
            <a:r>
              <a:rPr lang="en-GB" dirty="0"/>
              <a:t> as one’s natural character as distinct from </a:t>
            </a:r>
            <a:r>
              <a:rPr lang="en-GB" i="1" dirty="0"/>
              <a:t>nomos</a:t>
            </a:r>
            <a:r>
              <a:rPr lang="en-GB" dirty="0"/>
              <a:t> as one’s character as modified by one’s social </a:t>
            </a:r>
            <a:r>
              <a:rPr lang="en-GB" dirty="0" smtClean="0"/>
              <a:t>environment.</a:t>
            </a:r>
            <a:endParaRPr lang="en-US" dirty="0"/>
          </a:p>
          <a:p>
            <a:endParaRPr lang="en-US" dirty="0"/>
          </a:p>
        </p:txBody>
      </p:sp>
    </p:spTree>
    <p:extLst>
      <p:ext uri="{BB962C8B-B14F-4D97-AF65-F5344CB8AC3E}">
        <p14:creationId xmlns:p14="http://schemas.microsoft.com/office/powerpoint/2010/main" val="3746299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One of the most sophisticated (though, by his own admission, non-coercive) </a:t>
            </a:r>
            <a:r>
              <a:rPr lang="en-GB" dirty="0" smtClean="0"/>
              <a:t>accounts </a:t>
            </a:r>
            <a:r>
              <a:rPr lang="en-GB" dirty="0"/>
              <a:t>of the </a:t>
            </a:r>
            <a:r>
              <a:rPr lang="en-GB" i="1" dirty="0"/>
              <a:t>phusis</a:t>
            </a:r>
            <a:r>
              <a:rPr lang="en-GB" dirty="0"/>
              <a:t>-</a:t>
            </a:r>
            <a:r>
              <a:rPr lang="en-GB" i="1" dirty="0"/>
              <a:t>nomos</a:t>
            </a:r>
            <a:r>
              <a:rPr lang="en-GB" dirty="0"/>
              <a:t> distinction is that of Guthrie. He gives us a </a:t>
            </a:r>
            <a:r>
              <a:rPr lang="en-GB" i="1" dirty="0"/>
              <a:t>conventionalist</a:t>
            </a:r>
            <a:r>
              <a:rPr lang="en-GB" dirty="0"/>
              <a:t> view of the distinction that characterises our original primitive </a:t>
            </a:r>
            <a:r>
              <a:rPr lang="en-GB" dirty="0" smtClean="0"/>
              <a:t>condition</a:t>
            </a:r>
            <a:r>
              <a:rPr lang="en-GB" dirty="0" smtClean="0"/>
              <a:t> </a:t>
            </a:r>
            <a:r>
              <a:rPr lang="en-GB" dirty="0"/>
              <a:t>as </a:t>
            </a:r>
            <a:r>
              <a:rPr lang="en-GB" i="1" dirty="0"/>
              <a:t>phusis</a:t>
            </a:r>
            <a:r>
              <a:rPr lang="en-GB" dirty="0"/>
              <a:t> and our civilised condition as </a:t>
            </a:r>
            <a:r>
              <a:rPr lang="en-GB" i="1" dirty="0"/>
              <a:t>nomos</a:t>
            </a:r>
            <a:r>
              <a:rPr lang="en-GB" dirty="0"/>
              <a:t>. Such might be the opinion of Protagoras. A </a:t>
            </a:r>
            <a:r>
              <a:rPr lang="en-GB" i="1" dirty="0"/>
              <a:t>realist</a:t>
            </a:r>
            <a:r>
              <a:rPr lang="en-GB" dirty="0"/>
              <a:t> view of the distinction would take </a:t>
            </a:r>
            <a:r>
              <a:rPr lang="en-GB" i="1" dirty="0"/>
              <a:t>phusis</a:t>
            </a:r>
            <a:r>
              <a:rPr lang="en-GB" dirty="0"/>
              <a:t> to be our native self-interest in contrast to our behaviour under public inspection and social control (</a:t>
            </a:r>
            <a:r>
              <a:rPr lang="en-GB" i="1" dirty="0"/>
              <a:t>nomos</a:t>
            </a:r>
            <a:r>
              <a:rPr lang="en-GB" dirty="0"/>
              <a:t>). Such a view might be attributed to Thucydides, and to </a:t>
            </a:r>
            <a:r>
              <a:rPr lang="en-GB" dirty="0" err="1"/>
              <a:t>Thrasymachus</a:t>
            </a:r>
            <a:r>
              <a:rPr lang="en-GB" dirty="0"/>
              <a:t> and </a:t>
            </a:r>
            <a:r>
              <a:rPr lang="en-GB" dirty="0" err="1"/>
              <a:t>Glaucon</a:t>
            </a:r>
            <a:r>
              <a:rPr lang="en-GB" dirty="0"/>
              <a:t> in Plato’s </a:t>
            </a:r>
            <a:r>
              <a:rPr lang="en-GB" i="1" dirty="0"/>
              <a:t>Republic</a:t>
            </a:r>
            <a:r>
              <a:rPr lang="en-GB" dirty="0"/>
              <a:t>. </a:t>
            </a:r>
            <a:endParaRPr lang="en-US" dirty="0"/>
          </a:p>
        </p:txBody>
      </p:sp>
    </p:spTree>
    <p:extLst>
      <p:ext uri="{BB962C8B-B14F-4D97-AF65-F5344CB8AC3E}">
        <p14:creationId xmlns:p14="http://schemas.microsoft.com/office/powerpoint/2010/main" val="3176194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 third </a:t>
            </a:r>
            <a:r>
              <a:rPr lang="en-GB" i="1" dirty="0"/>
              <a:t>antinomian</a:t>
            </a:r>
            <a:r>
              <a:rPr lang="en-GB" dirty="0"/>
              <a:t> view is a more extreme form of the second, seeing </a:t>
            </a:r>
            <a:r>
              <a:rPr lang="en-GB" i="1" dirty="0"/>
              <a:t>phusis</a:t>
            </a:r>
            <a:r>
              <a:rPr lang="en-GB" dirty="0"/>
              <a:t> as our original condition of self-seeking by the strong and independent versus conventions (</a:t>
            </a:r>
            <a:r>
              <a:rPr lang="en-GB" i="1" dirty="0" err="1"/>
              <a:t>nomoi</a:t>
            </a:r>
            <a:r>
              <a:rPr lang="en-GB" dirty="0"/>
              <a:t>) that society attempts to impose on the strong. It wouldn’t be inappropriate to attribute such a view to </a:t>
            </a:r>
            <a:r>
              <a:rPr lang="en-GB" dirty="0" err="1"/>
              <a:t>Callicles</a:t>
            </a:r>
            <a:r>
              <a:rPr lang="en-GB" dirty="0"/>
              <a:t>, in Plato’s </a:t>
            </a:r>
            <a:r>
              <a:rPr lang="en-GB" i="1" dirty="0" err="1"/>
              <a:t>Gorgias</a:t>
            </a:r>
            <a:r>
              <a:rPr lang="en-GB" dirty="0" smtClean="0"/>
              <a:t>.</a:t>
            </a:r>
            <a:endParaRPr lang="en-US" dirty="0"/>
          </a:p>
        </p:txBody>
      </p:sp>
    </p:spTree>
    <p:extLst>
      <p:ext uri="{BB962C8B-B14F-4D97-AF65-F5344CB8AC3E}">
        <p14:creationId xmlns:p14="http://schemas.microsoft.com/office/powerpoint/2010/main" val="3445972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Rommen </a:t>
            </a:r>
            <a:r>
              <a:rPr lang="en-GB" dirty="0" smtClean="0"/>
              <a:t>sees </a:t>
            </a:r>
            <a:r>
              <a:rPr lang="en-GB" dirty="0"/>
              <a:t>three revolutionary ideas emerging from the thought of the Sophists. First, there is the idea that the laws of the </a:t>
            </a:r>
            <a:r>
              <a:rPr lang="en-GB" i="1" dirty="0"/>
              <a:t>polis</a:t>
            </a:r>
            <a:r>
              <a:rPr lang="en-GB" dirty="0"/>
              <a:t> are artificial and tend to serve class interests; second, there is the idea that all men are free and equal and are citizens of the </a:t>
            </a:r>
            <a:r>
              <a:rPr lang="en-GB" i="1" dirty="0" err="1"/>
              <a:t>civitas</a:t>
            </a:r>
            <a:r>
              <a:rPr lang="en-GB" i="1" dirty="0"/>
              <a:t> maxima</a:t>
            </a:r>
            <a:r>
              <a:rPr lang="en-GB" dirty="0"/>
              <a:t> or </a:t>
            </a:r>
            <a:r>
              <a:rPr lang="en-GB" dirty="0" err="1"/>
              <a:t>cosmopolis</a:t>
            </a:r>
            <a:r>
              <a:rPr lang="en-GB" dirty="0"/>
              <a:t> which transcends the limitation of the local </a:t>
            </a:r>
            <a:r>
              <a:rPr lang="en-GB" i="1" dirty="0"/>
              <a:t>polis</a:t>
            </a:r>
            <a:r>
              <a:rPr lang="en-GB" dirty="0"/>
              <a:t>; and third, there is the idea that the </a:t>
            </a:r>
            <a:r>
              <a:rPr lang="en-GB" i="1" dirty="0"/>
              <a:t>polis</a:t>
            </a:r>
            <a:r>
              <a:rPr lang="en-GB" dirty="0"/>
              <a:t> is a non-natural entity, coming into being as the result of agreement and not originating by nature. [Rommen, 9] It is easy to see how opposed such ideas are to the thought of Plato and Aristotle. </a:t>
            </a:r>
            <a:endParaRPr lang="en-US" dirty="0"/>
          </a:p>
        </p:txBody>
      </p:sp>
    </p:spTree>
    <p:extLst>
      <p:ext uri="{BB962C8B-B14F-4D97-AF65-F5344CB8AC3E}">
        <p14:creationId xmlns:p14="http://schemas.microsoft.com/office/powerpoint/2010/main" val="2898484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Protagoras</a:t>
            </a:r>
            <a:endParaRPr lang="en-US" dirty="0"/>
          </a:p>
        </p:txBody>
      </p:sp>
      <p:sp>
        <p:nvSpPr>
          <p:cNvPr id="3" name="Content Placeholder 2"/>
          <p:cNvSpPr>
            <a:spLocks noGrp="1"/>
          </p:cNvSpPr>
          <p:nvPr>
            <p:ph idx="1"/>
          </p:nvPr>
        </p:nvSpPr>
        <p:spPr/>
        <p:txBody>
          <a:bodyPr>
            <a:normAutofit fontScale="92500" lnSpcReduction="20000"/>
          </a:bodyPr>
          <a:lstStyle/>
          <a:p>
            <a:r>
              <a:rPr lang="en-GB" dirty="0"/>
              <a:t>Protagoras (490-420 BC), a native of </a:t>
            </a:r>
            <a:r>
              <a:rPr lang="en-GB" dirty="0" err="1"/>
              <a:t>Abdera</a:t>
            </a:r>
            <a:r>
              <a:rPr lang="en-GB" dirty="0"/>
              <a:t> in </a:t>
            </a:r>
            <a:r>
              <a:rPr lang="en-GB"/>
              <a:t>the </a:t>
            </a:r>
            <a:r>
              <a:rPr lang="en-GB" smtClean="0"/>
              <a:t>northeast </a:t>
            </a:r>
            <a:r>
              <a:rPr lang="en-GB" dirty="0"/>
              <a:t>corner of the Greek world, was among the earliest of the Sophists and is arguably the most famous of them. Only a dozen or so fragments of his work survive but he features in Plato’s </a:t>
            </a:r>
            <a:r>
              <a:rPr lang="en-GB" i="1" dirty="0"/>
              <a:t>Protagoras</a:t>
            </a:r>
            <a:r>
              <a:rPr lang="en-GB" dirty="0"/>
              <a:t>, </a:t>
            </a:r>
            <a:r>
              <a:rPr lang="en-GB" i="1" dirty="0" err="1"/>
              <a:t>Euthydemus</a:t>
            </a:r>
            <a:r>
              <a:rPr lang="en-GB" dirty="0"/>
              <a:t>, </a:t>
            </a:r>
            <a:r>
              <a:rPr lang="en-GB" i="1" dirty="0" err="1"/>
              <a:t>Cratylus</a:t>
            </a:r>
            <a:r>
              <a:rPr lang="en-GB" dirty="0"/>
              <a:t> and </a:t>
            </a:r>
            <a:r>
              <a:rPr lang="en-GB" i="1" dirty="0" err="1"/>
              <a:t>Theaetetus</a:t>
            </a:r>
            <a:r>
              <a:rPr lang="en-GB" dirty="0"/>
              <a:t> and is mentioned in Aristotle’s’ </a:t>
            </a:r>
            <a:r>
              <a:rPr lang="en-GB" i="1" dirty="0"/>
              <a:t>Metaphysics</a:t>
            </a:r>
            <a:r>
              <a:rPr lang="en-GB" dirty="0"/>
              <a:t> and </a:t>
            </a:r>
            <a:r>
              <a:rPr lang="en-GB" i="1" dirty="0"/>
              <a:t>Rhetoric</a:t>
            </a:r>
            <a:r>
              <a:rPr lang="en-GB" dirty="0"/>
              <a:t>. He claimed to be able to teach certain skills in political matters. Such skills are necessary in any political community, especially in any democratic political community, and therefore worth paying to acquire. To the objection that perhaps such skills are not communicable, otherwise, why would the sons of expert politicians not become expert, Protagoras simply responds that not everyone has the same capacity to be taught. </a:t>
            </a:r>
            <a:endParaRPr lang="en-US" dirty="0"/>
          </a:p>
          <a:p>
            <a:endParaRPr lang="en-US" dirty="0"/>
          </a:p>
        </p:txBody>
      </p:sp>
    </p:spTree>
    <p:extLst>
      <p:ext uri="{BB962C8B-B14F-4D97-AF65-F5344CB8AC3E}">
        <p14:creationId xmlns:p14="http://schemas.microsoft.com/office/powerpoint/2010/main" val="1508084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He is often thought of as a relativist, someone to whom the truth of the matter is dependent upon whoever is doing the judging. </a:t>
            </a:r>
            <a:r>
              <a:rPr lang="en-GB" dirty="0" smtClean="0"/>
              <a:t>He is perhaps </a:t>
            </a:r>
            <a:r>
              <a:rPr lang="en-GB" dirty="0"/>
              <a:t>most well know for his claim that ‘Of all things the measure is man, of things that are that they are, and of things that are not that they are not.’ [DK  80: 1; Freeman, 125] This cryptic statement is capable of being variously interpreted: broadly, as amounting to the claim that we have no access to non-human judgements on contested matters; or more narrowly, to the claim that there is no way to distinguish between individual human judgements. </a:t>
            </a:r>
            <a:endParaRPr lang="en-US" dirty="0"/>
          </a:p>
        </p:txBody>
      </p:sp>
    </p:spTree>
    <p:extLst>
      <p:ext uri="{BB962C8B-B14F-4D97-AF65-F5344CB8AC3E}">
        <p14:creationId xmlns:p14="http://schemas.microsoft.com/office/powerpoint/2010/main" val="1421400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On balance, it seems to be the case that what the ‘</a:t>
            </a:r>
            <a:r>
              <a:rPr lang="en-GB" dirty="0" smtClean="0"/>
              <a:t>man </a:t>
            </a:r>
            <a:r>
              <a:rPr lang="en-GB" dirty="0"/>
              <a:t>is the measure’ statement comes down to is a kind of </a:t>
            </a:r>
            <a:r>
              <a:rPr lang="en-GB" dirty="0" smtClean="0"/>
              <a:t>common-</a:t>
            </a:r>
            <a:r>
              <a:rPr lang="en-GB" dirty="0" err="1" smtClean="0"/>
              <a:t>sensical</a:t>
            </a:r>
            <a:r>
              <a:rPr lang="en-GB" dirty="0" smtClean="0"/>
              <a:t> </a:t>
            </a:r>
            <a:r>
              <a:rPr lang="en-GB" dirty="0"/>
              <a:t>judgement that the common perceptions of ordinary people must be accorded priority. What Protagoras appears to have been contesting was the, to him and to many others metaphysical and </a:t>
            </a:r>
            <a:r>
              <a:rPr lang="en-GB" dirty="0" err="1" smtClean="0"/>
              <a:t>unprovable</a:t>
            </a:r>
            <a:r>
              <a:rPr lang="en-GB" dirty="0" smtClean="0"/>
              <a:t> </a:t>
            </a:r>
            <a:r>
              <a:rPr lang="en-GB" dirty="0"/>
              <a:t>claims about an unknown substance underlying all perceptible things. And just as he rejected this idea of a unitary principle underlying a changeable nature, so too he rejected the idea of a single natural human society distinct from the many forms of state and society he saw around him.</a:t>
            </a:r>
            <a:r>
              <a:rPr lang="en-US" dirty="0"/>
              <a:t> </a:t>
            </a:r>
          </a:p>
        </p:txBody>
      </p:sp>
    </p:spTree>
    <p:extLst>
      <p:ext uri="{BB962C8B-B14F-4D97-AF65-F5344CB8AC3E}">
        <p14:creationId xmlns:p14="http://schemas.microsoft.com/office/powerpoint/2010/main" val="730876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To call him a relativist without qualification is to overstate the case. He does not appear to be a relativist in regard to matters of fact, such as that certain substances are poisonous to human beings. He is, however, a social/legal relativist, holding that whatever a given city holds to be just </a:t>
            </a:r>
            <a:r>
              <a:rPr lang="en-GB" i="1" dirty="0"/>
              <a:t>is</a:t>
            </a:r>
            <a:r>
              <a:rPr lang="en-GB" dirty="0"/>
              <a:t> just for it and its citizens. Odd as it may seem, this social/legal relativism leads him to espouse a fundamentally conservative and communitarian philosophy. </a:t>
            </a:r>
            <a:endParaRPr lang="en-US" dirty="0"/>
          </a:p>
        </p:txBody>
      </p:sp>
    </p:spTree>
    <p:extLst>
      <p:ext uri="{BB962C8B-B14F-4D97-AF65-F5344CB8AC3E}">
        <p14:creationId xmlns:p14="http://schemas.microsoft.com/office/powerpoint/2010/main" val="2904050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‘Protagoras thinks that, in order to live together as a single political entity, the members of the community must agree on a common measure and work constantly to ensure that it is effective.’ [Nicholson, 34] </a:t>
            </a:r>
            <a:endParaRPr lang="en-GB" dirty="0" smtClean="0"/>
          </a:p>
          <a:p>
            <a:r>
              <a:rPr lang="en-GB" dirty="0" smtClean="0"/>
              <a:t>If </a:t>
            </a:r>
            <a:r>
              <a:rPr lang="en-GB" dirty="0"/>
              <a:t>indeed man is the measure of all things, then it is man-in-community who measures things in social and political terms, not some idiosyncratic individual. Those trained in the art of politics will benefit themselves and, in so doing, will also benefit the city, being able to persuade to adopt rules and laws (</a:t>
            </a:r>
            <a:r>
              <a:rPr lang="en-GB" i="1" dirty="0" err="1"/>
              <a:t>nomoi</a:t>
            </a:r>
            <a:r>
              <a:rPr lang="en-GB" dirty="0"/>
              <a:t>) that are more likely than not to lead to their advantage. Private advantage and public advantage are mutually reinforcing.</a:t>
            </a:r>
            <a:endParaRPr lang="en-US" dirty="0"/>
          </a:p>
          <a:p>
            <a:endParaRPr lang="en-US" dirty="0"/>
          </a:p>
        </p:txBody>
      </p:sp>
    </p:spTree>
    <p:extLst>
      <p:ext uri="{BB962C8B-B14F-4D97-AF65-F5344CB8AC3E}">
        <p14:creationId xmlns:p14="http://schemas.microsoft.com/office/powerpoint/2010/main" val="3964619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For the Greeks, law was sovereign and the citizens of the </a:t>
            </a:r>
            <a:r>
              <a:rPr lang="en-GB" dirty="0" smtClean="0"/>
              <a:t>polis </a:t>
            </a:r>
            <a:r>
              <a:rPr lang="en-GB" dirty="0"/>
              <a:t>needed to be educated into that law. Law, for the Greeks, as it has been for most people in history, was something simply given and coeval with and constitutive of their society. It was not something to be made or unmade, not least because the intrinsic and normative coercive power of the law lies in its being conceived of as holding from time immemorial. It was something permanent and abiding. The contemporary view of law, in contrast, is that law is a set of regulations, constantly changing to accommodate itself to changing circumstances.</a:t>
            </a:r>
            <a:endParaRPr lang="en-US" dirty="0"/>
          </a:p>
        </p:txBody>
      </p:sp>
    </p:spTree>
    <p:extLst>
      <p:ext uri="{BB962C8B-B14F-4D97-AF65-F5344CB8AC3E}">
        <p14:creationId xmlns:p14="http://schemas.microsoft.com/office/powerpoint/2010/main" val="1876764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Protagoras endorsed no specific political regime, rejecting only tyranny, defined in the usual way as a system of government in which those who govern do so for their own advantage and not for the advantage of the community. Protagoras was of the view that all men simply by virtue of family and social life develop a measure of political </a:t>
            </a:r>
            <a:r>
              <a:rPr lang="en-GB" dirty="0" smtClean="0"/>
              <a:t>insight</a:t>
            </a:r>
            <a:r>
              <a:rPr lang="en-GB" dirty="0"/>
              <a:t> </a:t>
            </a:r>
            <a:r>
              <a:rPr lang="en-GB" dirty="0" smtClean="0"/>
              <a:t>which</a:t>
            </a:r>
            <a:r>
              <a:rPr lang="en-GB" dirty="0" smtClean="0"/>
              <a:t> </a:t>
            </a:r>
            <a:r>
              <a:rPr lang="en-GB" dirty="0"/>
              <a:t>is capable of development through education. </a:t>
            </a:r>
            <a:endParaRPr lang="en-US" dirty="0"/>
          </a:p>
        </p:txBody>
      </p:sp>
    </p:spTree>
    <p:extLst>
      <p:ext uri="{BB962C8B-B14F-4D97-AF65-F5344CB8AC3E}">
        <p14:creationId xmlns:p14="http://schemas.microsoft.com/office/powerpoint/2010/main" val="1944084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Even so, not everyone’s views are equally worthy of respect. Among all who have some measure of political insight, some will have more than others and those should be the ones to give a lead. ‘Thus an ideal </a:t>
            </a:r>
            <a:r>
              <a:rPr lang="en-GB" dirty="0" err="1"/>
              <a:t>Protagorean</a:t>
            </a:r>
            <a:r>
              <a:rPr lang="en-GB" dirty="0"/>
              <a:t> society is not ultimately egalitarian—it is to be guided by those with the most wisdom on each and any occasion.’ [</a:t>
            </a:r>
            <a:r>
              <a:rPr lang="en-GB" dirty="0" err="1"/>
              <a:t>Kerferd</a:t>
            </a:r>
            <a:r>
              <a:rPr lang="en-GB" dirty="0"/>
              <a:t>, 144] Despite this elitist bias, Protagoras’s theory is still democratic. Not so that of Plato who believes that by and large your average citizen-in-the-street has little or nothing to contribute by way of leadership. </a:t>
            </a:r>
            <a:endParaRPr lang="en-US" dirty="0"/>
          </a:p>
        </p:txBody>
      </p:sp>
    </p:spTree>
    <p:extLst>
      <p:ext uri="{BB962C8B-B14F-4D97-AF65-F5344CB8AC3E}">
        <p14:creationId xmlns:p14="http://schemas.microsoft.com/office/powerpoint/2010/main" val="2963514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Gorgias</a:t>
            </a:r>
            <a:endParaRPr lang="en-US" dirty="0"/>
          </a:p>
        </p:txBody>
      </p:sp>
      <p:sp>
        <p:nvSpPr>
          <p:cNvPr id="3" name="Content Placeholder 2"/>
          <p:cNvSpPr>
            <a:spLocks noGrp="1"/>
          </p:cNvSpPr>
          <p:nvPr>
            <p:ph idx="1"/>
          </p:nvPr>
        </p:nvSpPr>
        <p:spPr/>
        <p:txBody>
          <a:bodyPr>
            <a:normAutofit/>
          </a:bodyPr>
          <a:lstStyle/>
          <a:p>
            <a:r>
              <a:rPr lang="en-GB" dirty="0" err="1"/>
              <a:t>Gorgias</a:t>
            </a:r>
            <a:r>
              <a:rPr lang="en-GB" dirty="0"/>
              <a:t> was a contemporary of Protagoras. He came from </a:t>
            </a:r>
            <a:r>
              <a:rPr lang="en-GB" dirty="0" err="1"/>
              <a:t>Leontini</a:t>
            </a:r>
            <a:r>
              <a:rPr lang="en-GB" dirty="0"/>
              <a:t> in Sicily, a colony of </a:t>
            </a:r>
            <a:r>
              <a:rPr lang="en-GB" dirty="0" err="1"/>
              <a:t>Chalcidian</a:t>
            </a:r>
            <a:r>
              <a:rPr lang="en-GB" dirty="0"/>
              <a:t> Naxos, and so ethnically an Ionian. He was a brother of </a:t>
            </a:r>
            <a:r>
              <a:rPr lang="en-GB" dirty="0" err="1"/>
              <a:t>Herodicus</a:t>
            </a:r>
            <a:r>
              <a:rPr lang="en-GB" dirty="0"/>
              <a:t>, the physician. He studied under Empedocles and taught </a:t>
            </a:r>
            <a:r>
              <a:rPr lang="en-GB" dirty="0" err="1"/>
              <a:t>Alcidamas</a:t>
            </a:r>
            <a:r>
              <a:rPr lang="en-GB" dirty="0"/>
              <a:t> and Antisthenes. Those influenced by him include: Isocrates, </a:t>
            </a:r>
            <a:r>
              <a:rPr lang="en-GB" dirty="0" err="1"/>
              <a:t>Lycophron</a:t>
            </a:r>
            <a:r>
              <a:rPr lang="en-GB" dirty="0"/>
              <a:t>, </a:t>
            </a:r>
            <a:r>
              <a:rPr lang="en-GB" dirty="0" err="1"/>
              <a:t>Prodicus</a:t>
            </a:r>
            <a:r>
              <a:rPr lang="en-GB" dirty="0"/>
              <a:t>, Hippocrates, Pericles, Alcibiades, </a:t>
            </a:r>
            <a:r>
              <a:rPr lang="en-GB" dirty="0" err="1"/>
              <a:t>Critias</a:t>
            </a:r>
            <a:r>
              <a:rPr lang="en-GB" dirty="0"/>
              <a:t>, </a:t>
            </a:r>
            <a:r>
              <a:rPr lang="en-GB" dirty="0" err="1"/>
              <a:t>Proxenus</a:t>
            </a:r>
            <a:r>
              <a:rPr lang="en-GB" dirty="0"/>
              <a:t> and </a:t>
            </a:r>
            <a:r>
              <a:rPr lang="en-GB" dirty="0" err="1"/>
              <a:t>Meno</a:t>
            </a:r>
            <a:r>
              <a:rPr lang="en-GB" dirty="0"/>
              <a:t>. By the standards of other pre-Socratics, we have a substantial amount of material from </a:t>
            </a:r>
            <a:r>
              <a:rPr lang="en-GB" dirty="0" err="1"/>
              <a:t>Gorgias</a:t>
            </a:r>
            <a:r>
              <a:rPr lang="en-GB" dirty="0"/>
              <a:t>. [DK 82; Freeman, 127-39</a:t>
            </a:r>
            <a:r>
              <a:rPr lang="en-GB" dirty="0" smtClean="0"/>
              <a:t>]</a:t>
            </a:r>
            <a:endParaRPr lang="en-US" dirty="0"/>
          </a:p>
        </p:txBody>
      </p:sp>
    </p:spTree>
    <p:extLst>
      <p:ext uri="{BB962C8B-B14F-4D97-AF65-F5344CB8AC3E}">
        <p14:creationId xmlns:p14="http://schemas.microsoft.com/office/powerpoint/2010/main" val="1393710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 wrote an anti-</a:t>
            </a:r>
            <a:r>
              <a:rPr lang="en-GB" dirty="0" err="1"/>
              <a:t>Parmenidean</a:t>
            </a:r>
            <a:r>
              <a:rPr lang="en-GB" dirty="0"/>
              <a:t> tract, the substance of which is—nothing exists; even if existence exists, it cannot be known; if it could be known, it could not be communicated. He denied any intention of teaching his pupils </a:t>
            </a:r>
            <a:r>
              <a:rPr lang="en-GB" i="1" dirty="0"/>
              <a:t>arête</a:t>
            </a:r>
            <a:r>
              <a:rPr lang="en-GB" dirty="0"/>
              <a:t> (excellence), his job being to teach people how to speak persuasively. ‘At any rate, whereas rhetoric was in the curriculum of every Sophist, </a:t>
            </a:r>
            <a:r>
              <a:rPr lang="en-GB" dirty="0" err="1"/>
              <a:t>Gorgias</a:t>
            </a:r>
            <a:r>
              <a:rPr lang="en-GB" dirty="0"/>
              <a:t> must have put it more prominently in his shop window than any of the others.’ [Guthrie, 272] This art he saw as being morally neutral, concerned with means and not ends. </a:t>
            </a:r>
            <a:endParaRPr lang="en-US" dirty="0"/>
          </a:p>
        </p:txBody>
      </p:sp>
    </p:spTree>
    <p:extLst>
      <p:ext uri="{BB962C8B-B14F-4D97-AF65-F5344CB8AC3E}">
        <p14:creationId xmlns:p14="http://schemas.microsoft.com/office/powerpoint/2010/main" val="205598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Hippias</a:t>
            </a:r>
            <a:endParaRPr lang="en-US" dirty="0"/>
          </a:p>
        </p:txBody>
      </p:sp>
      <p:sp>
        <p:nvSpPr>
          <p:cNvPr id="3" name="Content Placeholder 2"/>
          <p:cNvSpPr>
            <a:spLocks noGrp="1"/>
          </p:cNvSpPr>
          <p:nvPr>
            <p:ph idx="1"/>
          </p:nvPr>
        </p:nvSpPr>
        <p:spPr/>
        <p:txBody>
          <a:bodyPr>
            <a:normAutofit fontScale="92500" lnSpcReduction="10000"/>
          </a:bodyPr>
          <a:lstStyle/>
          <a:p>
            <a:r>
              <a:rPr lang="en-GB" dirty="0"/>
              <a:t>Hippias belonged to the younger generation of Sophists. He came from Elis and so was a Dorian. He served as an </a:t>
            </a:r>
            <a:r>
              <a:rPr lang="en-GB" dirty="0" err="1"/>
              <a:t>Elean</a:t>
            </a:r>
            <a:r>
              <a:rPr lang="en-GB" dirty="0"/>
              <a:t> ambassador to Athens and claimed to have made lots of money from his teaching activities. Most of our knowledge about Hippias comes from Plato. He appears in the </a:t>
            </a:r>
            <a:r>
              <a:rPr lang="en-GB" i="1" dirty="0"/>
              <a:t>Protagoras</a:t>
            </a:r>
            <a:r>
              <a:rPr lang="en-GB" dirty="0"/>
              <a:t> and in two dialogues called after him that may not be genuinely Platonic. While Plato shows genuine respect for Protagoras and, to a lesser extent, </a:t>
            </a:r>
            <a:r>
              <a:rPr lang="en-GB" dirty="0" err="1"/>
              <a:t>Gorgias</a:t>
            </a:r>
            <a:r>
              <a:rPr lang="en-GB" dirty="0"/>
              <a:t>, and even seems to share some of </a:t>
            </a:r>
            <a:r>
              <a:rPr lang="en-GB" dirty="0" err="1"/>
              <a:t>Prodicus’s</a:t>
            </a:r>
            <a:r>
              <a:rPr lang="en-GB" dirty="0"/>
              <a:t> predilections, he makes relentless fun of Hippias who seems to be completely unaware of the ironical flattery to which Socrates subjects him. </a:t>
            </a:r>
            <a:endParaRPr lang="en-US" dirty="0"/>
          </a:p>
        </p:txBody>
      </p:sp>
    </p:spTree>
    <p:extLst>
      <p:ext uri="{BB962C8B-B14F-4D97-AF65-F5344CB8AC3E}">
        <p14:creationId xmlns:p14="http://schemas.microsoft.com/office/powerpoint/2010/main" val="590606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Xenophon called him a polymath and he was said to have </a:t>
            </a:r>
            <a:r>
              <a:rPr lang="en-GB" dirty="0" smtClean="0"/>
              <a:t>had a </a:t>
            </a:r>
            <a:r>
              <a:rPr lang="en-GB" dirty="0"/>
              <a:t>remarkable memory. He taught not only rhetoric but also astronomy, geometry, arithmetic, grammar, rhythm, music, genealogy, mythology and history. It is claimed that he made some significant mathematical discoveries </a:t>
            </a:r>
            <a:r>
              <a:rPr lang="en-GB" dirty="0" smtClean="0"/>
              <a:t>though </a:t>
            </a:r>
            <a:r>
              <a:rPr lang="en-GB" dirty="0"/>
              <a:t>this has been disputed. </a:t>
            </a:r>
            <a:r>
              <a:rPr lang="en-GB" dirty="0" err="1"/>
              <a:t>Kerferd</a:t>
            </a:r>
            <a:r>
              <a:rPr lang="en-GB" dirty="0"/>
              <a:t> says that ‘his knowledge was not merely superficial’ but was ‘based on scholarship that was both wide and deep.’ [</a:t>
            </a:r>
            <a:r>
              <a:rPr lang="en-GB" dirty="0" err="1"/>
              <a:t>Kerferd</a:t>
            </a:r>
            <a:r>
              <a:rPr lang="en-GB" dirty="0"/>
              <a:t>, 47</a:t>
            </a:r>
            <a:r>
              <a:rPr lang="en-GB" dirty="0" smtClean="0"/>
              <a:t>]</a:t>
            </a:r>
            <a:endParaRPr lang="en-US" dirty="0"/>
          </a:p>
        </p:txBody>
      </p:sp>
    </p:spTree>
    <p:extLst>
      <p:ext uri="{BB962C8B-B14F-4D97-AF65-F5344CB8AC3E}">
        <p14:creationId xmlns:p14="http://schemas.microsoft.com/office/powerpoint/2010/main" val="33276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Hippias seemed to be an early expositor of a theory of natural law. In Xenophon’s </a:t>
            </a:r>
            <a:r>
              <a:rPr lang="en-GB" i="1" dirty="0"/>
              <a:t>Memorabilia</a:t>
            </a:r>
            <a:r>
              <a:rPr lang="en-GB" dirty="0"/>
              <a:t>, Hippias and Socrates agree that unwritten laws are divine and god-ordained. [IV iv 19] These laws are observed everywhere without negotiation or promulgation and so cannot be the result of enactment but must have their source elsewhere. This provides for an antithesis between this natural law and the positive law of particular political communities. </a:t>
            </a:r>
            <a:endParaRPr lang="en-US" dirty="0"/>
          </a:p>
        </p:txBody>
      </p:sp>
    </p:spTree>
    <p:extLst>
      <p:ext uri="{BB962C8B-B14F-4D97-AF65-F5344CB8AC3E}">
        <p14:creationId xmlns:p14="http://schemas.microsoft.com/office/powerpoint/2010/main" val="2373444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typical Sophist fashion, he contrasted law (</a:t>
            </a:r>
            <a:r>
              <a:rPr lang="en-GB" i="1" dirty="0"/>
              <a:t>nomos</a:t>
            </a:r>
            <a:r>
              <a:rPr lang="en-GB" dirty="0"/>
              <a:t>) and nature (</a:t>
            </a:r>
            <a:r>
              <a:rPr lang="en-GB" i="1" dirty="0"/>
              <a:t>phusis</a:t>
            </a:r>
            <a:r>
              <a:rPr lang="en-GB" dirty="0"/>
              <a:t>) and came down on the side of nature (</a:t>
            </a:r>
            <a:r>
              <a:rPr lang="en-GB" i="1" dirty="0"/>
              <a:t>phusis</a:t>
            </a:r>
            <a:r>
              <a:rPr lang="en-GB" dirty="0"/>
              <a:t>) on moral grounds. He held that the divisions among the human race are artificial and a matter of </a:t>
            </a:r>
            <a:r>
              <a:rPr lang="en-GB" i="1" dirty="0"/>
              <a:t>nomos</a:t>
            </a:r>
            <a:r>
              <a:rPr lang="en-GB" dirty="0"/>
              <a:t>. In the </a:t>
            </a:r>
            <a:r>
              <a:rPr lang="en-GB" i="1" dirty="0"/>
              <a:t>Protagoras</a:t>
            </a:r>
            <a:r>
              <a:rPr lang="en-GB" dirty="0"/>
              <a:t> [337D], Hippias intervenes in a dispute. He calls all those present kinsmen by nature, not by law. Law is a despot constraining men to act against nature. </a:t>
            </a:r>
            <a:endParaRPr lang="en-US" dirty="0"/>
          </a:p>
        </p:txBody>
      </p:sp>
    </p:spTree>
    <p:extLst>
      <p:ext uri="{BB962C8B-B14F-4D97-AF65-F5344CB8AC3E}">
        <p14:creationId xmlns:p14="http://schemas.microsoft.com/office/powerpoint/2010/main" val="2519709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Antiphon</a:t>
            </a:r>
            <a:endParaRPr lang="en-US" dirty="0"/>
          </a:p>
        </p:txBody>
      </p:sp>
      <p:sp>
        <p:nvSpPr>
          <p:cNvPr id="3" name="Content Placeholder 2"/>
          <p:cNvSpPr>
            <a:spLocks noGrp="1"/>
          </p:cNvSpPr>
          <p:nvPr>
            <p:ph idx="1"/>
          </p:nvPr>
        </p:nvSpPr>
        <p:spPr/>
        <p:txBody>
          <a:bodyPr/>
          <a:lstStyle/>
          <a:p>
            <a:r>
              <a:rPr lang="en-GB" dirty="0"/>
              <a:t>Little was known about Antiphon until the discovery in 1915 of two relatively large fragments from his treatise </a:t>
            </a:r>
            <a:r>
              <a:rPr lang="en-GB" i="1" dirty="0"/>
              <a:t>On Truth</a:t>
            </a:r>
            <a:r>
              <a:rPr lang="en-GB" dirty="0"/>
              <a:t> so that, unlike his fellow Sophists, Protagoras and </a:t>
            </a:r>
            <a:r>
              <a:rPr lang="en-GB" dirty="0" err="1"/>
              <a:t>Thrasymachus</a:t>
            </a:r>
            <a:r>
              <a:rPr lang="en-GB" dirty="0"/>
              <a:t>, we have some relatively substantial material to reflect upon. [DK 87; Freeman, 144-53; see Barker, 95-98</a:t>
            </a:r>
            <a:r>
              <a:rPr lang="en-GB" dirty="0" smtClean="0"/>
              <a:t>]</a:t>
            </a:r>
            <a:endParaRPr lang="en-US" dirty="0"/>
          </a:p>
        </p:txBody>
      </p:sp>
    </p:spTree>
    <p:extLst>
      <p:ext uri="{BB962C8B-B14F-4D97-AF65-F5344CB8AC3E}">
        <p14:creationId xmlns:p14="http://schemas.microsoft.com/office/powerpoint/2010/main" val="2303620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He draws the standard Sophistic distinction between </a:t>
            </a:r>
            <a:r>
              <a:rPr lang="en-GB" i="1" dirty="0"/>
              <a:t>phusis</a:t>
            </a:r>
            <a:r>
              <a:rPr lang="en-GB" dirty="0"/>
              <a:t> from </a:t>
            </a:r>
            <a:r>
              <a:rPr lang="en-GB" i="1" dirty="0"/>
              <a:t>nomos</a:t>
            </a:r>
            <a:r>
              <a:rPr lang="en-GB" dirty="0"/>
              <a:t>, his particular take on the distinction being that not only are nature and convention different, they are also in fact opposed. He seems to have adopted a utilitarian and somewhat cynical approach to </a:t>
            </a:r>
            <a:r>
              <a:rPr lang="en-GB" i="1" dirty="0"/>
              <a:t>nomos</a:t>
            </a:r>
            <a:r>
              <a:rPr lang="en-GB" dirty="0"/>
              <a:t>, arguing that we should follow it only if failing to do so brings more pain than pleasure. </a:t>
            </a:r>
            <a:endParaRPr lang="en-US" dirty="0"/>
          </a:p>
        </p:txBody>
      </p:sp>
    </p:spTree>
    <p:extLst>
      <p:ext uri="{BB962C8B-B14F-4D97-AF65-F5344CB8AC3E}">
        <p14:creationId xmlns:p14="http://schemas.microsoft.com/office/powerpoint/2010/main" val="1988199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Law was essentially negative, ruling out murder or fraud. ‘…and law was usually strict about religious observance because failing to give the gods their due was always a sign that worse was to follow. But beyond that, men were expected to compete for those things which men called good…’ [McClelland, 10] If people live as hermits, law is not needed, but if people are to live together without conflict, or with minimal conflict, then law is essential. Law there had to be if social and political life was to be possible at all. Who should make that law and what that law should contain—these were highly contentious matters, then as now. </a:t>
            </a:r>
            <a:endParaRPr lang="en-US" dirty="0"/>
          </a:p>
          <a:p>
            <a:endParaRPr lang="en-US" dirty="0"/>
          </a:p>
        </p:txBody>
      </p:sp>
    </p:spTree>
    <p:extLst>
      <p:ext uri="{BB962C8B-B14F-4D97-AF65-F5344CB8AC3E}">
        <p14:creationId xmlns:p14="http://schemas.microsoft.com/office/powerpoint/2010/main" val="3401970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Justice, he defines, </a:t>
            </a:r>
            <a:r>
              <a:rPr lang="en-GB" dirty="0" smtClean="0"/>
              <a:t>as </a:t>
            </a:r>
            <a:r>
              <a:rPr lang="en-GB" dirty="0"/>
              <a:t>not violating the legal rules of one’s city or, as he adds in parenthesis, not being known to transgress those rules. These rules are conventional, not natural. We know this because every city has its own rules and they are not all the same. They can’t, therefore, all be natural since what is natural is common to all. To obey the rules, then, is to go against nature and no one should do so unless he is being observed, for then he is subject to shame and punishment. Those who transgress the laws of nature suffer evil consequences whether observed or not; those who transgress the laws of the city suffer only if their transgressions are witnessed. </a:t>
            </a:r>
            <a:endParaRPr lang="en-US" dirty="0"/>
          </a:p>
        </p:txBody>
      </p:sp>
    </p:spTree>
    <p:extLst>
      <p:ext uri="{BB962C8B-B14F-4D97-AF65-F5344CB8AC3E}">
        <p14:creationId xmlns:p14="http://schemas.microsoft.com/office/powerpoint/2010/main" val="147158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Not only do the rules prevent one from acting according to nature and so are the opposite of life enhancing, they don’t even protect those who do act according to them. ‘[T]he machinery of  the law cannot carry its own false presumptions into effect. Now if those who adopted such courses received any help from the laws, </a:t>
            </a:r>
            <a:r>
              <a:rPr lang="en-GB" dirty="0" smtClean="0"/>
              <a:t>or </a:t>
            </a:r>
            <a:r>
              <a:rPr lang="en-GB" dirty="0"/>
              <a:t>those who did not adopt such course, but took the opposite line, suffered any loss from the laws, there would be some use in paying obedience to the laws. But, as a matter of fact, it is obvious that legal justice is inadequate to help those who adopt such courses….it permits the injured </a:t>
            </a:r>
            <a:r>
              <a:rPr lang="en-GB" dirty="0" smtClean="0"/>
              <a:t>party </a:t>
            </a:r>
            <a:r>
              <a:rPr lang="en-GB" dirty="0"/>
              <a:t>to be injured and the offending party to commit his offence.’ Even if the case comes to court matters are no </a:t>
            </a:r>
            <a:r>
              <a:rPr lang="en-GB" dirty="0" smtClean="0"/>
              <a:t>better</a:t>
            </a:r>
            <a:r>
              <a:rPr lang="en-GB" dirty="0"/>
              <a:t>.</a:t>
            </a:r>
            <a:endParaRPr lang="en-US" dirty="0"/>
          </a:p>
        </p:txBody>
      </p:sp>
    </p:spTree>
    <p:extLst>
      <p:ext uri="{BB962C8B-B14F-4D97-AF65-F5344CB8AC3E}">
        <p14:creationId xmlns:p14="http://schemas.microsoft.com/office/powerpoint/2010/main" val="1598220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Thrasymachus</a:t>
            </a:r>
            <a:endParaRPr lang="en-US" dirty="0"/>
          </a:p>
        </p:txBody>
      </p:sp>
      <p:sp>
        <p:nvSpPr>
          <p:cNvPr id="3" name="Content Placeholder 2"/>
          <p:cNvSpPr>
            <a:spLocks noGrp="1"/>
          </p:cNvSpPr>
          <p:nvPr>
            <p:ph idx="1"/>
          </p:nvPr>
        </p:nvSpPr>
        <p:spPr/>
        <p:txBody>
          <a:bodyPr/>
          <a:lstStyle/>
          <a:p>
            <a:r>
              <a:rPr lang="en-GB" dirty="0"/>
              <a:t>We rely for our knowledge of </a:t>
            </a:r>
            <a:r>
              <a:rPr lang="en-GB" dirty="0" err="1"/>
              <a:t>Thrasymachus</a:t>
            </a:r>
            <a:r>
              <a:rPr lang="en-GB" dirty="0"/>
              <a:t> on Plato’s presentation of his ideas in the</a:t>
            </a:r>
            <a:r>
              <a:rPr lang="en-GB" i="1" dirty="0"/>
              <a:t> Republic</a:t>
            </a:r>
            <a:r>
              <a:rPr lang="en-GB" dirty="0"/>
              <a:t>. How accurate this presentation is we cannot know as we have no other source of information. He came from Chalcedon, a </a:t>
            </a:r>
            <a:r>
              <a:rPr lang="en-GB" dirty="0" err="1"/>
              <a:t>Megaran</a:t>
            </a:r>
            <a:r>
              <a:rPr lang="en-GB" dirty="0"/>
              <a:t> colony and was a teacher of rhetoric who charged for instruction and travelled widely</a:t>
            </a:r>
            <a:r>
              <a:rPr lang="en-GB" dirty="0" smtClean="0"/>
              <a:t>.</a:t>
            </a:r>
            <a:endParaRPr lang="en-US" dirty="0"/>
          </a:p>
        </p:txBody>
      </p:sp>
    </p:spTree>
    <p:extLst>
      <p:ext uri="{BB962C8B-B14F-4D97-AF65-F5344CB8AC3E}">
        <p14:creationId xmlns:p14="http://schemas.microsoft.com/office/powerpoint/2010/main" val="3097471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err="1"/>
              <a:t>Thrasymachus</a:t>
            </a:r>
            <a:r>
              <a:rPr lang="en-GB" dirty="0"/>
              <a:t> notoriously claims that justice is the advantage of the stronger. In every society, the rules are made by those with power—the stronger—and are always made to their own advantage. Since the rules determine what is just in a political community, justice is to the advantage of the stronger. If you are not one of the stronger group, acting justly is, by definition, to act against your own interest. Those who make the rules or, when they cannot make them evade </a:t>
            </a:r>
            <a:r>
              <a:rPr lang="en-GB" dirty="0" smtClean="0"/>
              <a:t>them, </a:t>
            </a:r>
            <a:r>
              <a:rPr lang="en-GB" dirty="0"/>
              <a:t>win; those who follow rules made by others, lose. </a:t>
            </a:r>
            <a:r>
              <a:rPr lang="en-GB" dirty="0" err="1"/>
              <a:t>Thrasymachus</a:t>
            </a:r>
            <a:r>
              <a:rPr lang="en-GB" dirty="0"/>
              <a:t> anticipates Hobbes in believing that the only right is the enactment of sovereign power. </a:t>
            </a:r>
            <a:endParaRPr lang="en-US" dirty="0"/>
          </a:p>
        </p:txBody>
      </p:sp>
    </p:spTree>
    <p:extLst>
      <p:ext uri="{BB962C8B-B14F-4D97-AF65-F5344CB8AC3E}">
        <p14:creationId xmlns:p14="http://schemas.microsoft.com/office/powerpoint/2010/main" val="3347694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A version of the </a:t>
            </a:r>
            <a:r>
              <a:rPr lang="en-GB" dirty="0" err="1"/>
              <a:t>Thrasymachian</a:t>
            </a:r>
            <a:r>
              <a:rPr lang="en-GB" dirty="0"/>
              <a:t> idea can be found in the speech of the Athenian envoys to the </a:t>
            </a:r>
            <a:r>
              <a:rPr lang="en-GB" dirty="0" err="1"/>
              <a:t>Melians</a:t>
            </a:r>
            <a:r>
              <a:rPr lang="en-GB" dirty="0"/>
              <a:t>, in Thucydides: ‘In the case of the gods we believe, and in the case of humankind it has always been obvious, that as a necessity of nature wherever anyone has the upper hand they rule. We were not the ones to lay down this law, nor the first to take advantage of its existence. We found it already established, expect to leave it to last for ever, and now make use of it, knowing full well that you and anyone else who enjoyed the same power as we do would act in just the same way.’ [Thucydides, V, 105 (2), p. 382]</a:t>
            </a:r>
            <a:endParaRPr lang="en-US" dirty="0"/>
          </a:p>
          <a:p>
            <a:endParaRPr lang="en-US" dirty="0"/>
          </a:p>
        </p:txBody>
      </p:sp>
    </p:spTree>
    <p:extLst>
      <p:ext uri="{BB962C8B-B14F-4D97-AF65-F5344CB8AC3E}">
        <p14:creationId xmlns:p14="http://schemas.microsoft.com/office/powerpoint/2010/main" val="2406256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It seems that </a:t>
            </a:r>
            <a:r>
              <a:rPr lang="en-GB" dirty="0" err="1"/>
              <a:t>Thrasymachus</a:t>
            </a:r>
            <a:r>
              <a:rPr lang="en-GB" dirty="0"/>
              <a:t> makes certain assumptions in the course of his argument. One is that each individual is isolated and competes with others for a limited set of goods. The interest of each person is his and his only and there are no common interests. Politics on this conception is a zero-sum game in which my gain is your loss and vice versa. </a:t>
            </a:r>
            <a:endParaRPr lang="en-US" dirty="0"/>
          </a:p>
        </p:txBody>
      </p:sp>
    </p:spTree>
    <p:extLst>
      <p:ext uri="{BB962C8B-B14F-4D97-AF65-F5344CB8AC3E}">
        <p14:creationId xmlns:p14="http://schemas.microsoft.com/office/powerpoint/2010/main" val="3595030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This position, interestingly, is in stark contrast to that of his fellow Sophist, Protagoras, who had expounded a conception of justice that made it to be a communal and reciprocal matter. For Protagoras, politics is a positive-sum cooperative venture; for </a:t>
            </a:r>
            <a:r>
              <a:rPr lang="en-GB" dirty="0" err="1"/>
              <a:t>Thrasymachus</a:t>
            </a:r>
            <a:r>
              <a:rPr lang="en-GB" dirty="0"/>
              <a:t>, it is a zero-sum </a:t>
            </a:r>
            <a:r>
              <a:rPr lang="en-GB" dirty="0" err="1"/>
              <a:t>conflictual</a:t>
            </a:r>
            <a:r>
              <a:rPr lang="en-GB" dirty="0"/>
              <a:t> venture. Given Protagoras’s social relativism, it is going to be difficult for him to defend himself against the </a:t>
            </a:r>
            <a:r>
              <a:rPr lang="en-GB" dirty="0" err="1"/>
              <a:t>Thrasymachian</a:t>
            </a:r>
            <a:r>
              <a:rPr lang="en-GB" dirty="0"/>
              <a:t> arguments. If justice is only what people collectively think it is and if people think that justice is not for the collective good, then what ground does Protagoras stand upon?</a:t>
            </a:r>
            <a:r>
              <a:rPr lang="en-US" dirty="0"/>
              <a:t> </a:t>
            </a:r>
          </a:p>
          <a:p>
            <a:endParaRPr lang="en-US" dirty="0"/>
          </a:p>
        </p:txBody>
      </p:sp>
    </p:spTree>
    <p:extLst>
      <p:ext uri="{BB962C8B-B14F-4D97-AF65-F5344CB8AC3E}">
        <p14:creationId xmlns:p14="http://schemas.microsoft.com/office/powerpoint/2010/main" val="323933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It is important to see that </a:t>
            </a:r>
            <a:r>
              <a:rPr lang="en-GB" dirty="0" err="1"/>
              <a:t>Thrasymachus</a:t>
            </a:r>
            <a:r>
              <a:rPr lang="en-GB" dirty="0"/>
              <a:t> is not advocating the crude idea that a physically stronger person has right on his side over the physically weaker. His point is political, not physical, and it is that each ruling </a:t>
            </a:r>
            <a:r>
              <a:rPr lang="en-GB" dirty="0" smtClean="0"/>
              <a:t>group </a:t>
            </a:r>
            <a:r>
              <a:rPr lang="en-GB" dirty="0"/>
              <a:t>necessarily makes laws for its own advantage. The only thing all political systems have in common is that they all embody a struggle for power between those in power and those not in power. He vehemently disputes </a:t>
            </a:r>
            <a:r>
              <a:rPr lang="en-GB" dirty="0" smtClean="0"/>
              <a:t>Socrates’ </a:t>
            </a:r>
            <a:r>
              <a:rPr lang="en-GB" dirty="0"/>
              <a:t>image of the ruler as a kind of doctor, whose actions are motivated by a concern for his patients. He substitutes his own image, of the ruler as a shepherd, whose concern for his sheep is to ensure that they are brought safely</a:t>
            </a:r>
            <a:r>
              <a:rPr lang="en-GB" dirty="0" smtClean="0"/>
              <a:t>—to </a:t>
            </a:r>
            <a:r>
              <a:rPr lang="en-GB" dirty="0"/>
              <a:t>slaughter! [</a:t>
            </a:r>
            <a:r>
              <a:rPr lang="en-GB" i="1" dirty="0"/>
              <a:t>Republic</a:t>
            </a:r>
            <a:r>
              <a:rPr lang="en-GB" dirty="0"/>
              <a:t> 343B</a:t>
            </a:r>
            <a:r>
              <a:rPr lang="en-GB" dirty="0" smtClean="0"/>
              <a:t>]</a:t>
            </a:r>
            <a:endParaRPr lang="en-US" dirty="0"/>
          </a:p>
        </p:txBody>
      </p:sp>
    </p:spTree>
    <p:extLst>
      <p:ext uri="{BB962C8B-B14F-4D97-AF65-F5344CB8AC3E}">
        <p14:creationId xmlns:p14="http://schemas.microsoft.com/office/powerpoint/2010/main" val="3757074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Callicles</a:t>
            </a:r>
            <a:endParaRPr lang="en-US" dirty="0"/>
          </a:p>
        </p:txBody>
      </p:sp>
      <p:sp>
        <p:nvSpPr>
          <p:cNvPr id="3" name="Content Placeholder 2"/>
          <p:cNvSpPr>
            <a:spLocks noGrp="1"/>
          </p:cNvSpPr>
          <p:nvPr>
            <p:ph idx="1"/>
          </p:nvPr>
        </p:nvSpPr>
        <p:spPr/>
        <p:txBody>
          <a:bodyPr/>
          <a:lstStyle/>
          <a:p>
            <a:r>
              <a:rPr lang="en-GB" dirty="0"/>
              <a:t>We know nothing of </a:t>
            </a:r>
            <a:r>
              <a:rPr lang="en-GB" dirty="0" err="1"/>
              <a:t>Callicles</a:t>
            </a:r>
            <a:r>
              <a:rPr lang="en-GB" dirty="0"/>
              <a:t> except what we read about him in Plato’s </a:t>
            </a:r>
            <a:r>
              <a:rPr lang="en-GB" i="1" dirty="0" err="1"/>
              <a:t>Gorgias</a:t>
            </a:r>
            <a:r>
              <a:rPr lang="en-GB" dirty="0"/>
              <a:t>. </a:t>
            </a:r>
            <a:r>
              <a:rPr lang="en-GB" dirty="0" err="1"/>
              <a:t>Callicles</a:t>
            </a:r>
            <a:r>
              <a:rPr lang="en-GB" dirty="0"/>
              <a:t> was a politician and follower of the Sophists rather than a Sophist himself but listening to him, one could fancy oneself listening to a younger, more energetic and less restrained </a:t>
            </a:r>
            <a:r>
              <a:rPr lang="en-GB" dirty="0" err="1"/>
              <a:t>Thrasymachus</a:t>
            </a:r>
            <a:r>
              <a:rPr lang="en-GB" dirty="0" smtClean="0"/>
              <a:t>.</a:t>
            </a:r>
            <a:endParaRPr lang="en-US" dirty="0"/>
          </a:p>
        </p:txBody>
      </p:sp>
    </p:spTree>
    <p:extLst>
      <p:ext uri="{BB962C8B-B14F-4D97-AF65-F5344CB8AC3E}">
        <p14:creationId xmlns:p14="http://schemas.microsoft.com/office/powerpoint/2010/main" val="1609365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For </a:t>
            </a:r>
            <a:r>
              <a:rPr lang="en-GB" dirty="0" err="1"/>
              <a:t>Callicles</a:t>
            </a:r>
            <a:r>
              <a:rPr lang="en-GB" dirty="0"/>
              <a:t>, conventional morality is simply </a:t>
            </a:r>
            <a:r>
              <a:rPr lang="en-GB" i="1" dirty="0"/>
              <a:t>nomos</a:t>
            </a:r>
            <a:r>
              <a:rPr lang="en-GB" dirty="0"/>
              <a:t> that has supplanted true morality that is based on </a:t>
            </a:r>
            <a:r>
              <a:rPr lang="en-GB" i="1" dirty="0"/>
              <a:t>phusis</a:t>
            </a:r>
            <a:r>
              <a:rPr lang="en-GB" dirty="0"/>
              <a:t>. This morality of </a:t>
            </a:r>
            <a:r>
              <a:rPr lang="en-GB" i="1" dirty="0"/>
              <a:t>nomos</a:t>
            </a:r>
            <a:r>
              <a:rPr lang="en-GB" dirty="0"/>
              <a:t> is a snare by which the weak trap and tame the strong. But ‘nature makes it plain that it is right for the better to have the advantage over the worse; the more able over the less. And both among all animals and in entire states and races of mankind it is plain that this is the case—that right is recognised to be the sovereignty and advantage of the strong over the weaker.’ [</a:t>
            </a:r>
            <a:r>
              <a:rPr lang="en-GB" i="1" dirty="0" err="1"/>
              <a:t>Gorgias</a:t>
            </a:r>
            <a:r>
              <a:rPr lang="en-GB" dirty="0"/>
              <a:t> 483D] </a:t>
            </a:r>
            <a:r>
              <a:rPr lang="en-GB" dirty="0" err="1"/>
              <a:t>Callicles</a:t>
            </a:r>
            <a:r>
              <a:rPr lang="en-GB" dirty="0"/>
              <a:t> believes that he is merely saying openly what everyone thinks in secret. Our public defence of morality is simply a mask behind which we conceal our true motivation. </a:t>
            </a:r>
            <a:endParaRPr lang="en-US" dirty="0"/>
          </a:p>
        </p:txBody>
      </p:sp>
    </p:spTree>
    <p:extLst>
      <p:ext uri="{BB962C8B-B14F-4D97-AF65-F5344CB8AC3E}">
        <p14:creationId xmlns:p14="http://schemas.microsoft.com/office/powerpoint/2010/main" val="1658128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there is one thing for which the Sophists are well known, it is the distinction they draw between nature and convention, between </a:t>
            </a:r>
            <a:r>
              <a:rPr lang="en-GB" i="1" dirty="0"/>
              <a:t>phusis</a:t>
            </a:r>
            <a:r>
              <a:rPr lang="en-GB" dirty="0"/>
              <a:t> and </a:t>
            </a:r>
            <a:r>
              <a:rPr lang="en-GB" i="1" dirty="0"/>
              <a:t>nomos</a:t>
            </a:r>
            <a:r>
              <a:rPr lang="en-GB" dirty="0"/>
              <a:t>. Though the term </a:t>
            </a:r>
            <a:r>
              <a:rPr lang="en-GB" i="1" dirty="0"/>
              <a:t>phusis</a:t>
            </a:r>
            <a:r>
              <a:rPr lang="en-GB" dirty="0"/>
              <a:t> is generally (and correctly) translated as ‘nature’, when contrasted with </a:t>
            </a:r>
            <a:r>
              <a:rPr lang="en-GB" i="1" dirty="0"/>
              <a:t>nomos</a:t>
            </a:r>
            <a:r>
              <a:rPr lang="en-GB" dirty="0"/>
              <a:t> (law or convention) it could with profit be rendered as ‘reality’. [see Guthrie, 55] Is it better to follow the moral and legal rules of one’s society or to exist according to nature? </a:t>
            </a:r>
            <a:endParaRPr lang="en-US" dirty="0"/>
          </a:p>
        </p:txBody>
      </p:sp>
    </p:spTree>
    <p:extLst>
      <p:ext uri="{BB962C8B-B14F-4D97-AF65-F5344CB8AC3E}">
        <p14:creationId xmlns:p14="http://schemas.microsoft.com/office/powerpoint/2010/main" val="3652845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err="1"/>
              <a:t>Callicles</a:t>
            </a:r>
            <a:r>
              <a:rPr lang="en-GB" dirty="0"/>
              <a:t> regards law as the effect of agreement made by the weak to defraud the strong. Conventional law supports a slave morality of equality; inequality is the law of nature. The strong for </a:t>
            </a:r>
            <a:r>
              <a:rPr lang="en-GB" dirty="0" err="1"/>
              <a:t>Callicles</a:t>
            </a:r>
            <a:r>
              <a:rPr lang="en-GB" dirty="0"/>
              <a:t> are not just those who are physically stronger but those who have dominant wills or personalities like the </a:t>
            </a:r>
            <a:r>
              <a:rPr lang="en-GB" i="1" dirty="0" err="1"/>
              <a:t>virtù</a:t>
            </a:r>
            <a:r>
              <a:rPr lang="en-GB" dirty="0"/>
              <a:t> that Machiavelli saw in </a:t>
            </a:r>
            <a:r>
              <a:rPr lang="en-GB" dirty="0" err="1"/>
              <a:t>Cesare</a:t>
            </a:r>
            <a:r>
              <a:rPr lang="en-GB" dirty="0"/>
              <a:t> Borgia. We can draw a line of intellectual succession from </a:t>
            </a:r>
            <a:r>
              <a:rPr lang="en-GB" dirty="0" err="1"/>
              <a:t>Callicles</a:t>
            </a:r>
            <a:r>
              <a:rPr lang="en-GB" dirty="0"/>
              <a:t> to Machiavelli to Nietzsche. </a:t>
            </a:r>
            <a:endParaRPr lang="en-US" dirty="0"/>
          </a:p>
        </p:txBody>
      </p:sp>
    </p:spTree>
    <p:extLst>
      <p:ext uri="{BB962C8B-B14F-4D97-AF65-F5344CB8AC3E}">
        <p14:creationId xmlns:p14="http://schemas.microsoft.com/office/powerpoint/2010/main" val="4281830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err="1"/>
              <a:t>Callicles</a:t>
            </a:r>
            <a:r>
              <a:rPr lang="en-GB" dirty="0"/>
              <a:t> is a stout defender of liberty, perhaps too stout, failing to differentiate it from licence. He prizes freedom as complete absence of external constraint. For him, a freeman is one who can do and can say whatever it is he wants to do and say. Libertarianism endorses freedom too but recognises an intrinsic limit that differentiates liberty from licence. To be free is to be able to do whatever it is one chooses, provided that in so doing one does not trench upon the like </a:t>
            </a:r>
            <a:r>
              <a:rPr lang="en-GB" dirty="0" smtClean="0"/>
              <a:t>liberty of others. </a:t>
            </a:r>
            <a:r>
              <a:rPr lang="en-GB" dirty="0" err="1"/>
              <a:t>Callicles</a:t>
            </a:r>
            <a:r>
              <a:rPr lang="en-GB" dirty="0"/>
              <a:t> seems to deny the limiting libertarian condition of non-aggression</a:t>
            </a:r>
            <a:r>
              <a:rPr lang="en-GB" dirty="0" smtClean="0"/>
              <a:t>.</a:t>
            </a:r>
            <a:endParaRPr lang="en-US" dirty="0"/>
          </a:p>
        </p:txBody>
      </p:sp>
    </p:spTree>
    <p:extLst>
      <p:ext uri="{BB962C8B-B14F-4D97-AF65-F5344CB8AC3E}">
        <p14:creationId xmlns:p14="http://schemas.microsoft.com/office/powerpoint/2010/main" val="2293874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Prodicus</a:t>
            </a:r>
            <a:endParaRPr lang="en-US" dirty="0"/>
          </a:p>
        </p:txBody>
      </p:sp>
      <p:sp>
        <p:nvSpPr>
          <p:cNvPr id="3" name="Content Placeholder 2"/>
          <p:cNvSpPr>
            <a:spLocks noGrp="1"/>
          </p:cNvSpPr>
          <p:nvPr>
            <p:ph idx="1"/>
          </p:nvPr>
        </p:nvSpPr>
        <p:spPr/>
        <p:txBody>
          <a:bodyPr>
            <a:normAutofit fontScale="92500" lnSpcReduction="10000"/>
          </a:bodyPr>
          <a:lstStyle/>
          <a:p>
            <a:r>
              <a:rPr lang="en-GB" dirty="0" err="1"/>
              <a:t>Prodicus</a:t>
            </a:r>
            <a:r>
              <a:rPr lang="en-GB" dirty="0"/>
              <a:t> was an Ionian, from </a:t>
            </a:r>
            <a:r>
              <a:rPr lang="en-GB" dirty="0" err="1"/>
              <a:t>Ceos</a:t>
            </a:r>
            <a:r>
              <a:rPr lang="en-GB" dirty="0"/>
              <a:t>. He was born around 470-460 BC and came to Athens as an ambassador from </a:t>
            </a:r>
            <a:r>
              <a:rPr lang="en-GB" dirty="0" err="1"/>
              <a:t>Ceos</a:t>
            </a:r>
            <a:r>
              <a:rPr lang="en-GB" dirty="0"/>
              <a:t>. Socrates describes himself as a pupil of </a:t>
            </a:r>
            <a:r>
              <a:rPr lang="en-GB" dirty="0" err="1"/>
              <a:t>Prodicus</a:t>
            </a:r>
            <a:r>
              <a:rPr lang="en-GB" dirty="0"/>
              <a:t> in the art of drawing fine verbal distinctions (see </a:t>
            </a:r>
            <a:r>
              <a:rPr lang="en-GB" i="1" dirty="0"/>
              <a:t>Protagoras</a:t>
            </a:r>
            <a:r>
              <a:rPr lang="en-GB" dirty="0"/>
              <a:t>, </a:t>
            </a:r>
            <a:r>
              <a:rPr lang="en-GB" i="1" dirty="0" err="1"/>
              <a:t>Meno</a:t>
            </a:r>
            <a:r>
              <a:rPr lang="en-GB" dirty="0"/>
              <a:t> and </a:t>
            </a:r>
            <a:r>
              <a:rPr lang="en-GB" i="1" dirty="0" err="1"/>
              <a:t>Charmides</a:t>
            </a:r>
            <a:r>
              <a:rPr lang="en-GB" dirty="0"/>
              <a:t>) and in the Hippias, he calls him his friend, with what sincerity, one may perhaps question. He seemed to have been concerned, like Confucius, with the rectification of names. ‘To Socrates…correct language…was the prerequisite for correct living and even efficient government, and it may well be that this truth first dawned on him while </a:t>
            </a:r>
            <a:r>
              <a:rPr lang="en-GB" dirty="0" smtClean="0"/>
              <a:t>listening </a:t>
            </a:r>
            <a:r>
              <a:rPr lang="en-GB" dirty="0"/>
              <a:t>to the one-drachma discourse of Prodicus.’ [Guthrie, 276</a:t>
            </a:r>
            <a:r>
              <a:rPr lang="en-GB" dirty="0" smtClean="0"/>
              <a:t>]</a:t>
            </a:r>
            <a:endParaRPr lang="en-US" dirty="0"/>
          </a:p>
        </p:txBody>
      </p:sp>
    </p:spTree>
    <p:extLst>
      <p:ext uri="{BB962C8B-B14F-4D97-AF65-F5344CB8AC3E}">
        <p14:creationId xmlns:p14="http://schemas.microsoft.com/office/powerpoint/2010/main" val="20904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Antisthenes</a:t>
            </a:r>
            <a:endParaRPr lang="en-US" dirty="0"/>
          </a:p>
        </p:txBody>
      </p:sp>
      <p:sp>
        <p:nvSpPr>
          <p:cNvPr id="3" name="Content Placeholder 2"/>
          <p:cNvSpPr>
            <a:spLocks noGrp="1"/>
          </p:cNvSpPr>
          <p:nvPr>
            <p:ph idx="1"/>
          </p:nvPr>
        </p:nvSpPr>
        <p:spPr/>
        <p:txBody>
          <a:bodyPr>
            <a:normAutofit/>
          </a:bodyPr>
          <a:lstStyle/>
          <a:p>
            <a:r>
              <a:rPr lang="en-GB" dirty="0"/>
              <a:t>Antisthenes was a pupil of Socrates and reputed to be the teacher of Diogenes and founder of the Cynic school. Before associating with Socrates, </a:t>
            </a:r>
            <a:r>
              <a:rPr lang="en-GB" dirty="0" smtClean="0"/>
              <a:t>he had </a:t>
            </a:r>
            <a:r>
              <a:rPr lang="en-GB" dirty="0"/>
              <a:t>been a pupil of Gorgias. He seems to have been attracted by Socrates’s asceticism, an attraction that would give credence to his being credited with being the founder of the Cynics though this claim is doubtful. </a:t>
            </a:r>
            <a:endParaRPr lang="en-US" dirty="0"/>
          </a:p>
        </p:txBody>
      </p:sp>
    </p:spTree>
    <p:extLst>
      <p:ext uri="{BB962C8B-B14F-4D97-AF65-F5344CB8AC3E}">
        <p14:creationId xmlns:p14="http://schemas.microsoft.com/office/powerpoint/2010/main" val="2152467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Alcidamas</a:t>
            </a:r>
            <a:endParaRPr lang="en-US" dirty="0"/>
          </a:p>
        </p:txBody>
      </p:sp>
      <p:sp>
        <p:nvSpPr>
          <p:cNvPr id="3" name="Content Placeholder 2"/>
          <p:cNvSpPr>
            <a:spLocks noGrp="1"/>
          </p:cNvSpPr>
          <p:nvPr>
            <p:ph idx="1"/>
          </p:nvPr>
        </p:nvSpPr>
        <p:spPr/>
        <p:txBody>
          <a:bodyPr/>
          <a:lstStyle/>
          <a:p>
            <a:r>
              <a:rPr lang="en-GB" dirty="0" err="1"/>
              <a:t>Alcidamas</a:t>
            </a:r>
            <a:r>
              <a:rPr lang="en-GB" dirty="0"/>
              <a:t> was a native of </a:t>
            </a:r>
            <a:r>
              <a:rPr lang="en-GB" dirty="0" err="1"/>
              <a:t>Elaea</a:t>
            </a:r>
            <a:r>
              <a:rPr lang="en-GB" dirty="0"/>
              <a:t> near </a:t>
            </a:r>
            <a:r>
              <a:rPr lang="en-GB" dirty="0" err="1"/>
              <a:t>Pergamo</a:t>
            </a:r>
            <a:r>
              <a:rPr lang="en-GB" dirty="0"/>
              <a:t> and a pupil of </a:t>
            </a:r>
            <a:r>
              <a:rPr lang="en-GB" dirty="0" err="1"/>
              <a:t>Gorgias</a:t>
            </a:r>
            <a:r>
              <a:rPr lang="en-GB" dirty="0"/>
              <a:t>. He is well known for his claim that God </a:t>
            </a:r>
            <a:r>
              <a:rPr lang="en-GB" dirty="0" smtClean="0"/>
              <a:t>made </a:t>
            </a:r>
            <a:r>
              <a:rPr lang="en-GB" dirty="0"/>
              <a:t>men free and no man is by nature a slave. </a:t>
            </a:r>
            <a:endParaRPr lang="en-US" dirty="0"/>
          </a:p>
        </p:txBody>
      </p:sp>
    </p:spTree>
    <p:extLst>
      <p:ext uri="{BB962C8B-B14F-4D97-AF65-F5344CB8AC3E}">
        <p14:creationId xmlns:p14="http://schemas.microsoft.com/office/powerpoint/2010/main" val="8324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Lycophron</a:t>
            </a:r>
            <a:endParaRPr lang="en-US" dirty="0"/>
          </a:p>
        </p:txBody>
      </p:sp>
      <p:sp>
        <p:nvSpPr>
          <p:cNvPr id="3" name="Content Placeholder 2"/>
          <p:cNvSpPr>
            <a:spLocks noGrp="1"/>
          </p:cNvSpPr>
          <p:nvPr>
            <p:ph idx="1"/>
          </p:nvPr>
        </p:nvSpPr>
        <p:spPr/>
        <p:txBody>
          <a:bodyPr/>
          <a:lstStyle/>
          <a:p>
            <a:r>
              <a:rPr lang="en-GB" dirty="0"/>
              <a:t>The most interesting of this miscellaneous group is Lycophron a pupil of Gorgias who held a ‘night watchman’ view of the state that is startlingly modern. He held that the </a:t>
            </a:r>
            <a:r>
              <a:rPr lang="en-GB" i="1" dirty="0"/>
              <a:t>polis</a:t>
            </a:r>
            <a:r>
              <a:rPr lang="en-GB" dirty="0"/>
              <a:t> exists merely to prevent crime and to guarantee each man’s right against all others. </a:t>
            </a:r>
            <a:endParaRPr lang="en-US" dirty="0"/>
          </a:p>
        </p:txBody>
      </p:sp>
    </p:spTree>
    <p:extLst>
      <p:ext uri="{BB962C8B-B14F-4D97-AF65-F5344CB8AC3E}">
        <p14:creationId xmlns:p14="http://schemas.microsoft.com/office/powerpoint/2010/main" val="2230736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Sophists systematically raised questions about morality and politics that set the agenda for subsequent philosophical debate and Plato, and even Aristotle, can often be understood as responding polemically to Sophist arguments. Aristotle in his </a:t>
            </a:r>
            <a:r>
              <a:rPr lang="en-GB" i="1" dirty="0"/>
              <a:t>Politics</a:t>
            </a:r>
            <a:r>
              <a:rPr lang="en-GB" dirty="0"/>
              <a:t> remarks that there are certain persons who hold that the control of slaves by a master is contrary to nature. He doesn’t say who these people are but it is more than likely that they were sophists. Garnsey remarks, ‘The intellectual origins of the critique [of slavery] lie ultimately in the activity of the sophists…’ [Garnsey, 76]</a:t>
            </a:r>
            <a:r>
              <a:rPr lang="en-US" dirty="0"/>
              <a:t> </a:t>
            </a:r>
          </a:p>
        </p:txBody>
      </p:sp>
    </p:spTree>
    <p:extLst>
      <p:ext uri="{BB962C8B-B14F-4D97-AF65-F5344CB8AC3E}">
        <p14:creationId xmlns:p14="http://schemas.microsoft.com/office/powerpoint/2010/main" val="712866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So, while the Sophists do not constitute a philosophical school as do, say, the Epicureans or Stoics, so that there is no canonical set of doctrines to which a sophist must subscribe, it is nevertheless the case that the distinction between </a:t>
            </a:r>
            <a:r>
              <a:rPr lang="en-GB" i="1" dirty="0"/>
              <a:t>phusis</a:t>
            </a:r>
            <a:r>
              <a:rPr lang="en-GB" dirty="0"/>
              <a:t> and </a:t>
            </a:r>
            <a:r>
              <a:rPr lang="en-GB" i="1" dirty="0"/>
              <a:t>nomos</a:t>
            </a:r>
            <a:r>
              <a:rPr lang="en-GB" dirty="0"/>
              <a:t>, nature and convention or law is more or less a constant theme of sophistic thought. That we have such a distinction is clear enough; just what that distinction comprises is quite another matter. [see </a:t>
            </a:r>
            <a:r>
              <a:rPr lang="en-GB" dirty="0" err="1"/>
              <a:t>Shortridge</a:t>
            </a:r>
            <a:r>
              <a:rPr lang="en-GB" dirty="0"/>
              <a:t>, passim; Guthrie, 55-134] Rommen even goes so far as to use the word ‘libertarian’ to characterise some aspects of Sophist thought. The Sophists ‘libertarian ideology, directed in the name of the natural law against law and custom, called into question the value of the </a:t>
            </a:r>
            <a:r>
              <a:rPr lang="en-GB" i="1" dirty="0" err="1"/>
              <a:t>nomoi</a:t>
            </a:r>
            <a:r>
              <a:rPr lang="en-GB" dirty="0"/>
              <a:t>.’ [Rommen, 11</a:t>
            </a:r>
            <a:r>
              <a:rPr lang="en-GB" dirty="0" smtClean="0"/>
              <a:t>]</a:t>
            </a:r>
            <a:endParaRPr lang="en-US" dirty="0"/>
          </a:p>
        </p:txBody>
      </p:sp>
    </p:spTree>
    <p:extLst>
      <p:ext uri="{BB962C8B-B14F-4D97-AF65-F5344CB8AC3E}">
        <p14:creationId xmlns:p14="http://schemas.microsoft.com/office/powerpoint/2010/main" val="4107527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There are at least two ways in which the </a:t>
            </a:r>
            <a:r>
              <a:rPr lang="en-GB" i="1" dirty="0"/>
              <a:t>nomos</a:t>
            </a:r>
            <a:r>
              <a:rPr lang="en-GB" dirty="0"/>
              <a:t>/</a:t>
            </a:r>
            <a:r>
              <a:rPr lang="en-GB" i="1" dirty="0"/>
              <a:t>phusis</a:t>
            </a:r>
            <a:r>
              <a:rPr lang="en-GB" dirty="0"/>
              <a:t> distinction can operate and it corresponds, roughly, to a division between the earlier and the later Sophists. In one way, what is natural can be thought of as giving us an account of justice that is independent of and superior to the more specific and limited conceptions of justice that can be found in particular </a:t>
            </a:r>
            <a:r>
              <a:rPr lang="en-GB" i="1" dirty="0"/>
              <a:t>poleis</a:t>
            </a:r>
            <a:r>
              <a:rPr lang="en-GB" dirty="0"/>
              <a:t>. </a:t>
            </a:r>
            <a:endParaRPr lang="en-US" dirty="0"/>
          </a:p>
        </p:txBody>
      </p:sp>
    </p:spTree>
    <p:extLst>
      <p:ext uri="{BB962C8B-B14F-4D97-AF65-F5344CB8AC3E}">
        <p14:creationId xmlns:p14="http://schemas.microsoft.com/office/powerpoint/2010/main" val="302467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This is how it appears in Sophocles’s </a:t>
            </a:r>
            <a:r>
              <a:rPr lang="en-GB" i="1" dirty="0"/>
              <a:t>Antigone</a:t>
            </a:r>
            <a:r>
              <a:rPr lang="en-GB" dirty="0"/>
              <a:t> in the famous passage where Antigone rejects the binding force of her uncle </a:t>
            </a:r>
            <a:r>
              <a:rPr lang="en-GB" dirty="0" err="1"/>
              <a:t>Kreon’s</a:t>
            </a:r>
            <a:r>
              <a:rPr lang="en-GB" dirty="0"/>
              <a:t> laws. </a:t>
            </a:r>
            <a:r>
              <a:rPr lang="en-GB" dirty="0" err="1"/>
              <a:t>Kreon</a:t>
            </a:r>
            <a:r>
              <a:rPr lang="en-GB" dirty="0"/>
              <a:t> asks Antigone if she knew of his proclamation forbidding what she had done. She answers: ‘How could I not? It was public knowledge....[but] </a:t>
            </a:r>
            <a:r>
              <a:rPr lang="en-US" dirty="0"/>
              <a:t>Zeus did not announce those laws to me. And Justice living with the gods below sent no such laws for men. I did not think anything which you proclaimed strong enough to let a mortal override the gods and their unwritten and unchanging laws. They’re not just for today or yesterday, but exist forever, and no one knows where they first appeared.’ [Sophocles, </a:t>
            </a:r>
            <a:r>
              <a:rPr lang="en-US" i="1" dirty="0"/>
              <a:t>Antigone</a:t>
            </a:r>
            <a:r>
              <a:rPr lang="en-US" dirty="0"/>
              <a:t>] </a:t>
            </a:r>
          </a:p>
          <a:p>
            <a:endParaRPr lang="en-US" dirty="0"/>
          </a:p>
        </p:txBody>
      </p:sp>
    </p:spTree>
    <p:extLst>
      <p:ext uri="{BB962C8B-B14F-4D97-AF65-F5344CB8AC3E}">
        <p14:creationId xmlns:p14="http://schemas.microsoft.com/office/powerpoint/2010/main" val="2836400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Commenting on the Sophists, Rommen remarks, ‘the Sophists had much in common with the revolutionary natural-law ideas of the eighteenth-century Enlightenment….To the Sophists the laws were not venerable because of tradition or by reason of having stood the actual test of life in the city-state: they were artificial constructs and served the interests of the powerful….’, and in so doing</a:t>
            </a:r>
            <a:r>
              <a:rPr lang="en-GB" dirty="0" smtClean="0"/>
              <a:t>,[they] </a:t>
            </a:r>
            <a:r>
              <a:rPr lang="en-GB" dirty="0"/>
              <a:t>contrasted the laws of the particular city-state with the natural law as they conceived of it. [Rommen, 8] Hippias, for example, talked of unwritten laws that were eternal and unalterable and had a source above that of the municipal laws of the political community. </a:t>
            </a:r>
            <a:endParaRPr lang="en-US" dirty="0"/>
          </a:p>
          <a:p>
            <a:endParaRPr lang="en-US" dirty="0"/>
          </a:p>
        </p:txBody>
      </p:sp>
    </p:spTree>
    <p:extLst>
      <p:ext uri="{BB962C8B-B14F-4D97-AF65-F5344CB8AC3E}">
        <p14:creationId xmlns:p14="http://schemas.microsoft.com/office/powerpoint/2010/main" val="2634553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141</TotalTime>
  <Words>4568</Words>
  <Application>Microsoft Macintosh PowerPoint</Application>
  <PresentationFormat>On-screen Show (4:3)</PresentationFormat>
  <Paragraphs>98</Paragraphs>
  <Slides>45</Slides>
  <Notes>41</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Protagoras</vt:lpstr>
      <vt:lpstr>PowerPoint Presentation</vt:lpstr>
      <vt:lpstr>PowerPoint Presentation</vt:lpstr>
      <vt:lpstr>PowerPoint Presentation</vt:lpstr>
      <vt:lpstr>PowerPoint Presentation</vt:lpstr>
      <vt:lpstr>PowerPoint Presentation</vt:lpstr>
      <vt:lpstr>PowerPoint Presentation</vt:lpstr>
      <vt:lpstr>Gorgias</vt:lpstr>
      <vt:lpstr>PowerPoint Presentation</vt:lpstr>
      <vt:lpstr>Hippias</vt:lpstr>
      <vt:lpstr>PowerPoint Presentation</vt:lpstr>
      <vt:lpstr>PowerPoint Presentation</vt:lpstr>
      <vt:lpstr>PowerPoint Presentation</vt:lpstr>
      <vt:lpstr>Antiphon</vt:lpstr>
      <vt:lpstr>PowerPoint Presentation</vt:lpstr>
      <vt:lpstr>PowerPoint Presentation</vt:lpstr>
      <vt:lpstr>PowerPoint Presentation</vt:lpstr>
      <vt:lpstr>Thrasymachus</vt:lpstr>
      <vt:lpstr>PowerPoint Presentation</vt:lpstr>
      <vt:lpstr>PowerPoint Presentation</vt:lpstr>
      <vt:lpstr>PowerPoint Presentation</vt:lpstr>
      <vt:lpstr>PowerPoint Presentation</vt:lpstr>
      <vt:lpstr>PowerPoint Presentation</vt:lpstr>
      <vt:lpstr>Callicles</vt:lpstr>
      <vt:lpstr>PowerPoint Presentation</vt:lpstr>
      <vt:lpstr>PowerPoint Presentation</vt:lpstr>
      <vt:lpstr>PowerPoint Presentation</vt:lpstr>
      <vt:lpstr>Prodicus</vt:lpstr>
      <vt:lpstr>Antisthenes</vt:lpstr>
      <vt:lpstr>Alcidamas</vt:lpstr>
      <vt:lpstr>Lycophron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14</cp:revision>
  <dcterms:created xsi:type="dcterms:W3CDTF">2013-10-23T11:32:55Z</dcterms:created>
  <dcterms:modified xsi:type="dcterms:W3CDTF">2013-10-30T16:23:41Z</dcterms:modified>
</cp:coreProperties>
</file>