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57" r:id="rId3"/>
    <p:sldId id="258" r:id="rId4"/>
    <p:sldId id="259" r:id="rId5"/>
    <p:sldId id="260" r:id="rId6"/>
    <p:sldId id="261" r:id="rId7"/>
    <p:sldId id="262" r:id="rId8"/>
    <p:sldId id="287" r:id="rId9"/>
    <p:sldId id="263" r:id="rId10"/>
    <p:sldId id="264" r:id="rId11"/>
    <p:sldId id="265" r:id="rId12"/>
    <p:sldId id="266" r:id="rId13"/>
    <p:sldId id="291" r:id="rId14"/>
    <p:sldId id="267" r:id="rId15"/>
    <p:sldId id="268" r:id="rId16"/>
    <p:sldId id="288" r:id="rId17"/>
    <p:sldId id="269" r:id="rId18"/>
    <p:sldId id="270" r:id="rId19"/>
    <p:sldId id="271" r:id="rId20"/>
    <p:sldId id="272" r:id="rId21"/>
    <p:sldId id="273" r:id="rId22"/>
    <p:sldId id="274" r:id="rId23"/>
    <p:sldId id="289" r:id="rId24"/>
    <p:sldId id="275" r:id="rId25"/>
    <p:sldId id="276" r:id="rId26"/>
    <p:sldId id="277" r:id="rId27"/>
    <p:sldId id="290" r:id="rId28"/>
    <p:sldId id="278" r:id="rId29"/>
    <p:sldId id="279" r:id="rId30"/>
    <p:sldId id="280" r:id="rId31"/>
    <p:sldId id="292" r:id="rId32"/>
    <p:sldId id="281" r:id="rId33"/>
    <p:sldId id="282" r:id="rId34"/>
    <p:sldId id="283" r:id="rId35"/>
    <p:sldId id="284" r:id="rId36"/>
    <p:sldId id="285" r:id="rId37"/>
    <p:sldId id="286"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387D2A-EAA0-A744-96AE-A44CE512EE62}" type="datetimeFigureOut">
              <a:rPr lang="en-US" smtClean="0"/>
              <a:t>01/11/2013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4651D-7EA5-E947-9C66-E4117E7E32AD}" type="slidenum">
              <a:rPr lang="en-US" smtClean="0"/>
              <a:t>‹#›</a:t>
            </a:fld>
            <a:endParaRPr lang="en-US"/>
          </a:p>
        </p:txBody>
      </p:sp>
    </p:spTree>
    <p:extLst>
      <p:ext uri="{BB962C8B-B14F-4D97-AF65-F5344CB8AC3E}">
        <p14:creationId xmlns:p14="http://schemas.microsoft.com/office/powerpoint/2010/main" val="127902841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a:t>
            </a:fld>
            <a:endParaRPr lang="en-US"/>
          </a:p>
        </p:txBody>
      </p:sp>
    </p:spTree>
    <p:extLst>
      <p:ext uri="{BB962C8B-B14F-4D97-AF65-F5344CB8AC3E}">
        <p14:creationId xmlns:p14="http://schemas.microsoft.com/office/powerpoint/2010/main" val="4088070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10</a:t>
            </a:fld>
            <a:endParaRPr lang="en-US"/>
          </a:p>
        </p:txBody>
      </p:sp>
    </p:spTree>
    <p:extLst>
      <p:ext uri="{BB962C8B-B14F-4D97-AF65-F5344CB8AC3E}">
        <p14:creationId xmlns:p14="http://schemas.microsoft.com/office/powerpoint/2010/main" val="979344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11</a:t>
            </a:fld>
            <a:endParaRPr lang="en-US"/>
          </a:p>
        </p:txBody>
      </p:sp>
    </p:spTree>
    <p:extLst>
      <p:ext uri="{BB962C8B-B14F-4D97-AF65-F5344CB8AC3E}">
        <p14:creationId xmlns:p14="http://schemas.microsoft.com/office/powerpoint/2010/main" val="584332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12</a:t>
            </a:fld>
            <a:endParaRPr lang="en-US"/>
          </a:p>
        </p:txBody>
      </p:sp>
    </p:spTree>
    <p:extLst>
      <p:ext uri="{BB962C8B-B14F-4D97-AF65-F5344CB8AC3E}">
        <p14:creationId xmlns:p14="http://schemas.microsoft.com/office/powerpoint/2010/main" val="14289745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13</a:t>
            </a:fld>
            <a:endParaRPr lang="en-US"/>
          </a:p>
        </p:txBody>
      </p:sp>
    </p:spTree>
    <p:extLst>
      <p:ext uri="{BB962C8B-B14F-4D97-AF65-F5344CB8AC3E}">
        <p14:creationId xmlns:p14="http://schemas.microsoft.com/office/powerpoint/2010/main" val="1225471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14</a:t>
            </a:fld>
            <a:endParaRPr lang="en-US"/>
          </a:p>
        </p:txBody>
      </p:sp>
    </p:spTree>
    <p:extLst>
      <p:ext uri="{BB962C8B-B14F-4D97-AF65-F5344CB8AC3E}">
        <p14:creationId xmlns:p14="http://schemas.microsoft.com/office/powerpoint/2010/main" val="2697094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15</a:t>
            </a:fld>
            <a:endParaRPr lang="en-US"/>
          </a:p>
        </p:txBody>
      </p:sp>
    </p:spTree>
    <p:extLst>
      <p:ext uri="{BB962C8B-B14F-4D97-AF65-F5344CB8AC3E}">
        <p14:creationId xmlns:p14="http://schemas.microsoft.com/office/powerpoint/2010/main" val="31411356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16</a:t>
            </a:fld>
            <a:endParaRPr lang="en-US"/>
          </a:p>
        </p:txBody>
      </p:sp>
    </p:spTree>
    <p:extLst>
      <p:ext uri="{BB962C8B-B14F-4D97-AF65-F5344CB8AC3E}">
        <p14:creationId xmlns:p14="http://schemas.microsoft.com/office/powerpoint/2010/main" val="21928269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17</a:t>
            </a:fld>
            <a:endParaRPr lang="en-US"/>
          </a:p>
        </p:txBody>
      </p:sp>
    </p:spTree>
    <p:extLst>
      <p:ext uri="{BB962C8B-B14F-4D97-AF65-F5344CB8AC3E}">
        <p14:creationId xmlns:p14="http://schemas.microsoft.com/office/powerpoint/2010/main" val="28452879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18</a:t>
            </a:fld>
            <a:endParaRPr lang="en-US"/>
          </a:p>
        </p:txBody>
      </p:sp>
    </p:spTree>
    <p:extLst>
      <p:ext uri="{BB962C8B-B14F-4D97-AF65-F5344CB8AC3E}">
        <p14:creationId xmlns:p14="http://schemas.microsoft.com/office/powerpoint/2010/main" val="27235877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19</a:t>
            </a:fld>
            <a:endParaRPr lang="en-US"/>
          </a:p>
        </p:txBody>
      </p:sp>
    </p:spTree>
    <p:extLst>
      <p:ext uri="{BB962C8B-B14F-4D97-AF65-F5344CB8AC3E}">
        <p14:creationId xmlns:p14="http://schemas.microsoft.com/office/powerpoint/2010/main" val="1455617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a:t>
            </a:fld>
            <a:endParaRPr lang="en-US"/>
          </a:p>
        </p:txBody>
      </p:sp>
    </p:spTree>
    <p:extLst>
      <p:ext uri="{BB962C8B-B14F-4D97-AF65-F5344CB8AC3E}">
        <p14:creationId xmlns:p14="http://schemas.microsoft.com/office/powerpoint/2010/main" val="10789310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20</a:t>
            </a:fld>
            <a:endParaRPr lang="en-US"/>
          </a:p>
        </p:txBody>
      </p:sp>
    </p:spTree>
    <p:extLst>
      <p:ext uri="{BB962C8B-B14F-4D97-AF65-F5344CB8AC3E}">
        <p14:creationId xmlns:p14="http://schemas.microsoft.com/office/powerpoint/2010/main" val="2210785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21</a:t>
            </a:fld>
            <a:endParaRPr lang="en-US"/>
          </a:p>
        </p:txBody>
      </p:sp>
    </p:spTree>
    <p:extLst>
      <p:ext uri="{BB962C8B-B14F-4D97-AF65-F5344CB8AC3E}">
        <p14:creationId xmlns:p14="http://schemas.microsoft.com/office/powerpoint/2010/main" val="31646042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22</a:t>
            </a:fld>
            <a:endParaRPr lang="en-US"/>
          </a:p>
        </p:txBody>
      </p:sp>
    </p:spTree>
    <p:extLst>
      <p:ext uri="{BB962C8B-B14F-4D97-AF65-F5344CB8AC3E}">
        <p14:creationId xmlns:p14="http://schemas.microsoft.com/office/powerpoint/2010/main" val="24079463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23</a:t>
            </a:fld>
            <a:endParaRPr lang="en-US"/>
          </a:p>
        </p:txBody>
      </p:sp>
    </p:spTree>
    <p:extLst>
      <p:ext uri="{BB962C8B-B14F-4D97-AF65-F5344CB8AC3E}">
        <p14:creationId xmlns:p14="http://schemas.microsoft.com/office/powerpoint/2010/main" val="35309139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24</a:t>
            </a:fld>
            <a:endParaRPr lang="en-US"/>
          </a:p>
        </p:txBody>
      </p:sp>
    </p:spTree>
    <p:extLst>
      <p:ext uri="{BB962C8B-B14F-4D97-AF65-F5344CB8AC3E}">
        <p14:creationId xmlns:p14="http://schemas.microsoft.com/office/powerpoint/2010/main" val="19320390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25</a:t>
            </a:fld>
            <a:endParaRPr lang="en-US"/>
          </a:p>
        </p:txBody>
      </p:sp>
    </p:spTree>
    <p:extLst>
      <p:ext uri="{BB962C8B-B14F-4D97-AF65-F5344CB8AC3E}">
        <p14:creationId xmlns:p14="http://schemas.microsoft.com/office/powerpoint/2010/main" val="3380894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26</a:t>
            </a:fld>
            <a:endParaRPr lang="en-US"/>
          </a:p>
        </p:txBody>
      </p:sp>
    </p:spTree>
    <p:extLst>
      <p:ext uri="{BB962C8B-B14F-4D97-AF65-F5344CB8AC3E}">
        <p14:creationId xmlns:p14="http://schemas.microsoft.com/office/powerpoint/2010/main" val="34277292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27</a:t>
            </a:fld>
            <a:endParaRPr lang="en-US"/>
          </a:p>
        </p:txBody>
      </p:sp>
    </p:spTree>
    <p:extLst>
      <p:ext uri="{BB962C8B-B14F-4D97-AF65-F5344CB8AC3E}">
        <p14:creationId xmlns:p14="http://schemas.microsoft.com/office/powerpoint/2010/main" val="21856979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28</a:t>
            </a:fld>
            <a:endParaRPr lang="en-US"/>
          </a:p>
        </p:txBody>
      </p:sp>
    </p:spTree>
    <p:extLst>
      <p:ext uri="{BB962C8B-B14F-4D97-AF65-F5344CB8AC3E}">
        <p14:creationId xmlns:p14="http://schemas.microsoft.com/office/powerpoint/2010/main" val="21280207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29</a:t>
            </a:fld>
            <a:endParaRPr lang="en-US"/>
          </a:p>
        </p:txBody>
      </p:sp>
    </p:spTree>
    <p:extLst>
      <p:ext uri="{BB962C8B-B14F-4D97-AF65-F5344CB8AC3E}">
        <p14:creationId xmlns:p14="http://schemas.microsoft.com/office/powerpoint/2010/main" val="19677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3</a:t>
            </a:fld>
            <a:endParaRPr lang="en-US"/>
          </a:p>
        </p:txBody>
      </p:sp>
    </p:spTree>
    <p:extLst>
      <p:ext uri="{BB962C8B-B14F-4D97-AF65-F5344CB8AC3E}">
        <p14:creationId xmlns:p14="http://schemas.microsoft.com/office/powerpoint/2010/main" val="9740976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30</a:t>
            </a:fld>
            <a:endParaRPr lang="en-US"/>
          </a:p>
        </p:txBody>
      </p:sp>
    </p:spTree>
    <p:extLst>
      <p:ext uri="{BB962C8B-B14F-4D97-AF65-F5344CB8AC3E}">
        <p14:creationId xmlns:p14="http://schemas.microsoft.com/office/powerpoint/2010/main" val="2468717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31</a:t>
            </a:fld>
            <a:endParaRPr lang="en-US"/>
          </a:p>
        </p:txBody>
      </p:sp>
    </p:spTree>
    <p:extLst>
      <p:ext uri="{BB962C8B-B14F-4D97-AF65-F5344CB8AC3E}">
        <p14:creationId xmlns:p14="http://schemas.microsoft.com/office/powerpoint/2010/main" val="38512613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32</a:t>
            </a:fld>
            <a:endParaRPr lang="en-US"/>
          </a:p>
        </p:txBody>
      </p:sp>
    </p:spTree>
    <p:extLst>
      <p:ext uri="{BB962C8B-B14F-4D97-AF65-F5344CB8AC3E}">
        <p14:creationId xmlns:p14="http://schemas.microsoft.com/office/powerpoint/2010/main" val="36856794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33</a:t>
            </a:fld>
            <a:endParaRPr lang="en-US"/>
          </a:p>
        </p:txBody>
      </p:sp>
    </p:spTree>
    <p:extLst>
      <p:ext uri="{BB962C8B-B14F-4D97-AF65-F5344CB8AC3E}">
        <p14:creationId xmlns:p14="http://schemas.microsoft.com/office/powerpoint/2010/main" val="9469056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34</a:t>
            </a:fld>
            <a:endParaRPr lang="en-US"/>
          </a:p>
        </p:txBody>
      </p:sp>
    </p:spTree>
    <p:extLst>
      <p:ext uri="{BB962C8B-B14F-4D97-AF65-F5344CB8AC3E}">
        <p14:creationId xmlns:p14="http://schemas.microsoft.com/office/powerpoint/2010/main" val="224642140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35</a:t>
            </a:fld>
            <a:endParaRPr lang="en-US"/>
          </a:p>
        </p:txBody>
      </p:sp>
    </p:spTree>
    <p:extLst>
      <p:ext uri="{BB962C8B-B14F-4D97-AF65-F5344CB8AC3E}">
        <p14:creationId xmlns:p14="http://schemas.microsoft.com/office/powerpoint/2010/main" val="198317839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36</a:t>
            </a:fld>
            <a:endParaRPr lang="en-US"/>
          </a:p>
        </p:txBody>
      </p:sp>
    </p:spTree>
    <p:extLst>
      <p:ext uri="{BB962C8B-B14F-4D97-AF65-F5344CB8AC3E}">
        <p14:creationId xmlns:p14="http://schemas.microsoft.com/office/powerpoint/2010/main" val="26393827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37</a:t>
            </a:fld>
            <a:endParaRPr lang="en-US"/>
          </a:p>
        </p:txBody>
      </p:sp>
    </p:spTree>
    <p:extLst>
      <p:ext uri="{BB962C8B-B14F-4D97-AF65-F5344CB8AC3E}">
        <p14:creationId xmlns:p14="http://schemas.microsoft.com/office/powerpoint/2010/main" val="3372602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4</a:t>
            </a:fld>
            <a:endParaRPr lang="en-US"/>
          </a:p>
        </p:txBody>
      </p:sp>
    </p:spTree>
    <p:extLst>
      <p:ext uri="{BB962C8B-B14F-4D97-AF65-F5344CB8AC3E}">
        <p14:creationId xmlns:p14="http://schemas.microsoft.com/office/powerpoint/2010/main" val="4068484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5</a:t>
            </a:fld>
            <a:endParaRPr lang="en-US"/>
          </a:p>
        </p:txBody>
      </p:sp>
    </p:spTree>
    <p:extLst>
      <p:ext uri="{BB962C8B-B14F-4D97-AF65-F5344CB8AC3E}">
        <p14:creationId xmlns:p14="http://schemas.microsoft.com/office/powerpoint/2010/main" val="2276964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6</a:t>
            </a:fld>
            <a:endParaRPr lang="en-US"/>
          </a:p>
        </p:txBody>
      </p:sp>
    </p:spTree>
    <p:extLst>
      <p:ext uri="{BB962C8B-B14F-4D97-AF65-F5344CB8AC3E}">
        <p14:creationId xmlns:p14="http://schemas.microsoft.com/office/powerpoint/2010/main" val="1462235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7</a:t>
            </a:fld>
            <a:endParaRPr lang="en-US"/>
          </a:p>
        </p:txBody>
      </p:sp>
    </p:spTree>
    <p:extLst>
      <p:ext uri="{BB962C8B-B14F-4D97-AF65-F5344CB8AC3E}">
        <p14:creationId xmlns:p14="http://schemas.microsoft.com/office/powerpoint/2010/main" val="40856654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8</a:t>
            </a:fld>
            <a:endParaRPr lang="en-US"/>
          </a:p>
        </p:txBody>
      </p:sp>
    </p:spTree>
    <p:extLst>
      <p:ext uri="{BB962C8B-B14F-4D97-AF65-F5344CB8AC3E}">
        <p14:creationId xmlns:p14="http://schemas.microsoft.com/office/powerpoint/2010/main" val="3402751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4651D-7EA5-E947-9C66-E4117E7E32AD}" type="slidenum">
              <a:rPr lang="en-US" smtClean="0"/>
              <a:t>9</a:t>
            </a:fld>
            <a:endParaRPr lang="en-US"/>
          </a:p>
        </p:txBody>
      </p:sp>
    </p:spTree>
    <p:extLst>
      <p:ext uri="{BB962C8B-B14F-4D97-AF65-F5344CB8AC3E}">
        <p14:creationId xmlns:p14="http://schemas.microsoft.com/office/powerpoint/2010/main" val="890260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01/11/2013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01/11/2013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5. ‘What a piece of work is man…’</a:t>
            </a:r>
            <a:endParaRPr lang="en-US" dirty="0"/>
          </a:p>
        </p:txBody>
      </p:sp>
    </p:spTree>
    <p:extLst>
      <p:ext uri="{BB962C8B-B14F-4D97-AF65-F5344CB8AC3E}">
        <p14:creationId xmlns:p14="http://schemas.microsoft.com/office/powerpoint/2010/main" val="3696821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Human society is not the product of a rational convention but of the exigencies of nature—physical nature and human nature. </a:t>
            </a:r>
            <a:endParaRPr lang="en-GB" dirty="0" smtClean="0"/>
          </a:p>
          <a:p>
            <a:r>
              <a:rPr lang="en-GB" dirty="0" smtClean="0"/>
              <a:t>Alone</a:t>
            </a:r>
            <a:r>
              <a:rPr lang="en-GB" dirty="0"/>
              <a:t>, man can hardly survive, let alone flourish; with others, his chances of both are much </a:t>
            </a:r>
            <a:r>
              <a:rPr lang="en-GB" dirty="0" smtClean="0"/>
              <a:t>greater—more </a:t>
            </a:r>
            <a:r>
              <a:rPr lang="en-GB" dirty="0"/>
              <a:t>and better food, dangers more easily circumvented, the social and psychic support of companionship, and culture</a:t>
            </a:r>
            <a:r>
              <a:rPr lang="en-GB" dirty="0" smtClean="0"/>
              <a:t>.</a:t>
            </a:r>
            <a:endParaRPr lang="en-US" dirty="0"/>
          </a:p>
        </p:txBody>
      </p:sp>
    </p:spTree>
    <p:extLst>
      <p:ext uri="{BB962C8B-B14F-4D97-AF65-F5344CB8AC3E}">
        <p14:creationId xmlns:p14="http://schemas.microsoft.com/office/powerpoint/2010/main" val="1579797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Political theory is to some extent at </a:t>
            </a:r>
            <a:r>
              <a:rPr lang="en-GB" dirty="0" smtClean="0"/>
              <a:t>least </a:t>
            </a:r>
            <a:r>
              <a:rPr lang="en-GB" dirty="0"/>
              <a:t>an outgrowth of our anthropology. Politics, ethics and anthropology go hand in hand. </a:t>
            </a:r>
            <a:endParaRPr lang="en-GB" dirty="0" smtClean="0"/>
          </a:p>
          <a:p>
            <a:pPr marL="0" indent="0">
              <a:buNone/>
            </a:pPr>
            <a:endParaRPr lang="en-US" dirty="0"/>
          </a:p>
        </p:txBody>
      </p:sp>
    </p:spTree>
    <p:extLst>
      <p:ext uri="{BB962C8B-B14F-4D97-AF65-F5344CB8AC3E}">
        <p14:creationId xmlns:p14="http://schemas.microsoft.com/office/powerpoint/2010/main" val="1233062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Some see ethics as a thin veneer laid over a brutish and selfish nature, hence, de Waal’s term, ‘Veneerism’ for this view. </a:t>
            </a:r>
            <a:endParaRPr lang="en-GB" dirty="0" smtClean="0"/>
          </a:p>
          <a:p>
            <a:r>
              <a:rPr lang="en-GB" dirty="0" smtClean="0"/>
              <a:t>This </a:t>
            </a:r>
            <a:r>
              <a:rPr lang="en-GB" dirty="0"/>
              <a:t>veneeristic view of man is that he is something like a layer cake—boring and dull bread underneath and delicious icing on top, the two only adventitiously connected. </a:t>
            </a:r>
            <a:endParaRPr lang="en-GB" dirty="0" smtClean="0"/>
          </a:p>
          <a:p>
            <a:endParaRPr lang="en-US" dirty="0"/>
          </a:p>
        </p:txBody>
      </p:sp>
    </p:spTree>
    <p:extLst>
      <p:ext uri="{BB962C8B-B14F-4D97-AF65-F5344CB8AC3E}">
        <p14:creationId xmlns:p14="http://schemas.microsoft.com/office/powerpoint/2010/main" val="2568905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Others see ethics as an outgrowth of social instincts we share with other animals. </a:t>
            </a:r>
          </a:p>
          <a:p>
            <a:r>
              <a:rPr lang="en-GB" dirty="0"/>
              <a:t>de Waal takes T. H. Huxley and Richard Dawkins as exponents of Veneerism, and Mencius and Adam Smith as exponents of the opposing school. </a:t>
            </a:r>
            <a:endParaRPr lang="en-US" dirty="0"/>
          </a:p>
          <a:p>
            <a:endParaRPr lang="en-US" dirty="0"/>
          </a:p>
        </p:txBody>
      </p:sp>
    </p:spTree>
    <p:extLst>
      <p:ext uri="{BB962C8B-B14F-4D97-AF65-F5344CB8AC3E}">
        <p14:creationId xmlns:p14="http://schemas.microsoft.com/office/powerpoint/2010/main" val="2965527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We must distinguish between what it is to be </a:t>
            </a:r>
            <a:r>
              <a:rPr lang="en-GB" i="1" dirty="0"/>
              <a:t>selfish</a:t>
            </a:r>
            <a:r>
              <a:rPr lang="en-GB" dirty="0"/>
              <a:t> and what it is to be </a:t>
            </a:r>
            <a:r>
              <a:rPr lang="en-GB" i="1" dirty="0"/>
              <a:t>self-serving</a:t>
            </a:r>
            <a:r>
              <a:rPr lang="en-GB" dirty="0"/>
              <a:t>. Only intentional beings can be selfish because selfishness requires </a:t>
            </a:r>
            <a:r>
              <a:rPr lang="en-GB" dirty="0" smtClean="0"/>
              <a:t>knowledge, </a:t>
            </a:r>
            <a:r>
              <a:rPr lang="en-GB" dirty="0"/>
              <a:t>whereas both intentional and non-intentional beings can be self-serving. This being so, you </a:t>
            </a:r>
            <a:r>
              <a:rPr lang="en-GB" dirty="0" smtClean="0"/>
              <a:t>cannot </a:t>
            </a:r>
            <a:r>
              <a:rPr lang="en-GB" dirty="0"/>
              <a:t>literally have a selfish gene. Genes just aren’t the kinds of thing that can be selfish. </a:t>
            </a:r>
            <a:r>
              <a:rPr lang="en-GB" dirty="0" smtClean="0"/>
              <a:t>To think otherwise is to make a category mistake.</a:t>
            </a:r>
            <a:endParaRPr lang="en-US" dirty="0"/>
          </a:p>
        </p:txBody>
      </p:sp>
    </p:spTree>
    <p:extLst>
      <p:ext uri="{BB962C8B-B14F-4D97-AF65-F5344CB8AC3E}">
        <p14:creationId xmlns:p14="http://schemas.microsoft.com/office/powerpoint/2010/main" val="4209574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Huxley’s 20</a:t>
            </a:r>
            <a:r>
              <a:rPr lang="en-GB" baseline="30000" dirty="0"/>
              <a:t>th</a:t>
            </a:r>
            <a:r>
              <a:rPr lang="en-GB" dirty="0"/>
              <a:t> century heir, Richard Dawkins, waits until the end of </a:t>
            </a:r>
            <a:r>
              <a:rPr lang="en-GB" i="1" dirty="0"/>
              <a:t>The Selfish Gene</a:t>
            </a:r>
            <a:r>
              <a:rPr lang="en-GB" dirty="0"/>
              <a:t> to tell us that we needn’t be </a:t>
            </a:r>
            <a:r>
              <a:rPr lang="en-GB" dirty="0" smtClean="0"/>
              <a:t>determined </a:t>
            </a:r>
            <a:r>
              <a:rPr lang="en-GB" dirty="0"/>
              <a:t>by those pesky elements. Our genes may be selfish but we, somehow, are able to transcend them. In our social and political world, we don’t have to be Darwinian. </a:t>
            </a:r>
            <a:endParaRPr lang="en-GB" dirty="0" smtClean="0"/>
          </a:p>
          <a:p>
            <a:r>
              <a:rPr lang="en-GB" dirty="0" smtClean="0"/>
              <a:t>But if </a:t>
            </a:r>
            <a:r>
              <a:rPr lang="en-GB" dirty="0"/>
              <a:t>our genes are the all-powerful things they are portrayed as being by </a:t>
            </a:r>
            <a:r>
              <a:rPr lang="en-GB" dirty="0" smtClean="0"/>
              <a:t>Dawkins, </a:t>
            </a:r>
            <a:r>
              <a:rPr lang="en-GB" dirty="0"/>
              <a:t>how </a:t>
            </a:r>
            <a:r>
              <a:rPr lang="en-GB" dirty="0" smtClean="0"/>
              <a:t>is it possible that </a:t>
            </a:r>
            <a:r>
              <a:rPr lang="en-GB" dirty="0"/>
              <a:t>we are able to transcend them? </a:t>
            </a:r>
            <a:endParaRPr lang="en-GB" dirty="0" smtClean="0"/>
          </a:p>
          <a:p>
            <a:pPr marL="0" indent="0">
              <a:buNone/>
            </a:pPr>
            <a:endParaRPr lang="en-US" dirty="0"/>
          </a:p>
        </p:txBody>
      </p:sp>
    </p:spTree>
    <p:extLst>
      <p:ext uri="{BB962C8B-B14F-4D97-AF65-F5344CB8AC3E}">
        <p14:creationId xmlns:p14="http://schemas.microsoft.com/office/powerpoint/2010/main" val="3042808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I’m largely on de Waal’s side </a:t>
            </a:r>
            <a:r>
              <a:rPr lang="en-GB" dirty="0" smtClean="0"/>
              <a:t>in this debate. </a:t>
            </a:r>
          </a:p>
          <a:p>
            <a:r>
              <a:rPr lang="en-GB" dirty="0" smtClean="0"/>
              <a:t>Veneerism </a:t>
            </a:r>
            <a:r>
              <a:rPr lang="en-GB" dirty="0"/>
              <a:t>is a non-starter. </a:t>
            </a:r>
            <a:endParaRPr lang="en-GB" dirty="0" smtClean="0"/>
          </a:p>
          <a:p>
            <a:r>
              <a:rPr lang="en-GB" dirty="0" smtClean="0"/>
              <a:t>Dawkin’s </a:t>
            </a:r>
            <a:r>
              <a:rPr lang="en-GB" dirty="0"/>
              <a:t>argument exemplifies the fallacy of composition: our genes are selfish so </a:t>
            </a:r>
            <a:r>
              <a:rPr lang="en-GB" dirty="0" smtClean="0"/>
              <a:t>it seems that we </a:t>
            </a:r>
            <a:r>
              <a:rPr lang="en-GB" dirty="0"/>
              <a:t>must be selfish too. </a:t>
            </a:r>
            <a:endParaRPr lang="en-GB" dirty="0" smtClean="0"/>
          </a:p>
          <a:p>
            <a:r>
              <a:rPr lang="en-GB" dirty="0" smtClean="0"/>
              <a:t>Even </a:t>
            </a:r>
            <a:r>
              <a:rPr lang="en-GB" dirty="0"/>
              <a:t>if our genes were </a:t>
            </a:r>
            <a:r>
              <a:rPr lang="en-GB" dirty="0" smtClean="0"/>
              <a:t>selfish (and they cannot be), </a:t>
            </a:r>
            <a:r>
              <a:rPr lang="en-GB" dirty="0"/>
              <a:t>it </a:t>
            </a:r>
            <a:r>
              <a:rPr lang="en-GB" dirty="0" smtClean="0"/>
              <a:t>still wouldn’t </a:t>
            </a:r>
            <a:r>
              <a:rPr lang="en-GB" dirty="0"/>
              <a:t>necessarily follow that we as a whole would have to be selfish also. </a:t>
            </a:r>
            <a:endParaRPr lang="en-US" dirty="0"/>
          </a:p>
        </p:txBody>
      </p:sp>
    </p:spTree>
    <p:extLst>
      <p:ext uri="{BB962C8B-B14F-4D97-AF65-F5344CB8AC3E}">
        <p14:creationId xmlns:p14="http://schemas.microsoft.com/office/powerpoint/2010/main" val="90618481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The Chinese philosopher Mencius </a:t>
            </a:r>
            <a:r>
              <a:rPr lang="en-GB" dirty="0"/>
              <a:t>believed that we had a natural tendency towards the good. ‘All men,’ he says, ‘have a mind which cannot bear to see the sufferings of others.’ He </a:t>
            </a:r>
            <a:r>
              <a:rPr lang="en-GB" dirty="0" smtClean="0"/>
              <a:t>takes </a:t>
            </a:r>
            <a:r>
              <a:rPr lang="en-GB" dirty="0"/>
              <a:t>the example of a child in </a:t>
            </a:r>
            <a:r>
              <a:rPr lang="en-GB" dirty="0" smtClean="0"/>
              <a:t>danger to illustrate his point. </a:t>
            </a:r>
            <a:endParaRPr lang="en-US" dirty="0"/>
          </a:p>
        </p:txBody>
      </p:sp>
    </p:spTree>
    <p:extLst>
      <p:ext uri="{BB962C8B-B14F-4D97-AF65-F5344CB8AC3E}">
        <p14:creationId xmlns:p14="http://schemas.microsoft.com/office/powerpoint/2010/main" val="1688870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'When I say that all men have a mind which cannot bear to see the sufferings of others, my meaning may be illustrated thus:-- even now-a-days, if men suddenly see a child about to fall into a well, they will without exception experience a feeling of alarm and distress. They will feel so, not as a ground on which they may gain the favour of the child's parents, nor as a ground on which they may seek the praise of their neighbours and friends, nor from a dislike to the reputation of having been unmoved by such a thing. From this case we may perceive that the feeling of commiseration is essential to man, that the feeling of shame and dislike is essential to man… [Mencius, Book II (A), chapter 6: 3-4, 38] </a:t>
            </a:r>
            <a:endParaRPr lang="en-US" dirty="0"/>
          </a:p>
        </p:txBody>
      </p:sp>
    </p:spTree>
    <p:extLst>
      <p:ext uri="{BB962C8B-B14F-4D97-AF65-F5344CB8AC3E}">
        <p14:creationId xmlns:p14="http://schemas.microsoft.com/office/powerpoint/2010/main" val="847724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And Adam Smith, in his </a:t>
            </a:r>
            <a:r>
              <a:rPr lang="en-US" i="1" dirty="0"/>
              <a:t>Theory of Moral Sentiments</a:t>
            </a:r>
            <a:r>
              <a:rPr lang="en-US" dirty="0"/>
              <a:t>, remarks that ‘How selfish </a:t>
            </a:r>
            <a:r>
              <a:rPr lang="en-US" dirty="0" err="1"/>
              <a:t>soever</a:t>
            </a:r>
            <a:r>
              <a:rPr lang="en-US" dirty="0"/>
              <a:t> man may be supposed, there are evidently some principles in his nature, which interest him in the fortunes of others, and render their happiness necessary to him, though he derives nothing from it, except the pleasure of seeing it. Of this kind is pity or compassion, the emotion we feel for the misery of others, when we either see it, or are made to conceive it in a very lively </a:t>
            </a:r>
            <a:r>
              <a:rPr lang="en-US" dirty="0" smtClean="0"/>
              <a:t>manner….(cont’d)</a:t>
            </a:r>
            <a:endParaRPr lang="en-US" dirty="0"/>
          </a:p>
        </p:txBody>
      </p:sp>
    </p:spTree>
    <p:extLst>
      <p:ext uri="{BB962C8B-B14F-4D97-AF65-F5344CB8AC3E}">
        <p14:creationId xmlns:p14="http://schemas.microsoft.com/office/powerpoint/2010/main" val="1978029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But the idea that society originated by an agreement among essentially asocial or antisocial creatures is untenable. Frans de Waal remarks that ‘…the underlying assumption of a rational decision by inherently asocial creatures is untenable in light of what we know about the evolution of our species.’ [de Waal, 4] </a:t>
            </a:r>
            <a:endParaRPr lang="en-US" dirty="0"/>
          </a:p>
        </p:txBody>
      </p:sp>
    </p:spTree>
    <p:extLst>
      <p:ext uri="{BB962C8B-B14F-4D97-AF65-F5344CB8AC3E}">
        <p14:creationId xmlns:p14="http://schemas.microsoft.com/office/powerpoint/2010/main" val="1257646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That </a:t>
            </a:r>
            <a:r>
              <a:rPr lang="en-US" dirty="0"/>
              <a:t>we often derive sorrow from the sorrows of others, is a matter of fact too obvious to require any instances to prove it; for this sentiment, like all the other original passions of human nature, is by no means confined to the virtuous or the humane, though they perhaps may feel it with the most exquisite sensibility. The greatest ruffian, the most hardened violator of the laws of society, is not altogether without it.’ </a:t>
            </a:r>
          </a:p>
          <a:p>
            <a:pPr marL="0" indent="0">
              <a:buNone/>
            </a:pPr>
            <a:endParaRPr lang="en-US" dirty="0"/>
          </a:p>
        </p:txBody>
      </p:sp>
    </p:spTree>
    <p:extLst>
      <p:ext uri="{BB962C8B-B14F-4D97-AF65-F5344CB8AC3E}">
        <p14:creationId xmlns:p14="http://schemas.microsoft.com/office/powerpoint/2010/main" val="1860140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 Wall uses the term ‘emotional contagion’ to describe the induction in one member of a species of an emotional state present in another. [de Wall, 26] </a:t>
            </a:r>
            <a:endParaRPr lang="en-GB" dirty="0" smtClean="0"/>
          </a:p>
          <a:p>
            <a:r>
              <a:rPr lang="en-GB" dirty="0" smtClean="0"/>
              <a:t>Emotional contagion </a:t>
            </a:r>
            <a:r>
              <a:rPr lang="en-GB" dirty="0"/>
              <a:t>isn’t quite empathy, but an earlier stage that can develop into empathy. Empathy requires an additional level of cognition</a:t>
            </a:r>
            <a:endParaRPr lang="en-US" dirty="0"/>
          </a:p>
          <a:p>
            <a:endParaRPr lang="en-US" dirty="0"/>
          </a:p>
        </p:txBody>
      </p:sp>
    </p:spTree>
    <p:extLst>
      <p:ext uri="{BB962C8B-B14F-4D97-AF65-F5344CB8AC3E}">
        <p14:creationId xmlns:p14="http://schemas.microsoft.com/office/powerpoint/2010/main" val="187006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social animals, our survival and our flourishing depend </a:t>
            </a:r>
            <a:r>
              <a:rPr lang="en-GB" dirty="0" smtClean="0"/>
              <a:t>on </a:t>
            </a:r>
            <a:r>
              <a:rPr lang="en-GB" dirty="0"/>
              <a:t>our having the appropriate emotional responses to others. </a:t>
            </a:r>
            <a:endParaRPr lang="en-GB" dirty="0" smtClean="0"/>
          </a:p>
          <a:p>
            <a:r>
              <a:rPr lang="en-GB" dirty="0" smtClean="0"/>
              <a:t>Pre</a:t>
            </a:r>
            <a:r>
              <a:rPr lang="en-GB" dirty="0"/>
              <a:t>-linguistic children exhibit expressions of sympathy in the appropriate circumstances. It is as natural for them to do so as it is for them to walk. Human language and human culture emerge from our proto-social connections. Once they emerge, of course, they can recursively modify (although within limits) those proto-social connections. </a:t>
            </a:r>
            <a:endParaRPr lang="en-US" dirty="0"/>
          </a:p>
        </p:txBody>
      </p:sp>
    </p:spTree>
    <p:extLst>
      <p:ext uri="{BB962C8B-B14F-4D97-AF65-F5344CB8AC3E}">
        <p14:creationId xmlns:p14="http://schemas.microsoft.com/office/powerpoint/2010/main" val="1962693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‘…empathy is the original, pre-linguistic form of inter-individual linkage that only secondarily has come under the influence of language and culture.’ [de Wall, 24] </a:t>
            </a:r>
            <a:endParaRPr lang="en-GB" dirty="0" smtClean="0"/>
          </a:p>
          <a:p>
            <a:r>
              <a:rPr lang="en-GB" dirty="0" smtClean="0"/>
              <a:t>Emotions</a:t>
            </a:r>
            <a:r>
              <a:rPr lang="en-GB" dirty="0"/>
              <a:t>, then, do not necessarily conflict with reasoning. Morality has to do with the disciplining and directing, not the suppression of, the emotions</a:t>
            </a:r>
            <a:r>
              <a:rPr lang="en-GB" dirty="0" smtClean="0"/>
              <a:t>.</a:t>
            </a:r>
            <a:endParaRPr lang="en-US" dirty="0"/>
          </a:p>
          <a:p>
            <a:pPr marL="0" indent="0">
              <a:buNone/>
            </a:pPr>
            <a:endParaRPr lang="en-US" dirty="0"/>
          </a:p>
        </p:txBody>
      </p:sp>
    </p:spTree>
    <p:extLst>
      <p:ext uri="{BB962C8B-B14F-4D97-AF65-F5344CB8AC3E}">
        <p14:creationId xmlns:p14="http://schemas.microsoft.com/office/powerpoint/2010/main" val="299313240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de Waal points out the limitations of our spontaneous inclinations as indeed does Adam Smith. </a:t>
            </a:r>
            <a:endParaRPr lang="en-GB" dirty="0" smtClean="0"/>
          </a:p>
          <a:p>
            <a:r>
              <a:rPr lang="en-GB" dirty="0" smtClean="0"/>
              <a:t>We </a:t>
            </a:r>
            <a:r>
              <a:rPr lang="en-GB" dirty="0"/>
              <a:t>favour insiders over outsiders, kin rather than non-kin. </a:t>
            </a:r>
            <a:endParaRPr lang="en-GB" dirty="0" smtClean="0"/>
          </a:p>
          <a:p>
            <a:r>
              <a:rPr lang="en-GB" dirty="0" smtClean="0"/>
              <a:t>There </a:t>
            </a:r>
            <a:r>
              <a:rPr lang="en-GB" dirty="0"/>
              <a:t>is universal prohibition of homicide but only, initially, within the kin group, not outside it. The moral progress of humanity has been the gradual (if fitful) extension of the within-kin mores to include non-kin. We might call what happens within the kin group, particular universalism (e.g. no in-group homicide) and what happens outside it as true universalism (no homicide at all). </a:t>
            </a:r>
            <a:endParaRPr lang="en-US" dirty="0"/>
          </a:p>
        </p:txBody>
      </p:sp>
    </p:spTree>
    <p:extLst>
      <p:ext uri="{BB962C8B-B14F-4D97-AF65-F5344CB8AC3E}">
        <p14:creationId xmlns:p14="http://schemas.microsoft.com/office/powerpoint/2010/main" val="3615418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Given that morality is, in origin, oriented towards the in-group, it is a vector quantity. ‘Charity begins at home’—it may not end there, but it begins there. Charity not only begins at home—it ought to. Otherwise, we end up as Mrs Jellaby, a character in Charles Dicken’s </a:t>
            </a:r>
            <a:r>
              <a:rPr lang="en-GB" i="1" dirty="0"/>
              <a:t>Bleak House</a:t>
            </a:r>
            <a:r>
              <a:rPr lang="en-GB" dirty="0"/>
              <a:t>, more concerned about the state of some group of people we’ve never met than with our own ragged and starving children and suicidal husband.</a:t>
            </a:r>
            <a:endParaRPr lang="en-US" dirty="0"/>
          </a:p>
          <a:p>
            <a:pPr marL="0" indent="0">
              <a:buNone/>
            </a:pPr>
            <a:endParaRPr lang="en-US" dirty="0"/>
          </a:p>
        </p:txBody>
      </p:sp>
    </p:spTree>
    <p:extLst>
      <p:ext uri="{BB962C8B-B14F-4D97-AF65-F5344CB8AC3E}">
        <p14:creationId xmlns:p14="http://schemas.microsoft.com/office/powerpoint/2010/main" val="1181929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Another factor that enhances group solidarity is the real or merely perceived enmity of another group. ‘In our own species’, says de Wall, ‘nothing is more obvious that that we band together against outsiders. In the course of human evolution, out-group hostility enhanced in-group solidarity to the point that morality emerged.’ [de Wall, 54</a:t>
            </a:r>
            <a:r>
              <a:rPr lang="en-GB" dirty="0" smtClean="0"/>
              <a:t>]</a:t>
            </a:r>
            <a:endParaRPr lang="en-US" dirty="0"/>
          </a:p>
        </p:txBody>
      </p:sp>
    </p:spTree>
    <p:extLst>
      <p:ext uri="{BB962C8B-B14F-4D97-AF65-F5344CB8AC3E}">
        <p14:creationId xmlns:p14="http://schemas.microsoft.com/office/powerpoint/2010/main" val="3133305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I’m not sure I agree fully with de Wall on this point. Yes, conflict with another group tends to crush in-groups differences. It’s a commonplace for people to remark on how close they felt to their fellow countrymen when they were under </a:t>
            </a:r>
            <a:r>
              <a:rPr lang="en-GB" dirty="0" smtClean="0"/>
              <a:t>attack during a war. </a:t>
            </a:r>
            <a:r>
              <a:rPr lang="en-GB" dirty="0"/>
              <a:t>Yet, I don’t think it leads to the </a:t>
            </a:r>
            <a:r>
              <a:rPr lang="en-GB" i="1" dirty="0"/>
              <a:t>emergence</a:t>
            </a:r>
            <a:r>
              <a:rPr lang="en-GB" dirty="0"/>
              <a:t> of morality—that has to be present already. At most, it can lead to its enhancement or refinement. [See MacIntyre </a:t>
            </a:r>
            <a:r>
              <a:rPr lang="en-GB" i="1" dirty="0"/>
              <a:t>Dependent Rational Animals</a:t>
            </a:r>
            <a:r>
              <a:rPr lang="en-GB" dirty="0"/>
              <a:t>….]</a:t>
            </a:r>
            <a:endParaRPr lang="en-US" dirty="0"/>
          </a:p>
          <a:p>
            <a:pPr marL="0" indent="0">
              <a:buNone/>
            </a:pPr>
            <a:endParaRPr lang="en-US" dirty="0"/>
          </a:p>
        </p:txBody>
      </p:sp>
    </p:spTree>
    <p:extLst>
      <p:ext uri="{BB962C8B-B14F-4D97-AF65-F5344CB8AC3E}">
        <p14:creationId xmlns:p14="http://schemas.microsoft.com/office/powerpoint/2010/main" val="420119810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Morality, like language, logic and law, is a group phenomenon. These are all embedded in and constitutive of human life long before any of them are reflectively appropriated. </a:t>
            </a:r>
            <a:r>
              <a:rPr lang="en-GB" dirty="0" smtClean="0"/>
              <a:t>If </a:t>
            </a:r>
            <a:r>
              <a:rPr lang="en-GB" dirty="0"/>
              <a:t>we were really isolatable individuals, morality would not be necessary. It is because we have to live with one another that morality is both possible and necessary. </a:t>
            </a:r>
            <a:endParaRPr lang="en-GB" dirty="0" smtClean="0"/>
          </a:p>
          <a:p>
            <a:r>
              <a:rPr lang="en-GB" dirty="0" smtClean="0"/>
              <a:t>‘</a:t>
            </a:r>
            <a:r>
              <a:rPr lang="en-GB" dirty="0"/>
              <a:t>…morality places boundaries on behavior, especially when interests coincide….the moral domain of action is Helping or (not) Hurting others.’ [de Waal, 162] The ‘non-hurting’ element of this claim is consistent with the libertarian non-aggression principle, and the ‘helping’ element is consistent with the remainder of morality. </a:t>
            </a:r>
            <a:endParaRPr lang="en-US" dirty="0"/>
          </a:p>
          <a:p>
            <a:endParaRPr lang="en-US" dirty="0"/>
          </a:p>
        </p:txBody>
      </p:sp>
    </p:spTree>
    <p:extLst>
      <p:ext uri="{BB962C8B-B14F-4D97-AF65-F5344CB8AC3E}">
        <p14:creationId xmlns:p14="http://schemas.microsoft.com/office/powerpoint/2010/main" val="2847252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No visitor to earth from another planet could fail to observe and be puzzled by our propensity to kill one another. What is wrong with human beings? Is it the case that man is ‘an aberrant biological species, an evolutionary misfit, afflicted by an endemic disorder which sets it apart from all other animal species…’ [Koestler, 5</a:t>
            </a:r>
            <a:r>
              <a:rPr lang="en-GB" dirty="0" smtClean="0"/>
              <a:t>]</a:t>
            </a:r>
            <a:endParaRPr lang="en-US" dirty="0"/>
          </a:p>
        </p:txBody>
      </p:sp>
    </p:spTree>
    <p:extLst>
      <p:ext uri="{BB962C8B-B14F-4D97-AF65-F5344CB8AC3E}">
        <p14:creationId xmlns:p14="http://schemas.microsoft.com/office/powerpoint/2010/main" val="3352605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Hobbes held that the state of nature was such that  </a:t>
            </a:r>
            <a:r>
              <a:rPr lang="en-US" dirty="0"/>
              <a:t>‘there is no place for Industry; because the fruit thereof is uncertain; and consequently no Culture of the Earth; no Navigation, nor use of the commodities that may be imported by Sea; no commodious Building; no Instruments of moving, and removing such things as require much force; no Knowledge of the face of the Earth; no account of Time; no Arts; no Letters; no Society; and which is worst of all, continuall feare, and danger of violent death; And the life of man, solitary, poore, nasty, brutish, and short.’ [Hobbes, </a:t>
            </a:r>
            <a:r>
              <a:rPr lang="en-US" i="1" dirty="0" smtClean="0"/>
              <a:t>Leviathan</a:t>
            </a:r>
            <a:r>
              <a:rPr lang="en-US" dirty="0" smtClean="0"/>
              <a:t>] </a:t>
            </a:r>
            <a:endParaRPr lang="en-US" dirty="0"/>
          </a:p>
        </p:txBody>
      </p:sp>
    </p:spTree>
    <p:extLst>
      <p:ext uri="{BB962C8B-B14F-4D97-AF65-F5344CB8AC3E}">
        <p14:creationId xmlns:p14="http://schemas.microsoft.com/office/powerpoint/2010/main" val="2798330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Koestler believes that it is a problem with the serendipitous development of the human brain, with the later neo-cortex sitting on top of the older brain but not </a:t>
            </a:r>
            <a:r>
              <a:rPr lang="en-GB"/>
              <a:t>being </a:t>
            </a:r>
            <a:r>
              <a:rPr lang="en-GB" smtClean="0"/>
              <a:t>sufficiently </a:t>
            </a:r>
            <a:r>
              <a:rPr lang="en-GB" dirty="0"/>
              <a:t>integrated with it. He thinks that evolution blundered in what he describes as ‘the rapid, quasi-brutal </a:t>
            </a:r>
            <a:r>
              <a:rPr lang="en-GB" i="1" dirty="0"/>
              <a:t>superimposition</a:t>
            </a:r>
            <a:r>
              <a:rPr lang="en-GB" dirty="0"/>
              <a:t> (instead of </a:t>
            </a:r>
            <a:r>
              <a:rPr lang="en-GB" i="1" dirty="0"/>
              <a:t>transformation</a:t>
            </a:r>
            <a:r>
              <a:rPr lang="en-GB" dirty="0"/>
              <a:t>) of the neocortex on the ancestral structures and the resulting </a:t>
            </a:r>
            <a:r>
              <a:rPr lang="en-GB" i="1" dirty="0"/>
              <a:t>insufficient coordination</a:t>
            </a:r>
            <a:r>
              <a:rPr lang="en-GB" dirty="0"/>
              <a:t> between the new brain and the old, and </a:t>
            </a:r>
            <a:r>
              <a:rPr lang="en-GB" i="1" dirty="0"/>
              <a:t>inadequate control</a:t>
            </a:r>
            <a:r>
              <a:rPr lang="en-GB" dirty="0"/>
              <a:t> of the former over the latter.’ [Koestler, 11</a:t>
            </a:r>
            <a:r>
              <a:rPr lang="en-GB" dirty="0" smtClean="0"/>
              <a:t>]</a:t>
            </a:r>
            <a:endParaRPr lang="en-US" dirty="0"/>
          </a:p>
        </p:txBody>
      </p:sp>
    </p:spTree>
    <p:extLst>
      <p:ext uri="{BB962C8B-B14F-4D97-AF65-F5344CB8AC3E}">
        <p14:creationId xmlns:p14="http://schemas.microsoft.com/office/powerpoint/2010/main" val="4043582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have, as it were, a penthouse brain, with rickety staircases and a lift that works intermittently thus ensuring less than perfect coordination between the penthouse and the other floors of the building.</a:t>
            </a:r>
            <a:endParaRPr lang="en-US" dirty="0"/>
          </a:p>
          <a:p>
            <a:pPr marL="0" indent="0">
              <a:buNone/>
            </a:pPr>
            <a:endParaRPr lang="en-US" dirty="0"/>
          </a:p>
        </p:txBody>
      </p:sp>
    </p:spTree>
    <p:extLst>
      <p:ext uri="{BB962C8B-B14F-4D97-AF65-F5344CB8AC3E}">
        <p14:creationId xmlns:p14="http://schemas.microsoft.com/office/powerpoint/2010/main" val="109313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Human violence is often attributed to some inbuilt tendency on the part of the individual human being to be aggressive. However, Koestler believes, and in this I think he is correct, that the human problem is not individual aggression, which accounts for only a tiny amount of the damage we do to one another, but rather our very sociability which, wrongly placed, leads to fanaticism. </a:t>
            </a:r>
            <a:endParaRPr lang="en-US" dirty="0"/>
          </a:p>
        </p:txBody>
      </p:sp>
    </p:spTree>
    <p:extLst>
      <p:ext uri="{BB962C8B-B14F-4D97-AF65-F5344CB8AC3E}">
        <p14:creationId xmlns:p14="http://schemas.microsoft.com/office/powerpoint/2010/main" val="3245934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smtClean="0"/>
              <a:t>He writes, ‘</a:t>
            </a:r>
            <a:r>
              <a:rPr lang="en-GB" dirty="0"/>
              <a:t>…The trouble with our species is not an excess of </a:t>
            </a:r>
            <a:r>
              <a:rPr lang="en-GB" i="1" dirty="0"/>
              <a:t>aggression</a:t>
            </a:r>
            <a:r>
              <a:rPr lang="en-GB" dirty="0"/>
              <a:t>, but an excess capacity for fanatical </a:t>
            </a:r>
            <a:r>
              <a:rPr lang="en-GB" i="1" dirty="0"/>
              <a:t>devotion</a:t>
            </a:r>
            <a:r>
              <a:rPr lang="en-GB" dirty="0"/>
              <a:t>. Even a cursory glance at history should convince one that individual crimes committed for selfish motives play a quite insignificant part in the human tragedy, compared to the numbers massacred in unselfish loyalty to one’s tribe, nation, dynasty, church, or political ideology, </a:t>
            </a:r>
            <a:r>
              <a:rPr lang="en-GB" i="1" dirty="0"/>
              <a:t>ad </a:t>
            </a:r>
            <a:r>
              <a:rPr lang="en-GB" i="1" dirty="0" err="1"/>
              <a:t>majorem</a:t>
            </a:r>
            <a:r>
              <a:rPr lang="en-GB" i="1" dirty="0"/>
              <a:t> </a:t>
            </a:r>
            <a:r>
              <a:rPr lang="en-GB" i="1" dirty="0" err="1"/>
              <a:t>gloriam</a:t>
            </a:r>
            <a:r>
              <a:rPr lang="en-GB" i="1" dirty="0"/>
              <a:t> dei</a:t>
            </a:r>
            <a:r>
              <a:rPr lang="en-GB" dirty="0"/>
              <a:t>….Homicide committed for personal reasons is a statistical rarity in all cultures, including our own. Homicide for </a:t>
            </a:r>
            <a:r>
              <a:rPr lang="en-GB" i="1" dirty="0"/>
              <a:t>un</a:t>
            </a:r>
            <a:r>
              <a:rPr lang="en-GB" dirty="0"/>
              <a:t>selfish reasons, at the risk of one’s own life, is the dominant phenomenon in history.’ [Koestler, 14]</a:t>
            </a:r>
            <a:endParaRPr lang="en-US" dirty="0"/>
          </a:p>
          <a:p>
            <a:endParaRPr lang="en-US" dirty="0"/>
          </a:p>
        </p:txBody>
      </p:sp>
    </p:spTree>
    <p:extLst>
      <p:ext uri="{BB962C8B-B14F-4D97-AF65-F5344CB8AC3E}">
        <p14:creationId xmlns:p14="http://schemas.microsoft.com/office/powerpoint/2010/main" val="3951209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Mumford </a:t>
            </a:r>
            <a:r>
              <a:rPr lang="en-GB" dirty="0" smtClean="0"/>
              <a:t>too denies </a:t>
            </a:r>
            <a:r>
              <a:rPr lang="en-GB" dirty="0"/>
              <a:t>that war is an outgrowth of some naturally aggressive instinct deeply rooted in man. </a:t>
            </a:r>
            <a:endParaRPr lang="en-GB" dirty="0" smtClean="0"/>
          </a:p>
          <a:p>
            <a:r>
              <a:rPr lang="en-GB" dirty="0" smtClean="0"/>
              <a:t>‘</a:t>
            </a:r>
            <a:r>
              <a:rPr lang="en-GB" dirty="0"/>
              <a:t>Collective military aggression,’ he says, ‘is as much a special invention of civilization as is the collective expression of curiosity through systematic scientific investigation. The fact that human beings are naturally curious did not lead inevitably to organized science; and the fact that they are given to anger and pugnacity was not sufficient in itself to create the institution of war.’ [Mumford, 25</a:t>
            </a:r>
            <a:r>
              <a:rPr lang="en-GB" dirty="0" smtClean="0"/>
              <a:t>]</a:t>
            </a:r>
            <a:endParaRPr lang="en-US" dirty="0"/>
          </a:p>
          <a:p>
            <a:endParaRPr lang="en-US" dirty="0"/>
          </a:p>
        </p:txBody>
      </p:sp>
    </p:spTree>
    <p:extLst>
      <p:ext uri="{BB962C8B-B14F-4D97-AF65-F5344CB8AC3E}">
        <p14:creationId xmlns:p14="http://schemas.microsoft.com/office/powerpoint/2010/main" val="1609541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Appearances to the contrary notwithstanding, </a:t>
            </a:r>
            <a:r>
              <a:rPr lang="en-GB" dirty="0" smtClean="0"/>
              <a:t>then, and despite what Hobbes has to say on the matter, human beings </a:t>
            </a:r>
            <a:r>
              <a:rPr lang="en-GB" dirty="0"/>
              <a:t>have been quite successful in keeping </a:t>
            </a:r>
            <a:r>
              <a:rPr lang="en-GB" i="1" dirty="0"/>
              <a:t>individual</a:t>
            </a:r>
            <a:r>
              <a:rPr lang="en-GB" dirty="0"/>
              <a:t> deviant behaviour under control. For a social group to exist at all implies that the modes of social control, formal or informal, are effective. If not, the group would cease to exist. </a:t>
            </a:r>
            <a:endParaRPr lang="en-GB" dirty="0" smtClean="0"/>
          </a:p>
          <a:p>
            <a:r>
              <a:rPr lang="en-GB" dirty="0" smtClean="0"/>
              <a:t>But it </a:t>
            </a:r>
            <a:r>
              <a:rPr lang="en-GB" dirty="0"/>
              <a:t>is a commonplace </a:t>
            </a:r>
            <a:r>
              <a:rPr lang="en-GB" dirty="0" smtClean="0"/>
              <a:t>observation that </a:t>
            </a:r>
            <a:r>
              <a:rPr lang="en-GB" dirty="0"/>
              <a:t>persons are prepared to do things as part of a group that they would never contemplate </a:t>
            </a:r>
            <a:r>
              <a:rPr lang="en-GB" dirty="0" smtClean="0"/>
              <a:t>doing if acting </a:t>
            </a:r>
            <a:r>
              <a:rPr lang="en-GB" dirty="0"/>
              <a:t>alone and this degree of cooperation </a:t>
            </a:r>
            <a:r>
              <a:rPr lang="en-GB" dirty="0" smtClean="0"/>
              <a:t>in destruction is </a:t>
            </a:r>
            <a:r>
              <a:rPr lang="en-GB" dirty="0"/>
              <a:t>possible only because of man’s </a:t>
            </a:r>
            <a:r>
              <a:rPr lang="en-GB" dirty="0" smtClean="0"/>
              <a:t>sociability and his possession </a:t>
            </a:r>
            <a:r>
              <a:rPr lang="en-GB" dirty="0"/>
              <a:t>of </a:t>
            </a:r>
            <a:r>
              <a:rPr lang="en-GB" dirty="0" smtClean="0"/>
              <a:t>language.</a:t>
            </a:r>
            <a:endParaRPr lang="en-US" dirty="0"/>
          </a:p>
        </p:txBody>
      </p:sp>
    </p:spTree>
    <p:extLst>
      <p:ext uri="{BB962C8B-B14F-4D97-AF65-F5344CB8AC3E}">
        <p14:creationId xmlns:p14="http://schemas.microsoft.com/office/powerpoint/2010/main" val="3403180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Language </a:t>
            </a:r>
            <a:r>
              <a:rPr lang="en-GB" dirty="0"/>
              <a:t>and ritual is what constitutes a group as a group. You have to be identified as X or Y, and that requires the telling and the believing of a story. Koestler notes that ‘man’s deadliest weapon is </a:t>
            </a:r>
            <a:r>
              <a:rPr lang="en-GB" i="1" dirty="0"/>
              <a:t>language</a:t>
            </a:r>
            <a:r>
              <a:rPr lang="en-GB" dirty="0"/>
              <a:t>.’ [Koestler, 15] Without language, man would not be man. There would be no literature, no social life as we know it—but also, no war. </a:t>
            </a:r>
            <a:endParaRPr lang="en-US" dirty="0"/>
          </a:p>
        </p:txBody>
      </p:sp>
    </p:spTree>
    <p:extLst>
      <p:ext uri="{BB962C8B-B14F-4D97-AF65-F5344CB8AC3E}">
        <p14:creationId xmlns:p14="http://schemas.microsoft.com/office/powerpoint/2010/main" val="361514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So, it is not individual self-assertion that is responsible for man’s inhumanity to man. Paradoxically, it is precisely the same attribute  (what Koestler calls the integrative tendency) or what I would call self-transcendence through </a:t>
            </a:r>
            <a:r>
              <a:rPr lang="en-GB"/>
              <a:t>the </a:t>
            </a:r>
            <a:r>
              <a:rPr lang="en-GB" smtClean="0"/>
              <a:t>social, </a:t>
            </a:r>
            <a:r>
              <a:rPr lang="en-GB" dirty="0"/>
              <a:t>that is responsible both for social cohesion </a:t>
            </a:r>
            <a:r>
              <a:rPr lang="en-GB" i="1" dirty="0"/>
              <a:t>and</a:t>
            </a:r>
            <a:r>
              <a:rPr lang="en-GB" dirty="0"/>
              <a:t> is also responsible for large-scale human destruction. The paradox is that ‘the act of identification with the group is a </a:t>
            </a:r>
            <a:r>
              <a:rPr lang="en-GB" i="1" dirty="0"/>
              <a:t>self-transcending</a:t>
            </a:r>
            <a:r>
              <a:rPr lang="en-GB" dirty="0"/>
              <a:t> act, yet it reinforces the </a:t>
            </a:r>
            <a:r>
              <a:rPr lang="en-GB" i="1" dirty="0"/>
              <a:t>self-assertive</a:t>
            </a:r>
            <a:r>
              <a:rPr lang="en-GB" dirty="0"/>
              <a:t> tendencies of the group.’ [Koestler, 82]</a:t>
            </a:r>
            <a:endParaRPr lang="en-US" dirty="0"/>
          </a:p>
          <a:p>
            <a:endParaRPr lang="en-US" dirty="0"/>
          </a:p>
        </p:txBody>
      </p:sp>
    </p:spTree>
    <p:extLst>
      <p:ext uri="{BB962C8B-B14F-4D97-AF65-F5344CB8AC3E}">
        <p14:creationId xmlns:p14="http://schemas.microsoft.com/office/powerpoint/2010/main" val="3687937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Hobbes got it wrong—spectacularly wrong. Anthropological studies have established that man’s life in hunting and gathering communities wasn’t solitary, wasn’t particularly nasty or brutish and it wasn’t any shorter than the human average until the 19</a:t>
            </a:r>
            <a:r>
              <a:rPr lang="en-US" baseline="30000" dirty="0"/>
              <a:t>th</a:t>
            </a:r>
            <a:r>
              <a:rPr lang="en-US" dirty="0"/>
              <a:t> century. </a:t>
            </a:r>
          </a:p>
        </p:txBody>
      </p:sp>
    </p:spTree>
    <p:extLst>
      <p:ext uri="{BB962C8B-B14F-4D97-AF65-F5344CB8AC3E}">
        <p14:creationId xmlns:p14="http://schemas.microsoft.com/office/powerpoint/2010/main" val="2919428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There can be no doubt that the </a:t>
            </a:r>
            <a:r>
              <a:rPr lang="en-US" dirty="0" smtClean="0"/>
              <a:t>general consensus </a:t>
            </a:r>
            <a:r>
              <a:rPr lang="en-US" dirty="0"/>
              <a:t>of opinion is that the move from the old stone age to the new stone age was precipitated by the poverty, deprivation and food insecurity of the former age compared to the relative wealth and food security of the latter. </a:t>
            </a:r>
            <a:endParaRPr lang="en-US" dirty="0" smtClean="0"/>
          </a:p>
          <a:p>
            <a:r>
              <a:rPr lang="en-US" dirty="0" smtClean="0"/>
              <a:t>However, Marshall </a:t>
            </a:r>
            <a:r>
              <a:rPr lang="en-US" dirty="0"/>
              <a:t>Sahlins is </a:t>
            </a:r>
            <a:r>
              <a:rPr lang="en-US" i="1" dirty="0"/>
              <a:t>not</a:t>
            </a:r>
            <a:r>
              <a:rPr lang="en-US" dirty="0"/>
              <a:t> part of this consensus. </a:t>
            </a:r>
          </a:p>
        </p:txBody>
      </p:sp>
    </p:spTree>
    <p:extLst>
      <p:ext uri="{BB962C8B-B14F-4D97-AF65-F5344CB8AC3E}">
        <p14:creationId xmlns:p14="http://schemas.microsoft.com/office/powerpoint/2010/main" val="370361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According to him, the wants of the hunter are scarce and his means plentiful. [Sahlins, 13] It is not that the hunters and gatherers are poor ‘because they don’t have anything; perhaps better to think of them for that reason as </a:t>
            </a:r>
            <a:r>
              <a:rPr lang="en-US" i="1" dirty="0"/>
              <a:t>free</a:t>
            </a:r>
            <a:r>
              <a:rPr lang="en-US" dirty="0"/>
              <a:t>.’ [Sahlins, 14] </a:t>
            </a:r>
            <a:endParaRPr lang="en-US" dirty="0" smtClean="0"/>
          </a:p>
          <a:p>
            <a:r>
              <a:rPr lang="en-US" dirty="0" smtClean="0"/>
              <a:t>He </a:t>
            </a:r>
            <a:r>
              <a:rPr lang="en-US" dirty="0"/>
              <a:t>adds, ‘the world’s most primitive people have few possessions, </a:t>
            </a:r>
            <a:r>
              <a:rPr lang="en-US" i="1" dirty="0"/>
              <a:t>but they are not poor</a:t>
            </a:r>
            <a:r>
              <a:rPr lang="en-US" dirty="0"/>
              <a:t>. Poverty is not a certain small amount of goods, nor is it just a relation between means and ends; above all it is a relation between people. Poverty is a social status. As such it is the invention of civilization.’ [Sahlins, 37] </a:t>
            </a:r>
          </a:p>
          <a:p>
            <a:endParaRPr lang="en-US" dirty="0"/>
          </a:p>
        </p:txBody>
      </p:sp>
    </p:spTree>
    <p:extLst>
      <p:ext uri="{BB962C8B-B14F-4D97-AF65-F5344CB8AC3E}">
        <p14:creationId xmlns:p14="http://schemas.microsoft.com/office/powerpoint/2010/main" val="3945241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has never been that case that human beings made a transition from being asocial to being social. We have always been social. ‘…we have been group-living forever.’ [de Waal 4] </a:t>
            </a:r>
            <a:endParaRPr lang="en-GB" dirty="0" smtClean="0"/>
          </a:p>
          <a:p>
            <a:r>
              <a:rPr lang="en-GB" dirty="0" smtClean="0"/>
              <a:t>Life </a:t>
            </a:r>
            <a:r>
              <a:rPr lang="en-GB" dirty="0"/>
              <a:t>outside the human group is not an option for man, except in the most artificial of situations that are themselves rather post-social rather than asocial. Indeed, given the length of human gestation and the dangers of human birth, together with the ridiculously long childhood of the human young, we might well be the most necessarily social of all animals. </a:t>
            </a:r>
            <a:endParaRPr lang="en-US" dirty="0"/>
          </a:p>
        </p:txBody>
      </p:sp>
    </p:spTree>
    <p:extLst>
      <p:ext uri="{BB962C8B-B14F-4D97-AF65-F5344CB8AC3E}">
        <p14:creationId xmlns:p14="http://schemas.microsoft.com/office/powerpoint/2010/main" val="2114218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De Waal remarks that ‘Humans </a:t>
            </a:r>
            <a:r>
              <a:rPr lang="en-GB" dirty="0"/>
              <a:t>started out…as interdependent, bonded and unequal. We come from a long lineage of hierarchical animals for which life in groups is not an option but a survival strategy. Any zoologist would classify our species as </a:t>
            </a:r>
            <a:r>
              <a:rPr lang="en-GB" i="1" dirty="0"/>
              <a:t>obligatorily gregarious</a:t>
            </a:r>
            <a:r>
              <a:rPr lang="en-GB" dirty="0"/>
              <a:t>.’ [de Waal, 4] </a:t>
            </a:r>
            <a:endParaRPr lang="en-US" dirty="0"/>
          </a:p>
        </p:txBody>
      </p:sp>
    </p:spTree>
    <p:extLst>
      <p:ext uri="{BB962C8B-B14F-4D97-AF65-F5344CB8AC3E}">
        <p14:creationId xmlns:p14="http://schemas.microsoft.com/office/powerpoint/2010/main" val="176182795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Psychologically, socially, and spiritually, we are designed for life with other human beings. One of the most severe punishments </a:t>
            </a:r>
            <a:r>
              <a:rPr lang="en-GB" dirty="0" smtClean="0"/>
              <a:t>that human beings have devised is </a:t>
            </a:r>
            <a:r>
              <a:rPr lang="en-GB" dirty="0"/>
              <a:t>exile, exclusion or shunning. ‘Our bodies and minds are not designed for life in the absence of others. We become hopelessly depressed without social support: our health deteriorates.’ [de Waal, 5</a:t>
            </a:r>
            <a:r>
              <a:rPr lang="en-GB" dirty="0" smtClean="0"/>
              <a:t>]</a:t>
            </a:r>
            <a:endParaRPr lang="en-US" dirty="0"/>
          </a:p>
        </p:txBody>
      </p:sp>
    </p:spTree>
    <p:extLst>
      <p:ext uri="{BB962C8B-B14F-4D97-AF65-F5344CB8AC3E}">
        <p14:creationId xmlns:p14="http://schemas.microsoft.com/office/powerpoint/2010/main" val="237307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74</TotalTime>
  <Words>3020</Words>
  <Application>Microsoft Macintosh PowerPoint</Application>
  <PresentationFormat>On-screen Show (4:3)</PresentationFormat>
  <Paragraphs>93</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14</cp:revision>
  <dcterms:created xsi:type="dcterms:W3CDTF">2013-10-22T19:53:05Z</dcterms:created>
  <dcterms:modified xsi:type="dcterms:W3CDTF">2013-11-01T14:17:16Z</dcterms:modified>
</cp:coreProperties>
</file>