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83" r:id="rId6"/>
    <p:sldId id="296" r:id="rId7"/>
    <p:sldId id="260" r:id="rId8"/>
    <p:sldId id="284" r:id="rId9"/>
    <p:sldId id="261" r:id="rId10"/>
    <p:sldId id="285" r:id="rId11"/>
    <p:sldId id="297" r:id="rId12"/>
    <p:sldId id="262" r:id="rId13"/>
    <p:sldId id="263" r:id="rId14"/>
    <p:sldId id="286" r:id="rId15"/>
    <p:sldId id="264" r:id="rId16"/>
    <p:sldId id="265" r:id="rId17"/>
    <p:sldId id="266" r:id="rId18"/>
    <p:sldId id="267" r:id="rId19"/>
    <p:sldId id="298" r:id="rId20"/>
    <p:sldId id="268" r:id="rId21"/>
    <p:sldId id="269" r:id="rId22"/>
    <p:sldId id="270" r:id="rId23"/>
    <p:sldId id="271" r:id="rId24"/>
    <p:sldId id="288" r:id="rId25"/>
    <p:sldId id="272" r:id="rId26"/>
    <p:sldId id="290" r:id="rId27"/>
    <p:sldId id="273" r:id="rId28"/>
    <p:sldId id="274" r:id="rId29"/>
    <p:sldId id="292" r:id="rId30"/>
    <p:sldId id="291" r:id="rId31"/>
    <p:sldId id="275" r:id="rId32"/>
    <p:sldId id="299" r:id="rId33"/>
    <p:sldId id="276" r:id="rId34"/>
    <p:sldId id="277" r:id="rId35"/>
    <p:sldId id="278" r:id="rId36"/>
    <p:sldId id="295" r:id="rId37"/>
    <p:sldId id="300" r:id="rId38"/>
    <p:sldId id="279" r:id="rId39"/>
    <p:sldId id="280" r:id="rId40"/>
    <p:sldId id="281" r:id="rId41"/>
    <p:sldId id="28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408F40-9F55-0940-920F-9769E16B700D}" type="datetimeFigureOut">
              <a:rPr lang="en-US" smtClean="0"/>
              <a:t>01/11/2013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C46F5C-265C-F049-A953-D17168CECCE3}" type="slidenum">
              <a:rPr lang="en-US" smtClean="0"/>
              <a:t>‹#›</a:t>
            </a:fld>
            <a:endParaRPr lang="en-US"/>
          </a:p>
        </p:txBody>
      </p:sp>
    </p:spTree>
    <p:extLst>
      <p:ext uri="{BB962C8B-B14F-4D97-AF65-F5344CB8AC3E}">
        <p14:creationId xmlns:p14="http://schemas.microsoft.com/office/powerpoint/2010/main" val="38555504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4</a:t>
            </a:fld>
            <a:endParaRPr lang="en-US"/>
          </a:p>
        </p:txBody>
      </p:sp>
    </p:spTree>
    <p:extLst>
      <p:ext uri="{BB962C8B-B14F-4D97-AF65-F5344CB8AC3E}">
        <p14:creationId xmlns:p14="http://schemas.microsoft.com/office/powerpoint/2010/main" val="30040386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13</a:t>
            </a:fld>
            <a:endParaRPr lang="en-US"/>
          </a:p>
        </p:txBody>
      </p:sp>
    </p:spTree>
    <p:extLst>
      <p:ext uri="{BB962C8B-B14F-4D97-AF65-F5344CB8AC3E}">
        <p14:creationId xmlns:p14="http://schemas.microsoft.com/office/powerpoint/2010/main" val="1304634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14</a:t>
            </a:fld>
            <a:endParaRPr lang="en-US"/>
          </a:p>
        </p:txBody>
      </p:sp>
    </p:spTree>
    <p:extLst>
      <p:ext uri="{BB962C8B-B14F-4D97-AF65-F5344CB8AC3E}">
        <p14:creationId xmlns:p14="http://schemas.microsoft.com/office/powerpoint/2010/main" val="3698094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15</a:t>
            </a:fld>
            <a:endParaRPr lang="en-US"/>
          </a:p>
        </p:txBody>
      </p:sp>
    </p:spTree>
    <p:extLst>
      <p:ext uri="{BB962C8B-B14F-4D97-AF65-F5344CB8AC3E}">
        <p14:creationId xmlns:p14="http://schemas.microsoft.com/office/powerpoint/2010/main" val="1213371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16</a:t>
            </a:fld>
            <a:endParaRPr lang="en-US"/>
          </a:p>
        </p:txBody>
      </p:sp>
    </p:spTree>
    <p:extLst>
      <p:ext uri="{BB962C8B-B14F-4D97-AF65-F5344CB8AC3E}">
        <p14:creationId xmlns:p14="http://schemas.microsoft.com/office/powerpoint/2010/main" val="2884652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17</a:t>
            </a:fld>
            <a:endParaRPr lang="en-US"/>
          </a:p>
        </p:txBody>
      </p:sp>
    </p:spTree>
    <p:extLst>
      <p:ext uri="{BB962C8B-B14F-4D97-AF65-F5344CB8AC3E}">
        <p14:creationId xmlns:p14="http://schemas.microsoft.com/office/powerpoint/2010/main" val="1644933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18</a:t>
            </a:fld>
            <a:endParaRPr lang="en-US"/>
          </a:p>
        </p:txBody>
      </p:sp>
    </p:spTree>
    <p:extLst>
      <p:ext uri="{BB962C8B-B14F-4D97-AF65-F5344CB8AC3E}">
        <p14:creationId xmlns:p14="http://schemas.microsoft.com/office/powerpoint/2010/main" val="117631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19</a:t>
            </a:fld>
            <a:endParaRPr lang="en-US"/>
          </a:p>
        </p:txBody>
      </p:sp>
    </p:spTree>
    <p:extLst>
      <p:ext uri="{BB962C8B-B14F-4D97-AF65-F5344CB8AC3E}">
        <p14:creationId xmlns:p14="http://schemas.microsoft.com/office/powerpoint/2010/main" val="349238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20</a:t>
            </a:fld>
            <a:endParaRPr lang="en-US"/>
          </a:p>
        </p:txBody>
      </p:sp>
    </p:spTree>
    <p:extLst>
      <p:ext uri="{BB962C8B-B14F-4D97-AF65-F5344CB8AC3E}">
        <p14:creationId xmlns:p14="http://schemas.microsoft.com/office/powerpoint/2010/main" val="40184433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21</a:t>
            </a:fld>
            <a:endParaRPr lang="en-US"/>
          </a:p>
        </p:txBody>
      </p:sp>
    </p:spTree>
    <p:extLst>
      <p:ext uri="{BB962C8B-B14F-4D97-AF65-F5344CB8AC3E}">
        <p14:creationId xmlns:p14="http://schemas.microsoft.com/office/powerpoint/2010/main" val="27763368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22</a:t>
            </a:fld>
            <a:endParaRPr lang="en-US"/>
          </a:p>
        </p:txBody>
      </p:sp>
    </p:spTree>
    <p:extLst>
      <p:ext uri="{BB962C8B-B14F-4D97-AF65-F5344CB8AC3E}">
        <p14:creationId xmlns:p14="http://schemas.microsoft.com/office/powerpoint/2010/main" val="1507640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5</a:t>
            </a:fld>
            <a:endParaRPr lang="en-US"/>
          </a:p>
        </p:txBody>
      </p:sp>
    </p:spTree>
    <p:extLst>
      <p:ext uri="{BB962C8B-B14F-4D97-AF65-F5344CB8AC3E}">
        <p14:creationId xmlns:p14="http://schemas.microsoft.com/office/powerpoint/2010/main" val="383412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23</a:t>
            </a:fld>
            <a:endParaRPr lang="en-US"/>
          </a:p>
        </p:txBody>
      </p:sp>
    </p:spTree>
    <p:extLst>
      <p:ext uri="{BB962C8B-B14F-4D97-AF65-F5344CB8AC3E}">
        <p14:creationId xmlns:p14="http://schemas.microsoft.com/office/powerpoint/2010/main" val="729447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24</a:t>
            </a:fld>
            <a:endParaRPr lang="en-US"/>
          </a:p>
        </p:txBody>
      </p:sp>
    </p:spTree>
    <p:extLst>
      <p:ext uri="{BB962C8B-B14F-4D97-AF65-F5344CB8AC3E}">
        <p14:creationId xmlns:p14="http://schemas.microsoft.com/office/powerpoint/2010/main" val="19634827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25</a:t>
            </a:fld>
            <a:endParaRPr lang="en-US"/>
          </a:p>
        </p:txBody>
      </p:sp>
    </p:spTree>
    <p:extLst>
      <p:ext uri="{BB962C8B-B14F-4D97-AF65-F5344CB8AC3E}">
        <p14:creationId xmlns:p14="http://schemas.microsoft.com/office/powerpoint/2010/main" val="34281171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26</a:t>
            </a:fld>
            <a:endParaRPr lang="en-US"/>
          </a:p>
        </p:txBody>
      </p:sp>
    </p:spTree>
    <p:extLst>
      <p:ext uri="{BB962C8B-B14F-4D97-AF65-F5344CB8AC3E}">
        <p14:creationId xmlns:p14="http://schemas.microsoft.com/office/powerpoint/2010/main" val="7283127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27</a:t>
            </a:fld>
            <a:endParaRPr lang="en-US"/>
          </a:p>
        </p:txBody>
      </p:sp>
    </p:spTree>
    <p:extLst>
      <p:ext uri="{BB962C8B-B14F-4D97-AF65-F5344CB8AC3E}">
        <p14:creationId xmlns:p14="http://schemas.microsoft.com/office/powerpoint/2010/main" val="26972393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28</a:t>
            </a:fld>
            <a:endParaRPr lang="en-US"/>
          </a:p>
        </p:txBody>
      </p:sp>
    </p:spTree>
    <p:extLst>
      <p:ext uri="{BB962C8B-B14F-4D97-AF65-F5344CB8AC3E}">
        <p14:creationId xmlns:p14="http://schemas.microsoft.com/office/powerpoint/2010/main" val="31738743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29</a:t>
            </a:fld>
            <a:endParaRPr lang="en-US"/>
          </a:p>
        </p:txBody>
      </p:sp>
    </p:spTree>
    <p:extLst>
      <p:ext uri="{BB962C8B-B14F-4D97-AF65-F5344CB8AC3E}">
        <p14:creationId xmlns:p14="http://schemas.microsoft.com/office/powerpoint/2010/main" val="153331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30</a:t>
            </a:fld>
            <a:endParaRPr lang="en-US"/>
          </a:p>
        </p:txBody>
      </p:sp>
    </p:spTree>
    <p:extLst>
      <p:ext uri="{BB962C8B-B14F-4D97-AF65-F5344CB8AC3E}">
        <p14:creationId xmlns:p14="http://schemas.microsoft.com/office/powerpoint/2010/main" val="31989570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31</a:t>
            </a:fld>
            <a:endParaRPr lang="en-US"/>
          </a:p>
        </p:txBody>
      </p:sp>
    </p:spTree>
    <p:extLst>
      <p:ext uri="{BB962C8B-B14F-4D97-AF65-F5344CB8AC3E}">
        <p14:creationId xmlns:p14="http://schemas.microsoft.com/office/powerpoint/2010/main" val="10899509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32</a:t>
            </a:fld>
            <a:endParaRPr lang="en-US"/>
          </a:p>
        </p:txBody>
      </p:sp>
    </p:spTree>
    <p:extLst>
      <p:ext uri="{BB962C8B-B14F-4D97-AF65-F5344CB8AC3E}">
        <p14:creationId xmlns:p14="http://schemas.microsoft.com/office/powerpoint/2010/main" val="536147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6</a:t>
            </a:fld>
            <a:endParaRPr lang="en-US"/>
          </a:p>
        </p:txBody>
      </p:sp>
    </p:spTree>
    <p:extLst>
      <p:ext uri="{BB962C8B-B14F-4D97-AF65-F5344CB8AC3E}">
        <p14:creationId xmlns:p14="http://schemas.microsoft.com/office/powerpoint/2010/main" val="15983704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37</a:t>
            </a:fld>
            <a:endParaRPr lang="en-US"/>
          </a:p>
        </p:txBody>
      </p:sp>
    </p:spTree>
    <p:extLst>
      <p:ext uri="{BB962C8B-B14F-4D97-AF65-F5344CB8AC3E}">
        <p14:creationId xmlns:p14="http://schemas.microsoft.com/office/powerpoint/2010/main" val="10780277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38</a:t>
            </a:fld>
            <a:endParaRPr lang="en-US"/>
          </a:p>
        </p:txBody>
      </p:sp>
    </p:spTree>
    <p:extLst>
      <p:ext uri="{BB962C8B-B14F-4D97-AF65-F5344CB8AC3E}">
        <p14:creationId xmlns:p14="http://schemas.microsoft.com/office/powerpoint/2010/main" val="2495301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39</a:t>
            </a:fld>
            <a:endParaRPr lang="en-US"/>
          </a:p>
        </p:txBody>
      </p:sp>
    </p:spTree>
    <p:extLst>
      <p:ext uri="{BB962C8B-B14F-4D97-AF65-F5344CB8AC3E}">
        <p14:creationId xmlns:p14="http://schemas.microsoft.com/office/powerpoint/2010/main" val="695018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40</a:t>
            </a:fld>
            <a:endParaRPr lang="en-US"/>
          </a:p>
        </p:txBody>
      </p:sp>
    </p:spTree>
    <p:extLst>
      <p:ext uri="{BB962C8B-B14F-4D97-AF65-F5344CB8AC3E}">
        <p14:creationId xmlns:p14="http://schemas.microsoft.com/office/powerpoint/2010/main" val="26371175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41</a:t>
            </a:fld>
            <a:endParaRPr lang="en-US"/>
          </a:p>
        </p:txBody>
      </p:sp>
    </p:spTree>
    <p:extLst>
      <p:ext uri="{BB962C8B-B14F-4D97-AF65-F5344CB8AC3E}">
        <p14:creationId xmlns:p14="http://schemas.microsoft.com/office/powerpoint/2010/main" val="2723885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7</a:t>
            </a:fld>
            <a:endParaRPr lang="en-US"/>
          </a:p>
        </p:txBody>
      </p:sp>
    </p:spTree>
    <p:extLst>
      <p:ext uri="{BB962C8B-B14F-4D97-AF65-F5344CB8AC3E}">
        <p14:creationId xmlns:p14="http://schemas.microsoft.com/office/powerpoint/2010/main" val="3677965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8</a:t>
            </a:fld>
            <a:endParaRPr lang="en-US"/>
          </a:p>
        </p:txBody>
      </p:sp>
    </p:spTree>
    <p:extLst>
      <p:ext uri="{BB962C8B-B14F-4D97-AF65-F5344CB8AC3E}">
        <p14:creationId xmlns:p14="http://schemas.microsoft.com/office/powerpoint/2010/main" val="529039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9</a:t>
            </a:fld>
            <a:endParaRPr lang="en-US"/>
          </a:p>
        </p:txBody>
      </p:sp>
    </p:spTree>
    <p:extLst>
      <p:ext uri="{BB962C8B-B14F-4D97-AF65-F5344CB8AC3E}">
        <p14:creationId xmlns:p14="http://schemas.microsoft.com/office/powerpoint/2010/main" val="350028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10</a:t>
            </a:fld>
            <a:endParaRPr lang="en-US"/>
          </a:p>
        </p:txBody>
      </p:sp>
    </p:spTree>
    <p:extLst>
      <p:ext uri="{BB962C8B-B14F-4D97-AF65-F5344CB8AC3E}">
        <p14:creationId xmlns:p14="http://schemas.microsoft.com/office/powerpoint/2010/main" val="1133023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11</a:t>
            </a:fld>
            <a:endParaRPr lang="en-US"/>
          </a:p>
        </p:txBody>
      </p:sp>
    </p:spTree>
    <p:extLst>
      <p:ext uri="{BB962C8B-B14F-4D97-AF65-F5344CB8AC3E}">
        <p14:creationId xmlns:p14="http://schemas.microsoft.com/office/powerpoint/2010/main" val="4293806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C46F5C-265C-F049-A953-D17168CECCE3}" type="slidenum">
              <a:rPr lang="en-US" smtClean="0"/>
              <a:t>12</a:t>
            </a:fld>
            <a:endParaRPr lang="en-US"/>
          </a:p>
        </p:txBody>
      </p:sp>
    </p:spTree>
    <p:extLst>
      <p:ext uri="{BB962C8B-B14F-4D97-AF65-F5344CB8AC3E}">
        <p14:creationId xmlns:p14="http://schemas.microsoft.com/office/powerpoint/2010/main" val="1725621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4. The emergence of the ruling class…</a:t>
            </a:r>
            <a:endParaRPr lang="en-US" dirty="0"/>
          </a:p>
        </p:txBody>
      </p:sp>
    </p:spTree>
    <p:extLst>
      <p:ext uri="{BB962C8B-B14F-4D97-AF65-F5344CB8AC3E}">
        <p14:creationId xmlns:p14="http://schemas.microsoft.com/office/powerpoint/2010/main" val="1737349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Whichever of these </a:t>
            </a:r>
            <a:r>
              <a:rPr lang="en-GB" dirty="0" smtClean="0"/>
              <a:t>explanations is </a:t>
            </a:r>
            <a:r>
              <a:rPr lang="en-GB" dirty="0"/>
              <a:t>the more likely, the activities of the leader of the society and his administrative machinery must be financed. </a:t>
            </a:r>
            <a:r>
              <a:rPr lang="en-GB" dirty="0" smtClean="0"/>
              <a:t>Where money is non-existent or scarce this </a:t>
            </a:r>
            <a:r>
              <a:rPr lang="en-GB" dirty="0"/>
              <a:t>can be done by means of a payment in kind, either in goods or labour, from those who are subject to the leader. </a:t>
            </a:r>
            <a:endParaRPr lang="en-US" dirty="0"/>
          </a:p>
        </p:txBody>
      </p:sp>
    </p:spTree>
    <p:extLst>
      <p:ext uri="{BB962C8B-B14F-4D97-AF65-F5344CB8AC3E}">
        <p14:creationId xmlns:p14="http://schemas.microsoft.com/office/powerpoint/2010/main" val="21655561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Earle notes that ‘Effective staple finance must be based on a property system through which staples are mobilized from commoners as “rent” in return for access to subsistence resources. The critical problem is to maximize the gross “surplus” from the subsistence economy that can be deployed to support elite projects ranging from ritual occasions to craft activities to a warrior cadre.’ [Earle, 71] </a:t>
            </a:r>
            <a:endParaRPr lang="en-US" dirty="0"/>
          </a:p>
          <a:p>
            <a:pPr marL="0" indent="0">
              <a:buNone/>
            </a:pPr>
            <a:endParaRPr lang="en-US" dirty="0"/>
          </a:p>
        </p:txBody>
      </p:sp>
    </p:spTree>
    <p:extLst>
      <p:ext uri="{BB962C8B-B14F-4D97-AF65-F5344CB8AC3E}">
        <p14:creationId xmlns:p14="http://schemas.microsoft.com/office/powerpoint/2010/main" val="3403454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Economic power is based on incentives, positive and negative. Whoever controls the production and exchange of goods, especially subsistence goods, exercises significant power over others. </a:t>
            </a:r>
            <a:endParaRPr lang="en-GB" dirty="0" smtClean="0"/>
          </a:p>
          <a:p>
            <a:r>
              <a:rPr lang="en-GB" dirty="0" smtClean="0"/>
              <a:t>The </a:t>
            </a:r>
            <a:r>
              <a:rPr lang="en-GB" dirty="0"/>
              <a:t>word ‘lord’ in English is derived from the words for ‘bread’ and ‘giver’; the lord is the one who gives and, significantly, the one who can also </a:t>
            </a:r>
            <a:r>
              <a:rPr lang="en-GB" i="1" dirty="0"/>
              <a:t>not</a:t>
            </a:r>
            <a:r>
              <a:rPr lang="en-GB" dirty="0"/>
              <a:t> give, bread. </a:t>
            </a:r>
            <a:endParaRPr lang="en-US" dirty="0"/>
          </a:p>
          <a:p>
            <a:pPr marL="0" indent="0">
              <a:buNone/>
            </a:pPr>
            <a:endParaRPr lang="en-US" dirty="0"/>
          </a:p>
        </p:txBody>
      </p:sp>
    </p:spTree>
    <p:extLst>
      <p:ext uri="{BB962C8B-B14F-4D97-AF65-F5344CB8AC3E}">
        <p14:creationId xmlns:p14="http://schemas.microsoft.com/office/powerpoint/2010/main" val="3989094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should come as no surprise to </a:t>
            </a:r>
            <a:r>
              <a:rPr lang="en-GB" dirty="0" smtClean="0"/>
              <a:t>listeners </a:t>
            </a:r>
            <a:r>
              <a:rPr lang="en-GB" dirty="0"/>
              <a:t>to find that military power and the control of that power was a vital aspect of all these early states. </a:t>
            </a:r>
            <a:endParaRPr lang="en-GB" dirty="0" smtClean="0"/>
          </a:p>
          <a:p>
            <a:r>
              <a:rPr lang="en-GB" dirty="0" smtClean="0"/>
              <a:t>Military </a:t>
            </a:r>
            <a:r>
              <a:rPr lang="en-GB" dirty="0"/>
              <a:t>forces defended borders, imposed tribute on conquered peoples and maintained internal order. Ensuring the collection of taxes and preventing the outbreak of rebellions or crushing them was </a:t>
            </a:r>
            <a:r>
              <a:rPr lang="en-GB" dirty="0" smtClean="0"/>
              <a:t>another </a:t>
            </a:r>
            <a:r>
              <a:rPr lang="en-GB" dirty="0"/>
              <a:t>vital part of maintaining internal order. </a:t>
            </a:r>
            <a:endParaRPr lang="en-US" dirty="0"/>
          </a:p>
        </p:txBody>
      </p:sp>
    </p:spTree>
    <p:extLst>
      <p:ext uri="{BB962C8B-B14F-4D97-AF65-F5344CB8AC3E}">
        <p14:creationId xmlns:p14="http://schemas.microsoft.com/office/powerpoint/2010/main" val="2579984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of the tasks of the Egyptian army was, as Trigger notes,  ‘to assist government officials to collect the grain tax from recalcitrant Egyptian farmers, whom the soldiers would arrest, flog, and imprison until they delivered what bureaucrats had estimated was the government’s share of the harvest.’ [Trigger, 253] </a:t>
            </a:r>
            <a:endParaRPr lang="en-US" dirty="0"/>
          </a:p>
        </p:txBody>
      </p:sp>
    </p:spTree>
    <p:extLst>
      <p:ext uri="{BB962C8B-B14F-4D97-AF65-F5344CB8AC3E}">
        <p14:creationId xmlns:p14="http://schemas.microsoft.com/office/powerpoint/2010/main" val="275983443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soldiers making up these early armies were, for the most part, conscripts, officered by members of the upper classes. Once again, this pattern persisted in one form or another until relatively recently. </a:t>
            </a:r>
            <a:endParaRPr lang="en-GB" dirty="0" smtClean="0"/>
          </a:p>
          <a:p>
            <a:r>
              <a:rPr lang="en-GB" dirty="0" smtClean="0"/>
              <a:t>In </a:t>
            </a:r>
            <a:r>
              <a:rPr lang="en-GB" dirty="0"/>
              <a:t>the British Army, until late in the 19</a:t>
            </a:r>
            <a:r>
              <a:rPr lang="en-GB" baseline="30000" dirty="0"/>
              <a:t>th</a:t>
            </a:r>
            <a:r>
              <a:rPr lang="en-GB" dirty="0"/>
              <a:t> century, officers’ commissions, and promotion up to the rank of Lieutenant-Colonel, were available for purchase so that only those with the requisite wealth and social standing were in a position to acquire them.</a:t>
            </a:r>
            <a:endParaRPr lang="en-US" dirty="0"/>
          </a:p>
          <a:p>
            <a:endParaRPr lang="en-US" dirty="0"/>
          </a:p>
        </p:txBody>
      </p:sp>
    </p:spTree>
    <p:extLst>
      <p:ext uri="{BB962C8B-B14F-4D97-AF65-F5344CB8AC3E}">
        <p14:creationId xmlns:p14="http://schemas.microsoft.com/office/powerpoint/2010/main" val="1098201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GB" dirty="0"/>
              <a:t>Military power is overtly coercive and ‘A key part of the political process is to be able to assert coercive power.’ [Earle, 8] </a:t>
            </a:r>
            <a:endParaRPr lang="en-GB" dirty="0" smtClean="0"/>
          </a:p>
          <a:p>
            <a:r>
              <a:rPr lang="en-GB" dirty="0" smtClean="0"/>
              <a:t>While </a:t>
            </a:r>
            <a:r>
              <a:rPr lang="en-GB" dirty="0"/>
              <a:t>it may be an obvious source of power, military might is not without its </a:t>
            </a:r>
            <a:r>
              <a:rPr lang="en-GB" dirty="0" smtClean="0"/>
              <a:t>own problems</a:t>
            </a:r>
            <a:r>
              <a:rPr lang="en-GB" dirty="0"/>
              <a:t>. Those who live by the sword risk dying by it, and leaders have to reward and control their troops in such a way as to prevent their military subordinates from becoming a </a:t>
            </a:r>
            <a:r>
              <a:rPr lang="en-GB" dirty="0" smtClean="0"/>
              <a:t>threat to them! </a:t>
            </a:r>
            <a:r>
              <a:rPr lang="en-GB" dirty="0"/>
              <a:t> </a:t>
            </a:r>
            <a:r>
              <a:rPr lang="en-GB" dirty="0" smtClean="0"/>
              <a:t>It </a:t>
            </a:r>
            <a:r>
              <a:rPr lang="en-GB" dirty="0"/>
              <a:t>was vitally important for the rulers of the state to retain ultimate control of their armies and to ensure that their army commanders would not be in a position to become independent of the state and threaten it. </a:t>
            </a:r>
            <a:endParaRPr lang="en-US" dirty="0"/>
          </a:p>
          <a:p>
            <a:endParaRPr lang="en-US" dirty="0"/>
          </a:p>
        </p:txBody>
      </p:sp>
    </p:spTree>
    <p:extLst>
      <p:ext uri="{BB962C8B-B14F-4D97-AF65-F5344CB8AC3E}">
        <p14:creationId xmlns:p14="http://schemas.microsoft.com/office/powerpoint/2010/main" val="361298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In pre-state societies, there generally is no segment of the society that is dedicated </a:t>
            </a:r>
            <a:r>
              <a:rPr lang="en-GB" dirty="0" smtClean="0"/>
              <a:t>exclusively to </a:t>
            </a:r>
            <a:r>
              <a:rPr lang="en-GB" dirty="0"/>
              <a:t>military pursuits. When necessary or when desired, all suitably qualified members of the society can be called upon for military service. </a:t>
            </a:r>
            <a:endParaRPr lang="en-GB" dirty="0" smtClean="0"/>
          </a:p>
          <a:p>
            <a:r>
              <a:rPr lang="en-GB" dirty="0" smtClean="0"/>
              <a:t>As </a:t>
            </a:r>
            <a:r>
              <a:rPr lang="en-GB" dirty="0"/>
              <a:t>states begin to emerge, one significant characteristic is the corresponding emergence of a specific military class </a:t>
            </a:r>
            <a:r>
              <a:rPr lang="en-GB" dirty="0" smtClean="0"/>
              <a:t>whose </a:t>
            </a:r>
            <a:r>
              <a:rPr lang="en-GB" dirty="0"/>
              <a:t>role it is to attack outsiders, defend against attacks from outsiders and, significantly, to provide internal policing services, including the intimidation of their fellow citizens. It is not without </a:t>
            </a:r>
            <a:r>
              <a:rPr lang="en-GB" dirty="0" smtClean="0"/>
              <a:t>significance </a:t>
            </a:r>
            <a:r>
              <a:rPr lang="en-GB" dirty="0"/>
              <a:t>that our modern police forces began life as paramilitary bodies. [See Casey </a:t>
            </a:r>
            <a:r>
              <a:rPr lang="en-GB" dirty="0" smtClean="0"/>
              <a:t>2012</a:t>
            </a:r>
            <a:r>
              <a:rPr lang="en-GB" dirty="0"/>
              <a:t>, 80-82]</a:t>
            </a:r>
            <a:endParaRPr lang="en-US" dirty="0"/>
          </a:p>
        </p:txBody>
      </p:sp>
    </p:spTree>
    <p:extLst>
      <p:ext uri="{BB962C8B-B14F-4D97-AF65-F5344CB8AC3E}">
        <p14:creationId xmlns:p14="http://schemas.microsoft.com/office/powerpoint/2010/main" val="1145698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t>
            </a:r>
            <a:r>
              <a:rPr lang="en-GB" dirty="0"/>
              <a:t>Another aspect of intimidation is the fear of attack that herds people together under the leader who offers them protection. Gilman describes the evolution of stratified and centrally organized society as a protection racket. Leaders provide protection from attacks by social predators (including themselves) in return for tributary payoffs.’ [Earle, 105] </a:t>
            </a:r>
            <a:r>
              <a:rPr lang="en-GB" dirty="0" smtClean="0"/>
              <a:t>The </a:t>
            </a:r>
            <a:r>
              <a:rPr lang="en-GB" dirty="0"/>
              <a:t>leader of the state offers a protection service against aggression by other polities, whether real or imagined, provoked or unprovoked.</a:t>
            </a:r>
            <a:r>
              <a:rPr lang="en-US" dirty="0"/>
              <a:t> </a:t>
            </a:r>
            <a:endParaRPr lang="en-GB" dirty="0" smtClean="0"/>
          </a:p>
        </p:txBody>
      </p:sp>
    </p:spTree>
    <p:extLst>
      <p:ext uri="{BB962C8B-B14F-4D97-AF65-F5344CB8AC3E}">
        <p14:creationId xmlns:p14="http://schemas.microsoft.com/office/powerpoint/2010/main" val="153144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Charles Tilly remarks, ‘If protection rackets represent organized crime at its smoothest, then war making and state making—quintessential protection rackets with the advantage of legitimacy—qualify as our largest examples of organized crime.’ [Tilly] </a:t>
            </a:r>
            <a:endParaRPr lang="en-GB" dirty="0" smtClean="0"/>
          </a:p>
          <a:p>
            <a:r>
              <a:rPr lang="en-GB" dirty="0"/>
              <a:t>In their policing functions, the military cohort not only maintains civil order but also, acts as an instrument of intimidation. They ensure that commands are followed and tribute paid, ‘the person who resists authority is hammered down by the power of the ruling institutions.’ [Earle, 105]</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713265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1870"/>
            <a:ext cx="4034694" cy="677030"/>
          </a:xfrm>
        </p:spPr>
        <p:txBody>
          <a:bodyPr/>
          <a:lstStyle/>
          <a:p>
            <a:r>
              <a:rPr lang="en-US" dirty="0" smtClean="0"/>
              <a:t>The Ruling Class</a:t>
            </a:r>
            <a:endParaRPr lang="en-US" dirty="0"/>
          </a:p>
        </p:txBody>
      </p:sp>
      <p:sp>
        <p:nvSpPr>
          <p:cNvPr id="3" name="Content Placeholder 2"/>
          <p:cNvSpPr>
            <a:spLocks noGrp="1"/>
          </p:cNvSpPr>
          <p:nvPr>
            <p:ph idx="1"/>
          </p:nvPr>
        </p:nvSpPr>
        <p:spPr>
          <a:xfrm>
            <a:off x="457199" y="2703647"/>
            <a:ext cx="6508377" cy="3916363"/>
          </a:xfrm>
        </p:spPr>
        <p:txBody>
          <a:bodyPr/>
          <a:lstStyle/>
          <a:p>
            <a:r>
              <a:rPr lang="en-GB" dirty="0" smtClean="0"/>
              <a:t>Renfrew writes: </a:t>
            </a:r>
            <a:r>
              <a:rPr lang="en-GB" dirty="0"/>
              <a:t>‘…after the agricultural revolution…we see the development of communities with leaders and followers where the high ranks often become hereditary. The state societies that sometimes subsequently developed were class societies, in which people were born to a high or low class, and where mobility between classes could be difficult.’ [Renfrew, 160] </a:t>
            </a:r>
            <a:endParaRPr lang="en-US" dirty="0"/>
          </a:p>
        </p:txBody>
      </p:sp>
    </p:spTree>
    <p:extLst>
      <p:ext uri="{BB962C8B-B14F-4D97-AF65-F5344CB8AC3E}">
        <p14:creationId xmlns:p14="http://schemas.microsoft.com/office/powerpoint/2010/main" val="2325666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It has been said that, to </a:t>
            </a:r>
            <a:r>
              <a:rPr lang="en-GB" dirty="0"/>
              <a:t>a man with a hammer, every pointed object looks like a nail. </a:t>
            </a:r>
            <a:endParaRPr lang="en-GB" dirty="0" smtClean="0"/>
          </a:p>
          <a:p>
            <a:r>
              <a:rPr lang="en-GB" dirty="0" smtClean="0"/>
              <a:t>Even </a:t>
            </a:r>
            <a:r>
              <a:rPr lang="en-GB" dirty="0"/>
              <a:t>if military forces originate as defense options in anticipation of attack, once in existence, the temptation to use them for aggressive purposes is irresistible. </a:t>
            </a:r>
            <a:endParaRPr lang="en-US" dirty="0"/>
          </a:p>
        </p:txBody>
      </p:sp>
    </p:spTree>
    <p:extLst>
      <p:ext uri="{BB962C8B-B14F-4D97-AF65-F5344CB8AC3E}">
        <p14:creationId xmlns:p14="http://schemas.microsoft.com/office/powerpoint/2010/main" val="101500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Speaking of your typical oriental empire, Gordon Childe remarks that ‘empires thus established were mere tribute-collecting machines Normally the imperial government interfered in the internal affairs of subject peoples only in so far as was necessary to ensure obedience and the regular payment of taxes.’ [Childe, 234] </a:t>
            </a:r>
            <a:endParaRPr lang="en-GB" dirty="0" smtClean="0"/>
          </a:p>
          <a:p>
            <a:r>
              <a:rPr lang="en-GB" dirty="0" smtClean="0"/>
              <a:t>He </a:t>
            </a:r>
            <a:r>
              <a:rPr lang="en-GB" dirty="0"/>
              <a:t>also makes the point that such empires did not, for the most part, make any contribution to wealth creation. All that happened was that wealth was forcibly redistributed from the relatively poor to the relatively rich. </a:t>
            </a:r>
            <a:endParaRPr lang="en-US" dirty="0"/>
          </a:p>
        </p:txBody>
      </p:sp>
    </p:spTree>
    <p:extLst>
      <p:ext uri="{BB962C8B-B14F-4D97-AF65-F5344CB8AC3E}">
        <p14:creationId xmlns:p14="http://schemas.microsoft.com/office/powerpoint/2010/main" val="1591965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smtClean="0"/>
              <a:t>Whatever other downsides war might have, it is unquestionably the </a:t>
            </a:r>
            <a:r>
              <a:rPr lang="en-GB" dirty="0"/>
              <a:t>father of slavery. As Earle says, ‘Warfare procured slavery, by which a political economy could be reconstructed, intensified, and tightly controlled.’ [Earle, 107] </a:t>
            </a:r>
            <a:endParaRPr lang="en-GB" dirty="0" smtClean="0"/>
          </a:p>
          <a:p>
            <a:r>
              <a:rPr lang="en-GB" dirty="0" smtClean="0"/>
              <a:t>And </a:t>
            </a:r>
            <a:r>
              <a:rPr lang="en-GB" dirty="0"/>
              <a:t>as Gordon Child notes, warfare made possible the domestication of men: ‘Instead of killing a defeated enemy, he might be enslaved; in return for his life he could be made to work. This discovery has been compared in importance to that of the taming of animals. In any case, by early historical times slavery was a foundation of ancient industry and a potent instrument in the accumulation of capital.’ [Childe, 134] More on this to come.</a:t>
            </a:r>
            <a:r>
              <a:rPr lang="en-US" dirty="0"/>
              <a:t> </a:t>
            </a:r>
          </a:p>
        </p:txBody>
      </p:sp>
    </p:spTree>
    <p:extLst>
      <p:ext uri="{BB962C8B-B14F-4D97-AF65-F5344CB8AC3E}">
        <p14:creationId xmlns:p14="http://schemas.microsoft.com/office/powerpoint/2010/main" val="1323449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Kings</a:t>
            </a:r>
            <a:endParaRPr lang="en-US" dirty="0"/>
          </a:p>
        </p:txBody>
      </p:sp>
      <p:sp>
        <p:nvSpPr>
          <p:cNvPr id="3" name="Content Placeholder 2"/>
          <p:cNvSpPr>
            <a:spLocks noGrp="1"/>
          </p:cNvSpPr>
          <p:nvPr>
            <p:ph idx="1"/>
          </p:nvPr>
        </p:nvSpPr>
        <p:spPr/>
        <p:txBody>
          <a:bodyPr>
            <a:normAutofit/>
          </a:bodyPr>
          <a:lstStyle/>
          <a:p>
            <a:r>
              <a:rPr lang="en-GB" dirty="0"/>
              <a:t>Bruce Trigger notes that many forms of the early civilisations he discusses in his book—Shang China, Southern Mesopotamia, Egypt, Yoruba-Benin, Valley of Mexico (Aztec et al.), Inka and Maya—all had kings. ‘It therefore seems reasonable’ he says, ‘to conclude that all early civilizations probably had monarchs, even if </a:t>
            </a:r>
            <a:r>
              <a:rPr lang="en-GB" dirty="0" smtClean="0"/>
              <a:t>kingship </a:t>
            </a:r>
            <a:r>
              <a:rPr lang="en-GB" dirty="0"/>
              <a:t>was defined somewhat differently and the actual political power exercised by such rulers varied considerably from </a:t>
            </a:r>
            <a:r>
              <a:rPr lang="en-GB" dirty="0" smtClean="0"/>
              <a:t>one </a:t>
            </a:r>
            <a:r>
              <a:rPr lang="en-GB" dirty="0"/>
              <a:t>to another</a:t>
            </a:r>
            <a:r>
              <a:rPr lang="en-GB" dirty="0" smtClean="0"/>
              <a:t>.’ </a:t>
            </a:r>
            <a:r>
              <a:rPr lang="en-GB" dirty="0"/>
              <a:t>[Trigger, 73</a:t>
            </a:r>
            <a:r>
              <a:rPr lang="en-GB" dirty="0" smtClean="0"/>
              <a:t>]</a:t>
            </a:r>
            <a:endParaRPr lang="en-US" dirty="0"/>
          </a:p>
        </p:txBody>
      </p:sp>
    </p:spTree>
    <p:extLst>
      <p:ext uri="{BB962C8B-B14F-4D97-AF65-F5344CB8AC3E}">
        <p14:creationId xmlns:p14="http://schemas.microsoft.com/office/powerpoint/2010/main" val="2405336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duties of kings varied from polity to polity but all seemed to converge on maintaining internal order, protecting against external aggression and being the link between the society and the supernatural. </a:t>
            </a:r>
            <a:endParaRPr lang="en-US" dirty="0" smtClean="0"/>
          </a:p>
          <a:p>
            <a:r>
              <a:rPr lang="en-GB" dirty="0"/>
              <a:t>‘The king’, says, Trigger, ‘standing at the apex of society, constituted the most important link </a:t>
            </a:r>
            <a:r>
              <a:rPr lang="en-GB" dirty="0" smtClean="0"/>
              <a:t>between </a:t>
            </a:r>
            <a:r>
              <a:rPr lang="en-GB" dirty="0"/>
              <a:t>human beings and the supernatural forces on which the welfare of both society and the universe depended. These relations were mediated by rituals that only kings or their deputies were able to perform.’ [Trigger, 79] </a:t>
            </a:r>
            <a:endParaRPr lang="en-US" dirty="0"/>
          </a:p>
          <a:p>
            <a:endParaRPr lang="en-US" dirty="0"/>
          </a:p>
        </p:txBody>
      </p:sp>
    </p:spTree>
    <p:extLst>
      <p:ext uri="{BB962C8B-B14F-4D97-AF65-F5344CB8AC3E}">
        <p14:creationId xmlns:p14="http://schemas.microsoft.com/office/powerpoint/2010/main" val="130218173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their intermediary role, kings were often taken to possess some of the attributes of divinity themselves, in some cases, even to </a:t>
            </a:r>
            <a:r>
              <a:rPr lang="en-GB" i="1" dirty="0"/>
              <a:t>be</a:t>
            </a:r>
            <a:r>
              <a:rPr lang="en-GB" dirty="0"/>
              <a:t> divine! The greater the distance between the king and ordinary people, the more likely this was to be the case. </a:t>
            </a:r>
            <a:endParaRPr lang="en-GB" dirty="0" smtClean="0"/>
          </a:p>
          <a:p>
            <a:r>
              <a:rPr lang="en-GB" dirty="0"/>
              <a:t>Mesopotamian rulers stood out from other the rulers of other early civilisations in not normally claiming to be descended from a god! </a:t>
            </a:r>
            <a:endParaRPr lang="en-US" dirty="0"/>
          </a:p>
          <a:p>
            <a:pPr marL="0" indent="0">
              <a:buNone/>
            </a:pPr>
            <a:endParaRPr lang="en-GB" dirty="0" smtClean="0"/>
          </a:p>
        </p:txBody>
      </p:sp>
    </p:spTree>
    <p:extLst>
      <p:ext uri="{BB962C8B-B14F-4D97-AF65-F5344CB8AC3E}">
        <p14:creationId xmlns:p14="http://schemas.microsoft.com/office/powerpoint/2010/main" val="1705229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rulers of early civilizations invariably claimed divine support, and most of them were believed to be endowed with divine powers. The most far-reaching claims were made in Egypt and among the Inka, both large states in which rulers tended to be remote from their subjects, but even here the human nature of the individual ruler was acknowledged…The weakest claims were found among the Mesopotamians, who in early Dynastic times had become the most urbanized people…and therefore best able to observe their rulers at close range’ [Trigger, 85-6] </a:t>
            </a:r>
            <a:endParaRPr lang="en-US" dirty="0"/>
          </a:p>
        </p:txBody>
      </p:sp>
    </p:spTree>
    <p:extLst>
      <p:ext uri="{BB962C8B-B14F-4D97-AF65-F5344CB8AC3E}">
        <p14:creationId xmlns:p14="http://schemas.microsoft.com/office/powerpoint/2010/main" val="97917260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considering this vexed matter of the divine status of kings or their relationship to the divine, we have to realise that we moderns start with the presumption that there is no identity, no relationship of descent, no special appointment of rulers by the gods or by God, and we wonder how the ancients could have thought otherwise. But for the </a:t>
            </a:r>
            <a:r>
              <a:rPr lang="en-GB" dirty="0" smtClean="0"/>
              <a:t>ancients</a:t>
            </a:r>
            <a:r>
              <a:rPr lang="en-GB" dirty="0"/>
              <a:t>, no synthesis was required. Very often, for them, the political and the sacred were simply two dimensions of the same phenomenon</a:t>
            </a:r>
            <a:r>
              <a:rPr lang="en-GB" dirty="0" smtClean="0"/>
              <a:t>.</a:t>
            </a:r>
            <a:endParaRPr lang="en-US" dirty="0"/>
          </a:p>
        </p:txBody>
      </p:sp>
    </p:spTree>
    <p:extLst>
      <p:ext uri="{BB962C8B-B14F-4D97-AF65-F5344CB8AC3E}">
        <p14:creationId xmlns:p14="http://schemas.microsoft.com/office/powerpoint/2010/main" val="3560049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defining aspect of early states is their claim to exercise not just naked force but legitimate power and this legitimacy came not least from their </a:t>
            </a:r>
            <a:r>
              <a:rPr lang="en-GB" dirty="0" smtClean="0"/>
              <a:t>rulers’ </a:t>
            </a:r>
            <a:r>
              <a:rPr lang="en-GB" dirty="0"/>
              <a:t>relationship to the gods. </a:t>
            </a:r>
            <a:endParaRPr lang="en-GB" dirty="0" smtClean="0"/>
          </a:p>
        </p:txBody>
      </p:sp>
    </p:spTree>
    <p:extLst>
      <p:ext uri="{BB962C8B-B14F-4D97-AF65-F5344CB8AC3E}">
        <p14:creationId xmlns:p14="http://schemas.microsoft.com/office/powerpoint/2010/main" val="50432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smtClean="0"/>
              <a:t>Renfrew writes: ‘In </a:t>
            </a:r>
            <a:r>
              <a:rPr lang="en-GB" dirty="0"/>
              <a:t>many early state societies it was recognised that there was in fact a cosmic order, upon which the welfare and sometimes the continued existence of the earth and of human society depended. It was held also that the ruler—whether pharaoh, emperor or king—had a special role, a divinely ordered status, in seeking to maintain that order and in ensuring that its benefits were felt by the community of which he (or sometimes she) was the divinely sanctified leader. Sometimes the ruler himself assumed the status of a god, as in later Roman times. Alternatively, the mortal status of the ruler was protected by divine sanctions—a view that persisted to relatively recent times in Europe with the notion of the ‘divine right of kings’. [Renfrew, 186] </a:t>
            </a:r>
            <a:endParaRPr lang="en-US" dirty="0"/>
          </a:p>
        </p:txBody>
      </p:sp>
    </p:spTree>
    <p:extLst>
      <p:ext uri="{BB962C8B-B14F-4D97-AF65-F5344CB8AC3E}">
        <p14:creationId xmlns:p14="http://schemas.microsoft.com/office/powerpoint/2010/main" val="3781665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both Egypt and Sumeria we find, above the food-producing class, a class of specialised craftsmen, bureaucrats courtiers and rulers. At the bottom of the social hierarchy, farmers tended to group in villages and to deal with their socio/military superiors as a unit. </a:t>
            </a:r>
            <a:endParaRPr lang="en-GB" dirty="0" smtClean="0"/>
          </a:p>
          <a:p>
            <a:r>
              <a:rPr lang="en-GB" dirty="0" smtClean="0"/>
              <a:t>Such </a:t>
            </a:r>
            <a:r>
              <a:rPr lang="en-GB" dirty="0"/>
              <a:t>closed villages tend to emerge spontaneously in a quasi-feudal society. Nearer to the top of the social hierarchy, however, property takes on a more individualistic form with something like a freehold or </a:t>
            </a:r>
            <a:r>
              <a:rPr lang="en-GB" dirty="0" err="1"/>
              <a:t>allodial</a:t>
            </a:r>
            <a:r>
              <a:rPr lang="en-GB" dirty="0"/>
              <a:t> system of land ownership emerging from time to time. </a:t>
            </a:r>
            <a:endParaRPr lang="en-US" dirty="0"/>
          </a:p>
        </p:txBody>
      </p:sp>
    </p:spTree>
    <p:extLst>
      <p:ext uri="{BB962C8B-B14F-4D97-AF65-F5344CB8AC3E}">
        <p14:creationId xmlns:p14="http://schemas.microsoft.com/office/powerpoint/2010/main" val="2668537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doesn’t take much reflection to realise just how much it was in the interest of the ruler and his supporting cast that this claim to be divine or </a:t>
            </a:r>
            <a:r>
              <a:rPr lang="en-GB" dirty="0" smtClean="0"/>
              <a:t>to be </a:t>
            </a:r>
            <a:r>
              <a:rPr lang="en-GB" dirty="0"/>
              <a:t>connected with the divine should be believed.</a:t>
            </a:r>
            <a:r>
              <a:rPr lang="en-US" dirty="0"/>
              <a:t> </a:t>
            </a:r>
          </a:p>
        </p:txBody>
      </p:sp>
    </p:spTree>
    <p:extLst>
      <p:ext uri="{BB962C8B-B14F-4D97-AF65-F5344CB8AC3E}">
        <p14:creationId xmlns:p14="http://schemas.microsoft.com/office/powerpoint/2010/main" val="231931660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Ideology, often but not always by means of religion, is used to establish structures of authority. For most of human history, religion has been a constituent feature of daily life—in Greece, in Rome, in Medieval Europe, </a:t>
            </a:r>
            <a:r>
              <a:rPr lang="en-GB" dirty="0" smtClean="0"/>
              <a:t>and in many places right </a:t>
            </a:r>
            <a:r>
              <a:rPr lang="en-GB" dirty="0"/>
              <a:t>up to the present. </a:t>
            </a:r>
            <a:r>
              <a:rPr lang="en-GB" dirty="0" smtClean="0"/>
              <a:t>Our </a:t>
            </a:r>
            <a:r>
              <a:rPr lang="en-GB" dirty="0"/>
              <a:t>present day Western society is perhaps the first to try the experiment of trying to live life with religion pushed to the margins. </a:t>
            </a:r>
            <a:endParaRPr lang="en-GB" dirty="0" smtClean="0"/>
          </a:p>
          <a:p>
            <a:r>
              <a:rPr lang="en-GB" dirty="0" smtClean="0"/>
              <a:t>If </a:t>
            </a:r>
            <a:r>
              <a:rPr lang="en-GB" dirty="0"/>
              <a:t>ideology works, it is cheaper and more effective than military power. ‘To the degree that an ideology, the cultural perspective of a ruling segment, can be imposed as the set of ordering principles for the broader society, it facilitates and legitimizes domination.’ [Earle, 9] </a:t>
            </a:r>
            <a:endParaRPr lang="en-US" dirty="0"/>
          </a:p>
        </p:txBody>
      </p:sp>
    </p:spTree>
    <p:extLst>
      <p:ext uri="{BB962C8B-B14F-4D97-AF65-F5344CB8AC3E}">
        <p14:creationId xmlns:p14="http://schemas.microsoft.com/office/powerpoint/2010/main" val="1906695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Earle describes an ideology as ‘a system of beliefs and ideas presented publicly in ceremonies and other occasions. It is created and manipulated strategically by social segments, most importantly the ruling elite, to establish and maintain positions of social power.’ [Earle, 149]</a:t>
            </a:r>
            <a:endParaRPr lang="en-US" dirty="0"/>
          </a:p>
          <a:p>
            <a:pPr marL="0" indent="0">
              <a:buNone/>
            </a:pPr>
            <a:endParaRPr lang="en-US" dirty="0"/>
          </a:p>
        </p:txBody>
      </p:sp>
    </p:spTree>
    <p:extLst>
      <p:ext uri="{BB962C8B-B14F-4D97-AF65-F5344CB8AC3E}">
        <p14:creationId xmlns:p14="http://schemas.microsoft.com/office/powerpoint/2010/main" val="423151768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You can force someone to submit to your demands by the use of force. This is effective as long as you can continue to exert that force—ineffective otherwise. </a:t>
            </a:r>
            <a:endParaRPr lang="en-GB" dirty="0" smtClean="0"/>
          </a:p>
          <a:p>
            <a:r>
              <a:rPr lang="en-GB" dirty="0" smtClean="0"/>
              <a:t>If </a:t>
            </a:r>
            <a:r>
              <a:rPr lang="en-GB" dirty="0"/>
              <a:t>submission can be </a:t>
            </a:r>
            <a:r>
              <a:rPr lang="en-GB" dirty="0" smtClean="0"/>
              <a:t>obtained </a:t>
            </a:r>
            <a:r>
              <a:rPr lang="en-GB" dirty="0"/>
              <a:t>without the use of force, this is more effective and </a:t>
            </a:r>
            <a:r>
              <a:rPr lang="en-GB" dirty="0" smtClean="0"/>
              <a:t>much less </a:t>
            </a:r>
            <a:r>
              <a:rPr lang="en-GB" dirty="0"/>
              <a:t>expensive. Such submission can be had if submission is ideologically mandated, for example, if the commoners believe that god should be obeyed and that their leader is a god. </a:t>
            </a:r>
            <a:endParaRPr lang="en-US" dirty="0"/>
          </a:p>
        </p:txBody>
      </p:sp>
    </p:spTree>
    <p:extLst>
      <p:ext uri="{BB962C8B-B14F-4D97-AF65-F5344CB8AC3E}">
        <p14:creationId xmlns:p14="http://schemas.microsoft.com/office/powerpoint/2010/main" val="1771847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function of law in early societies was not only to maintain order within the social group but to align the social group as a whole with the principles of cosmic order. </a:t>
            </a:r>
            <a:endParaRPr lang="en-GB" dirty="0" smtClean="0"/>
          </a:p>
          <a:p>
            <a:r>
              <a:rPr lang="en-GB" dirty="0" smtClean="0"/>
              <a:t>This </a:t>
            </a:r>
            <a:r>
              <a:rPr lang="en-GB" dirty="0"/>
              <a:t>link between the order constitutive of society and the cosmic or transcendent order is not just a feature of archaic societies but something that persisted until historical times. The swearing of an oath is, in essence, the calling down of divine retribution if one should fail to keep one’s word. </a:t>
            </a:r>
            <a:endParaRPr lang="en-US" dirty="0"/>
          </a:p>
          <a:p>
            <a:pPr marL="0" indent="0">
              <a:buNone/>
            </a:pPr>
            <a:endParaRPr lang="en-US" dirty="0"/>
          </a:p>
        </p:txBody>
      </p:sp>
    </p:spTree>
    <p:extLst>
      <p:ext uri="{BB962C8B-B14F-4D97-AF65-F5344CB8AC3E}">
        <p14:creationId xmlns:p14="http://schemas.microsoft.com/office/powerpoint/2010/main" val="1067607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Then, as now, crime was a problem. Houses had walls and so did cities to protect themselves against internal thieves and external marauders. Given the difficulties of communication and the elementary nature of bureaucracy, law enforcement in such societies was largely a matter of self-regulation or local control. </a:t>
            </a:r>
            <a:endParaRPr lang="en-GB" dirty="0" smtClean="0"/>
          </a:p>
        </p:txBody>
      </p:sp>
    </p:spTree>
    <p:extLst>
      <p:ext uri="{BB962C8B-B14F-4D97-AF65-F5344CB8AC3E}">
        <p14:creationId xmlns:p14="http://schemas.microsoft.com/office/powerpoint/2010/main" val="2731467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‘Significant state intervention at the lowest level of a polity was difficult where collecting information and conveying decisions were cumbersome and expensive’ says Trigger. </a:t>
            </a:r>
            <a:endParaRPr lang="en-US" dirty="0"/>
          </a:p>
        </p:txBody>
      </p:sp>
    </p:spTree>
    <p:extLst>
      <p:ext uri="{BB962C8B-B14F-4D97-AF65-F5344CB8AC3E}">
        <p14:creationId xmlns:p14="http://schemas.microsoft.com/office/powerpoint/2010/main" val="301502350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keeping with their approach to administration generally, kings and government officials tolerated and encouraged self-regulation in legal matters at the local and family levels and by craft and other local organizations….The state intervened only when lower-level controls failed to function or the interests of the upper classes were at risk.’ [Trigger, 222-23] </a:t>
            </a:r>
            <a:endParaRPr lang="en-GB" dirty="0" smtClean="0"/>
          </a:p>
          <a:p>
            <a:r>
              <a:rPr lang="en-GB" dirty="0"/>
              <a:t>Justice at the bottom level of society was often enforced through the pressure of public opinion while justice at higher levels could be enforced through coercive force. </a:t>
            </a:r>
            <a:endParaRPr lang="en-US" dirty="0"/>
          </a:p>
        </p:txBody>
      </p:sp>
    </p:spTree>
    <p:extLst>
      <p:ext uri="{BB962C8B-B14F-4D97-AF65-F5344CB8AC3E}">
        <p14:creationId xmlns:p14="http://schemas.microsoft.com/office/powerpoint/2010/main" val="980307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Law codes began to appear in these civilisations, </a:t>
            </a:r>
            <a:r>
              <a:rPr lang="en-GB" dirty="0" smtClean="0"/>
              <a:t>perhaps the </a:t>
            </a:r>
            <a:r>
              <a:rPr lang="en-GB" dirty="0"/>
              <a:t>best known of </a:t>
            </a:r>
            <a:r>
              <a:rPr lang="en-GB" dirty="0" smtClean="0"/>
              <a:t>the earliest of these </a:t>
            </a:r>
            <a:r>
              <a:rPr lang="en-GB" dirty="0"/>
              <a:t>being the Code of Hammurabi, </a:t>
            </a:r>
            <a:r>
              <a:rPr lang="en-GB" dirty="0" smtClean="0"/>
              <a:t>the </a:t>
            </a:r>
            <a:r>
              <a:rPr lang="en-GB" dirty="0"/>
              <a:t>Mesopotamian King (c. 1700 BC) </a:t>
            </a:r>
            <a:endParaRPr lang="en-GB" dirty="0" smtClean="0"/>
          </a:p>
          <a:p>
            <a:r>
              <a:rPr lang="en-GB" dirty="0" smtClean="0"/>
              <a:t>This </a:t>
            </a:r>
            <a:r>
              <a:rPr lang="en-GB" dirty="0"/>
              <a:t>code, avowedly, had the purpose of defending the weak against the strong but here, the reality was at variance with the Code’s stated purpose. </a:t>
            </a:r>
            <a:endParaRPr lang="en-GB" dirty="0" smtClean="0"/>
          </a:p>
          <a:p>
            <a:r>
              <a:rPr lang="en-GB" dirty="0" smtClean="0"/>
              <a:t>All </a:t>
            </a:r>
            <a:r>
              <a:rPr lang="en-GB" dirty="0"/>
              <a:t>these early civilisations were status-based and how the law was applied depended to a large extent on who the offender was and who the offended. [See Casey, 102-110] </a:t>
            </a:r>
            <a:endParaRPr lang="en-US" dirty="0"/>
          </a:p>
        </p:txBody>
      </p:sp>
    </p:spTree>
    <p:extLst>
      <p:ext uri="{BB962C8B-B14F-4D97-AF65-F5344CB8AC3E}">
        <p14:creationId xmlns:p14="http://schemas.microsoft.com/office/powerpoint/2010/main" val="1732476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nature and the severity of punishments </a:t>
            </a:r>
            <a:r>
              <a:rPr lang="en-GB" dirty="0" smtClean="0"/>
              <a:t>for crime depended </a:t>
            </a:r>
            <a:r>
              <a:rPr lang="en-GB" dirty="0"/>
              <a:t>on the status of victim and perpetrator, with crimes against those higher up the social scale being punished more severely than crimes against those lower down. </a:t>
            </a:r>
            <a:endParaRPr lang="en-GB" dirty="0" smtClean="0"/>
          </a:p>
          <a:p>
            <a:r>
              <a:rPr lang="en-GB" dirty="0" smtClean="0"/>
              <a:t>Sometimes</a:t>
            </a:r>
            <a:r>
              <a:rPr lang="en-GB" dirty="0"/>
              <a:t>, however, as among the Aztecs, some offences (such as public drunkenness) were punished </a:t>
            </a:r>
            <a:r>
              <a:rPr lang="en-GB" i="1" dirty="0"/>
              <a:t>more</a:t>
            </a:r>
            <a:r>
              <a:rPr lang="en-GB" dirty="0"/>
              <a:t> heavily if committed by the upper classes than if committed by the </a:t>
            </a:r>
            <a:r>
              <a:rPr lang="en-GB" dirty="0" smtClean="0"/>
              <a:t>lower! </a:t>
            </a:r>
            <a:r>
              <a:rPr lang="en-GB" dirty="0"/>
              <a:t>In most of these societies, women were ranked as less legally significant than their equivalent male peers in the social order and, of course, slaves were right down at the bottom. </a:t>
            </a:r>
            <a:endParaRPr lang="en-US" dirty="0"/>
          </a:p>
        </p:txBody>
      </p:sp>
    </p:spTree>
    <p:extLst>
      <p:ext uri="{BB962C8B-B14F-4D97-AF65-F5344CB8AC3E}">
        <p14:creationId xmlns:p14="http://schemas.microsoft.com/office/powerpoint/2010/main" val="1577006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Most of the wealth produced by these civilisations was appropriated by the small ruling class. </a:t>
            </a:r>
            <a:endParaRPr lang="en-GB" dirty="0" smtClean="0"/>
          </a:p>
          <a:p>
            <a:r>
              <a:rPr lang="en-GB" dirty="0"/>
              <a:t>‘In all early civilizations,’ writes Trigger, ‘a small privileged class appropriated, in ways that were deemed to be socially acceptable, a disproportionate share of the available wealth. Ownership of land was not the key to this process. In more early civilizations, agricultural produce and manufactured goods were appropriated by the state in the form of taxes in kind, while surplus labour was appropriated by imposing corvées.’ [Trigger, 385] </a:t>
            </a:r>
            <a:endParaRPr lang="en-GB" dirty="0" smtClean="0"/>
          </a:p>
        </p:txBody>
      </p:sp>
    </p:spTree>
    <p:extLst>
      <p:ext uri="{BB962C8B-B14F-4D97-AF65-F5344CB8AC3E}">
        <p14:creationId xmlns:p14="http://schemas.microsoft.com/office/powerpoint/2010/main" val="399792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All in all, law in these early societies was oriented strongly towards preserving and reinforcing the existing social order. Trigger remarks, ‘Far from being a means of securing justice for the weak, the upper levels of the legal system were a powerful instrument of intimidation and control in the hands of the upper classes….the important function of the legal system was to reinforce the power and privileges of the state and upper class.’ [Trigger, </a:t>
            </a:r>
            <a:r>
              <a:rPr lang="en-GB" dirty="0" smtClean="0"/>
              <a:t>238</a:t>
            </a:r>
            <a:r>
              <a:rPr lang="en-US" dirty="0" smtClean="0"/>
              <a:t>]</a:t>
            </a:r>
            <a:endParaRPr lang="en-US" dirty="0"/>
          </a:p>
        </p:txBody>
      </p:sp>
    </p:spTree>
    <p:extLst>
      <p:ext uri="{BB962C8B-B14F-4D97-AF65-F5344CB8AC3E}">
        <p14:creationId xmlns:p14="http://schemas.microsoft.com/office/powerpoint/2010/main" val="278197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this lecture, we looked at the emergence of the ruling class and the appearance of kings. In the next lecture, we’ll consider some of the assumptions about the nature of human beings that lie behind the way we think about politics</a:t>
            </a:r>
            <a:r>
              <a:rPr lang="en-GB" dirty="0" smtClean="0"/>
              <a:t>.</a:t>
            </a:r>
            <a:endParaRPr lang="en-US" dirty="0"/>
          </a:p>
        </p:txBody>
      </p:sp>
    </p:spTree>
    <p:extLst>
      <p:ext uri="{BB962C8B-B14F-4D97-AF65-F5344CB8AC3E}">
        <p14:creationId xmlns:p14="http://schemas.microsoft.com/office/powerpoint/2010/main" val="50119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farmers produced most of the wealth but lived just above subsistence level. </a:t>
            </a:r>
            <a:endParaRPr lang="en-GB" dirty="0" smtClean="0"/>
          </a:p>
          <a:p>
            <a:r>
              <a:rPr lang="en-GB" dirty="0" smtClean="0"/>
              <a:t>There </a:t>
            </a:r>
            <a:r>
              <a:rPr lang="en-GB" dirty="0"/>
              <a:t>were merchants but they lived a relatively precarious existence depending on the goodwill and protection of rulers and officials. Then, as now, people were reluctant to give up their hard-earned wealth to others. </a:t>
            </a:r>
            <a:endParaRPr lang="en-US" dirty="0"/>
          </a:p>
          <a:p>
            <a:pPr marL="0" indent="0">
              <a:buNone/>
            </a:pPr>
            <a:endParaRPr lang="en-US" dirty="0"/>
          </a:p>
        </p:txBody>
      </p:sp>
    </p:spTree>
    <p:extLst>
      <p:ext uri="{BB962C8B-B14F-4D97-AF65-F5344CB8AC3E}">
        <p14:creationId xmlns:p14="http://schemas.microsoft.com/office/powerpoint/2010/main" val="71418246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Trigger again: ‘Some ancient Egyptian farmers habitually tried to conceal part of their harvest to avoid having that portion taxed by government officials. Tax collectors for their part, sought to stop such evasion by calculating harvest yields as accurately as possible and forcing </a:t>
            </a:r>
            <a:r>
              <a:rPr lang="en-GB" dirty="0" smtClean="0"/>
              <a:t>farmers </a:t>
            </a:r>
            <a:r>
              <a:rPr lang="en-GB" dirty="0"/>
              <a:t>who claimed to have produced less to reveal their hiding places.’ [Trigger 376] </a:t>
            </a:r>
            <a:endParaRPr lang="en-GB" dirty="0" smtClean="0"/>
          </a:p>
          <a:p>
            <a:r>
              <a:rPr lang="en-GB" dirty="0" smtClean="0"/>
              <a:t>Very </a:t>
            </a:r>
            <a:r>
              <a:rPr lang="en-GB" dirty="0"/>
              <a:t>little, it seems, has changed.</a:t>
            </a:r>
            <a:endParaRPr lang="en-US" dirty="0"/>
          </a:p>
          <a:p>
            <a:pPr marL="0" indent="0">
              <a:buNone/>
            </a:pPr>
            <a:endParaRPr lang="en-US" dirty="0"/>
          </a:p>
        </p:txBody>
      </p:sp>
    </p:spTree>
    <p:extLst>
      <p:ext uri="{BB962C8B-B14F-4D97-AF65-F5344CB8AC3E}">
        <p14:creationId xmlns:p14="http://schemas.microsoft.com/office/powerpoint/2010/main" val="639031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wealth appropriated by the governing classes came in the form of tax (including sales and transaction taxes), rents, fees for </a:t>
            </a:r>
            <a:r>
              <a:rPr lang="en-GB" dirty="0" smtClean="0"/>
              <a:t>licences </a:t>
            </a:r>
            <a:r>
              <a:rPr lang="en-GB" dirty="0"/>
              <a:t>for various services or legal fees, and tribute. </a:t>
            </a:r>
            <a:endParaRPr lang="en-GB" dirty="0" smtClean="0"/>
          </a:p>
          <a:p>
            <a:r>
              <a:rPr lang="en-GB" dirty="0" smtClean="0"/>
              <a:t>Unlike </a:t>
            </a:r>
            <a:r>
              <a:rPr lang="en-GB" dirty="0"/>
              <a:t>modern governments, the rulers of ancient civilisations were mercifully inefficient in their ability to monitor and tax the resources of their primary producers. </a:t>
            </a:r>
            <a:endParaRPr lang="en-US" dirty="0"/>
          </a:p>
        </p:txBody>
      </p:sp>
    </p:spTree>
    <p:extLst>
      <p:ext uri="{BB962C8B-B14F-4D97-AF65-F5344CB8AC3E}">
        <p14:creationId xmlns:p14="http://schemas.microsoft.com/office/powerpoint/2010/main" val="3332974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rulers of these early states attempted to increase their wealth not just by the exaction of taxes and levies from their own subjects but by the tried and true method of extracting wealth by force from other states. </a:t>
            </a:r>
            <a:endParaRPr lang="en-GB" dirty="0" smtClean="0"/>
          </a:p>
          <a:p>
            <a:r>
              <a:rPr lang="en-GB" dirty="0" smtClean="0"/>
              <a:t>This </a:t>
            </a:r>
            <a:r>
              <a:rPr lang="en-GB" dirty="0"/>
              <a:t>they did in the form of tribute, tribute being the </a:t>
            </a:r>
            <a:r>
              <a:rPr lang="en-GB" dirty="0" smtClean="0"/>
              <a:t>coercive transfer </a:t>
            </a:r>
            <a:r>
              <a:rPr lang="en-GB" dirty="0"/>
              <a:t>of wealth </a:t>
            </a:r>
            <a:r>
              <a:rPr lang="en-GB" dirty="0" smtClean="0"/>
              <a:t>from </a:t>
            </a:r>
            <a:r>
              <a:rPr lang="en-GB" dirty="0"/>
              <a:t>the upper class </a:t>
            </a:r>
            <a:r>
              <a:rPr lang="en-GB" dirty="0" smtClean="0"/>
              <a:t>in a weaker state to the upper class in a stronger, </a:t>
            </a:r>
            <a:r>
              <a:rPr lang="en-GB" dirty="0"/>
              <a:t>resulting in pressure on commoners in </a:t>
            </a:r>
            <a:r>
              <a:rPr lang="en-GB" dirty="0" smtClean="0"/>
              <a:t>those weaker </a:t>
            </a:r>
            <a:r>
              <a:rPr lang="en-GB" dirty="0"/>
              <a:t>states to work harder and pay more taxes.’ </a:t>
            </a:r>
            <a:r>
              <a:rPr lang="en-GB" dirty="0" smtClean="0"/>
              <a:t>[see Trigger</a:t>
            </a:r>
            <a:r>
              <a:rPr lang="en-GB" dirty="0"/>
              <a:t>, 394] </a:t>
            </a:r>
            <a:endParaRPr lang="en-GB" dirty="0" smtClean="0"/>
          </a:p>
          <a:p>
            <a:r>
              <a:rPr lang="en-GB" dirty="0"/>
              <a:t>N</a:t>
            </a:r>
            <a:r>
              <a:rPr lang="en-GB" dirty="0" smtClean="0"/>
              <a:t>othing </a:t>
            </a:r>
            <a:r>
              <a:rPr lang="en-GB" dirty="0"/>
              <a:t>seems to have changed! As one of my professors used to say, the basic principle of political economy is that the peasant always pays!</a:t>
            </a:r>
            <a:r>
              <a:rPr lang="en-US" dirty="0"/>
              <a:t> </a:t>
            </a:r>
          </a:p>
        </p:txBody>
      </p:sp>
    </p:spTree>
    <p:extLst>
      <p:ext uri="{BB962C8B-B14F-4D97-AF65-F5344CB8AC3E}">
        <p14:creationId xmlns:p14="http://schemas.microsoft.com/office/powerpoint/2010/main" val="230018729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When </a:t>
            </a:r>
            <a:r>
              <a:rPr lang="en-GB" dirty="0"/>
              <a:t>it comes to explaining the origin of leadership in societies, there are basically two types of </a:t>
            </a:r>
            <a:r>
              <a:rPr lang="en-GB" dirty="0" smtClean="0"/>
              <a:t>explanation</a:t>
            </a:r>
            <a:r>
              <a:rPr lang="en-GB" dirty="0"/>
              <a:t>:</a:t>
            </a:r>
            <a:endParaRPr lang="en-GB" dirty="0" smtClean="0"/>
          </a:p>
          <a:p>
            <a:r>
              <a:rPr lang="en-GB" dirty="0" smtClean="0"/>
              <a:t>One </a:t>
            </a:r>
            <a:r>
              <a:rPr lang="en-GB" dirty="0"/>
              <a:t>sees leadership emerging naturally as an adaptive response to increasing social </a:t>
            </a:r>
            <a:r>
              <a:rPr lang="en-GB" dirty="0" smtClean="0"/>
              <a:t>complexity </a:t>
            </a:r>
            <a:r>
              <a:rPr lang="en-GB" dirty="0"/>
              <a:t>so that the many in society are willing to cede authority to the one or the few in return for increased wealth or </a:t>
            </a:r>
            <a:r>
              <a:rPr lang="en-GB" dirty="0" smtClean="0"/>
              <a:t>security.</a:t>
            </a:r>
          </a:p>
          <a:p>
            <a:r>
              <a:rPr lang="en-GB" dirty="0"/>
              <a:t>T</a:t>
            </a:r>
            <a:r>
              <a:rPr lang="en-GB" dirty="0" smtClean="0"/>
              <a:t>he </a:t>
            </a:r>
            <a:r>
              <a:rPr lang="en-GB" dirty="0"/>
              <a:t>other type of explanation holds that people do not yield their autonomy unless forced to do so and that one way in which this force may be exercised is through economic pressure. </a:t>
            </a:r>
            <a:endParaRPr lang="en-US" dirty="0"/>
          </a:p>
        </p:txBody>
      </p:sp>
    </p:spTree>
    <p:extLst>
      <p:ext uri="{BB962C8B-B14F-4D97-AF65-F5344CB8AC3E}">
        <p14:creationId xmlns:p14="http://schemas.microsoft.com/office/powerpoint/2010/main" val="624738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106</TotalTime>
  <Words>3421</Words>
  <Application>Microsoft Macintosh PowerPoint</Application>
  <PresentationFormat>On-screen Show (4:3)</PresentationFormat>
  <Paragraphs>105</Paragraphs>
  <Slides>41</Slides>
  <Notes>34</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Plaza</vt:lpstr>
      <vt:lpstr>Freedom’s Progress</vt:lpstr>
      <vt:lpstr>The Ruling Class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Kings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26</cp:revision>
  <dcterms:created xsi:type="dcterms:W3CDTF">2013-10-22T19:24:14Z</dcterms:created>
  <dcterms:modified xsi:type="dcterms:W3CDTF">2013-11-01T15:49:18Z</dcterms:modified>
</cp:coreProperties>
</file>