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256" r:id="rId2"/>
    <p:sldId id="257" r:id="rId3"/>
    <p:sldId id="259" r:id="rId4"/>
    <p:sldId id="260" r:id="rId5"/>
    <p:sldId id="262" r:id="rId6"/>
    <p:sldId id="301" r:id="rId7"/>
    <p:sldId id="263" r:id="rId8"/>
    <p:sldId id="302" r:id="rId9"/>
    <p:sldId id="264" r:id="rId10"/>
    <p:sldId id="265" r:id="rId11"/>
    <p:sldId id="266" r:id="rId12"/>
    <p:sldId id="267" r:id="rId13"/>
    <p:sldId id="268" r:id="rId14"/>
    <p:sldId id="269" r:id="rId15"/>
    <p:sldId id="303" r:id="rId16"/>
    <p:sldId id="270" r:id="rId17"/>
    <p:sldId id="271" r:id="rId18"/>
    <p:sldId id="304" r:id="rId19"/>
    <p:sldId id="273" r:id="rId20"/>
    <p:sldId id="274" r:id="rId21"/>
    <p:sldId id="275" r:id="rId22"/>
    <p:sldId id="305" r:id="rId23"/>
    <p:sldId id="276" r:id="rId24"/>
    <p:sldId id="306" r:id="rId25"/>
    <p:sldId id="307" r:id="rId26"/>
    <p:sldId id="279" r:id="rId27"/>
    <p:sldId id="280" r:id="rId28"/>
    <p:sldId id="281" r:id="rId29"/>
    <p:sldId id="282" r:id="rId30"/>
    <p:sldId id="300" r:id="rId31"/>
    <p:sldId id="283" r:id="rId32"/>
    <p:sldId id="308" r:id="rId33"/>
    <p:sldId id="284" r:id="rId34"/>
    <p:sldId id="309" r:id="rId35"/>
    <p:sldId id="285" r:id="rId36"/>
    <p:sldId id="286" r:id="rId37"/>
    <p:sldId id="287" r:id="rId38"/>
    <p:sldId id="288" r:id="rId39"/>
    <p:sldId id="289" r:id="rId40"/>
    <p:sldId id="290" r:id="rId41"/>
    <p:sldId id="310" r:id="rId42"/>
    <p:sldId id="293" r:id="rId43"/>
    <p:sldId id="294" r:id="rId44"/>
    <p:sldId id="295" r:id="rId45"/>
    <p:sldId id="296" r:id="rId46"/>
    <p:sldId id="311" r:id="rId47"/>
    <p:sldId id="297" r:id="rId48"/>
    <p:sldId id="298" r:id="rId49"/>
    <p:sldId id="312" r:id="rId50"/>
    <p:sldId id="299"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notesMaster" Target="notesMasters/notes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9A4841-53D0-EE4A-B44C-B8073441333D}" type="datetimeFigureOut">
              <a:rPr lang="en-US" smtClean="0"/>
              <a:t>02/11/2013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08678E-AE4D-FE4E-9FCB-5328E5393D20}" type="slidenum">
              <a:rPr lang="en-US" smtClean="0"/>
              <a:t>‹#›</a:t>
            </a:fld>
            <a:endParaRPr lang="en-US"/>
          </a:p>
        </p:txBody>
      </p:sp>
    </p:spTree>
    <p:extLst>
      <p:ext uri="{BB962C8B-B14F-4D97-AF65-F5344CB8AC3E}">
        <p14:creationId xmlns:p14="http://schemas.microsoft.com/office/powerpoint/2010/main" val="12727664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1</a:t>
            </a:fld>
            <a:endParaRPr lang="en-US"/>
          </a:p>
        </p:txBody>
      </p:sp>
    </p:spTree>
    <p:extLst>
      <p:ext uri="{BB962C8B-B14F-4D97-AF65-F5344CB8AC3E}">
        <p14:creationId xmlns:p14="http://schemas.microsoft.com/office/powerpoint/2010/main" val="2461281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10</a:t>
            </a:fld>
            <a:endParaRPr lang="en-US"/>
          </a:p>
        </p:txBody>
      </p:sp>
    </p:spTree>
    <p:extLst>
      <p:ext uri="{BB962C8B-B14F-4D97-AF65-F5344CB8AC3E}">
        <p14:creationId xmlns:p14="http://schemas.microsoft.com/office/powerpoint/2010/main" val="24425529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11</a:t>
            </a:fld>
            <a:endParaRPr lang="en-US"/>
          </a:p>
        </p:txBody>
      </p:sp>
    </p:spTree>
    <p:extLst>
      <p:ext uri="{BB962C8B-B14F-4D97-AF65-F5344CB8AC3E}">
        <p14:creationId xmlns:p14="http://schemas.microsoft.com/office/powerpoint/2010/main" val="3452307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12</a:t>
            </a:fld>
            <a:endParaRPr lang="en-US"/>
          </a:p>
        </p:txBody>
      </p:sp>
    </p:spTree>
    <p:extLst>
      <p:ext uri="{BB962C8B-B14F-4D97-AF65-F5344CB8AC3E}">
        <p14:creationId xmlns:p14="http://schemas.microsoft.com/office/powerpoint/2010/main" val="41655157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13</a:t>
            </a:fld>
            <a:endParaRPr lang="en-US"/>
          </a:p>
        </p:txBody>
      </p:sp>
    </p:spTree>
    <p:extLst>
      <p:ext uri="{BB962C8B-B14F-4D97-AF65-F5344CB8AC3E}">
        <p14:creationId xmlns:p14="http://schemas.microsoft.com/office/powerpoint/2010/main" val="8773603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14</a:t>
            </a:fld>
            <a:endParaRPr lang="en-US"/>
          </a:p>
        </p:txBody>
      </p:sp>
    </p:spTree>
    <p:extLst>
      <p:ext uri="{BB962C8B-B14F-4D97-AF65-F5344CB8AC3E}">
        <p14:creationId xmlns:p14="http://schemas.microsoft.com/office/powerpoint/2010/main" val="36269318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15</a:t>
            </a:fld>
            <a:endParaRPr lang="en-US"/>
          </a:p>
        </p:txBody>
      </p:sp>
    </p:spTree>
    <p:extLst>
      <p:ext uri="{BB962C8B-B14F-4D97-AF65-F5344CB8AC3E}">
        <p14:creationId xmlns:p14="http://schemas.microsoft.com/office/powerpoint/2010/main" val="42754626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16</a:t>
            </a:fld>
            <a:endParaRPr lang="en-US"/>
          </a:p>
        </p:txBody>
      </p:sp>
    </p:spTree>
    <p:extLst>
      <p:ext uri="{BB962C8B-B14F-4D97-AF65-F5344CB8AC3E}">
        <p14:creationId xmlns:p14="http://schemas.microsoft.com/office/powerpoint/2010/main" val="22140231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17</a:t>
            </a:fld>
            <a:endParaRPr lang="en-US"/>
          </a:p>
        </p:txBody>
      </p:sp>
    </p:spTree>
    <p:extLst>
      <p:ext uri="{BB962C8B-B14F-4D97-AF65-F5344CB8AC3E}">
        <p14:creationId xmlns:p14="http://schemas.microsoft.com/office/powerpoint/2010/main" val="26141398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18</a:t>
            </a:fld>
            <a:endParaRPr lang="en-US"/>
          </a:p>
        </p:txBody>
      </p:sp>
    </p:spTree>
    <p:extLst>
      <p:ext uri="{BB962C8B-B14F-4D97-AF65-F5344CB8AC3E}">
        <p14:creationId xmlns:p14="http://schemas.microsoft.com/office/powerpoint/2010/main" val="19495493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19</a:t>
            </a:fld>
            <a:endParaRPr lang="en-US"/>
          </a:p>
        </p:txBody>
      </p:sp>
    </p:spTree>
    <p:extLst>
      <p:ext uri="{BB962C8B-B14F-4D97-AF65-F5344CB8AC3E}">
        <p14:creationId xmlns:p14="http://schemas.microsoft.com/office/powerpoint/2010/main" val="4041182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2</a:t>
            </a:fld>
            <a:endParaRPr lang="en-US"/>
          </a:p>
        </p:txBody>
      </p:sp>
    </p:spTree>
    <p:extLst>
      <p:ext uri="{BB962C8B-B14F-4D97-AF65-F5344CB8AC3E}">
        <p14:creationId xmlns:p14="http://schemas.microsoft.com/office/powerpoint/2010/main" val="31731438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20</a:t>
            </a:fld>
            <a:endParaRPr lang="en-US"/>
          </a:p>
        </p:txBody>
      </p:sp>
    </p:spTree>
    <p:extLst>
      <p:ext uri="{BB962C8B-B14F-4D97-AF65-F5344CB8AC3E}">
        <p14:creationId xmlns:p14="http://schemas.microsoft.com/office/powerpoint/2010/main" val="28395641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21</a:t>
            </a:fld>
            <a:endParaRPr lang="en-US"/>
          </a:p>
        </p:txBody>
      </p:sp>
    </p:spTree>
    <p:extLst>
      <p:ext uri="{BB962C8B-B14F-4D97-AF65-F5344CB8AC3E}">
        <p14:creationId xmlns:p14="http://schemas.microsoft.com/office/powerpoint/2010/main" val="15241065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22</a:t>
            </a:fld>
            <a:endParaRPr lang="en-US"/>
          </a:p>
        </p:txBody>
      </p:sp>
    </p:spTree>
    <p:extLst>
      <p:ext uri="{BB962C8B-B14F-4D97-AF65-F5344CB8AC3E}">
        <p14:creationId xmlns:p14="http://schemas.microsoft.com/office/powerpoint/2010/main" val="12913358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23</a:t>
            </a:fld>
            <a:endParaRPr lang="en-US"/>
          </a:p>
        </p:txBody>
      </p:sp>
    </p:spTree>
    <p:extLst>
      <p:ext uri="{BB962C8B-B14F-4D97-AF65-F5344CB8AC3E}">
        <p14:creationId xmlns:p14="http://schemas.microsoft.com/office/powerpoint/2010/main" val="27219567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24</a:t>
            </a:fld>
            <a:endParaRPr lang="en-US"/>
          </a:p>
        </p:txBody>
      </p:sp>
    </p:spTree>
    <p:extLst>
      <p:ext uri="{BB962C8B-B14F-4D97-AF65-F5344CB8AC3E}">
        <p14:creationId xmlns:p14="http://schemas.microsoft.com/office/powerpoint/2010/main" val="5499182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25</a:t>
            </a:fld>
            <a:endParaRPr lang="en-US"/>
          </a:p>
        </p:txBody>
      </p:sp>
    </p:spTree>
    <p:extLst>
      <p:ext uri="{BB962C8B-B14F-4D97-AF65-F5344CB8AC3E}">
        <p14:creationId xmlns:p14="http://schemas.microsoft.com/office/powerpoint/2010/main" val="5601537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26</a:t>
            </a:fld>
            <a:endParaRPr lang="en-US"/>
          </a:p>
        </p:txBody>
      </p:sp>
    </p:spTree>
    <p:extLst>
      <p:ext uri="{BB962C8B-B14F-4D97-AF65-F5344CB8AC3E}">
        <p14:creationId xmlns:p14="http://schemas.microsoft.com/office/powerpoint/2010/main" val="7592440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27</a:t>
            </a:fld>
            <a:endParaRPr lang="en-US"/>
          </a:p>
        </p:txBody>
      </p:sp>
    </p:spTree>
    <p:extLst>
      <p:ext uri="{BB962C8B-B14F-4D97-AF65-F5344CB8AC3E}">
        <p14:creationId xmlns:p14="http://schemas.microsoft.com/office/powerpoint/2010/main" val="19950258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28</a:t>
            </a:fld>
            <a:endParaRPr lang="en-US"/>
          </a:p>
        </p:txBody>
      </p:sp>
    </p:spTree>
    <p:extLst>
      <p:ext uri="{BB962C8B-B14F-4D97-AF65-F5344CB8AC3E}">
        <p14:creationId xmlns:p14="http://schemas.microsoft.com/office/powerpoint/2010/main" val="15954970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29</a:t>
            </a:fld>
            <a:endParaRPr lang="en-US"/>
          </a:p>
        </p:txBody>
      </p:sp>
    </p:spTree>
    <p:extLst>
      <p:ext uri="{BB962C8B-B14F-4D97-AF65-F5344CB8AC3E}">
        <p14:creationId xmlns:p14="http://schemas.microsoft.com/office/powerpoint/2010/main" val="2532512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3</a:t>
            </a:fld>
            <a:endParaRPr lang="en-US"/>
          </a:p>
        </p:txBody>
      </p:sp>
    </p:spTree>
    <p:extLst>
      <p:ext uri="{BB962C8B-B14F-4D97-AF65-F5344CB8AC3E}">
        <p14:creationId xmlns:p14="http://schemas.microsoft.com/office/powerpoint/2010/main" val="9022375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30</a:t>
            </a:fld>
            <a:endParaRPr lang="en-US"/>
          </a:p>
        </p:txBody>
      </p:sp>
    </p:spTree>
    <p:extLst>
      <p:ext uri="{BB962C8B-B14F-4D97-AF65-F5344CB8AC3E}">
        <p14:creationId xmlns:p14="http://schemas.microsoft.com/office/powerpoint/2010/main" val="38768805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31</a:t>
            </a:fld>
            <a:endParaRPr lang="en-US"/>
          </a:p>
        </p:txBody>
      </p:sp>
    </p:spTree>
    <p:extLst>
      <p:ext uri="{BB962C8B-B14F-4D97-AF65-F5344CB8AC3E}">
        <p14:creationId xmlns:p14="http://schemas.microsoft.com/office/powerpoint/2010/main" val="42358055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32</a:t>
            </a:fld>
            <a:endParaRPr lang="en-US"/>
          </a:p>
        </p:txBody>
      </p:sp>
    </p:spTree>
    <p:extLst>
      <p:ext uri="{BB962C8B-B14F-4D97-AF65-F5344CB8AC3E}">
        <p14:creationId xmlns:p14="http://schemas.microsoft.com/office/powerpoint/2010/main" val="40057302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33</a:t>
            </a:fld>
            <a:endParaRPr lang="en-US"/>
          </a:p>
        </p:txBody>
      </p:sp>
    </p:spTree>
    <p:extLst>
      <p:ext uri="{BB962C8B-B14F-4D97-AF65-F5344CB8AC3E}">
        <p14:creationId xmlns:p14="http://schemas.microsoft.com/office/powerpoint/2010/main" val="41999854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34</a:t>
            </a:fld>
            <a:endParaRPr lang="en-US"/>
          </a:p>
        </p:txBody>
      </p:sp>
    </p:spTree>
    <p:extLst>
      <p:ext uri="{BB962C8B-B14F-4D97-AF65-F5344CB8AC3E}">
        <p14:creationId xmlns:p14="http://schemas.microsoft.com/office/powerpoint/2010/main" val="5124157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35</a:t>
            </a:fld>
            <a:endParaRPr lang="en-US"/>
          </a:p>
        </p:txBody>
      </p:sp>
    </p:spTree>
    <p:extLst>
      <p:ext uri="{BB962C8B-B14F-4D97-AF65-F5344CB8AC3E}">
        <p14:creationId xmlns:p14="http://schemas.microsoft.com/office/powerpoint/2010/main" val="32021290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36</a:t>
            </a:fld>
            <a:endParaRPr lang="en-US"/>
          </a:p>
        </p:txBody>
      </p:sp>
    </p:spTree>
    <p:extLst>
      <p:ext uri="{BB962C8B-B14F-4D97-AF65-F5344CB8AC3E}">
        <p14:creationId xmlns:p14="http://schemas.microsoft.com/office/powerpoint/2010/main" val="6942316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37</a:t>
            </a:fld>
            <a:endParaRPr lang="en-US"/>
          </a:p>
        </p:txBody>
      </p:sp>
    </p:spTree>
    <p:extLst>
      <p:ext uri="{BB962C8B-B14F-4D97-AF65-F5344CB8AC3E}">
        <p14:creationId xmlns:p14="http://schemas.microsoft.com/office/powerpoint/2010/main" val="7620276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38</a:t>
            </a:fld>
            <a:endParaRPr lang="en-US"/>
          </a:p>
        </p:txBody>
      </p:sp>
    </p:spTree>
    <p:extLst>
      <p:ext uri="{BB962C8B-B14F-4D97-AF65-F5344CB8AC3E}">
        <p14:creationId xmlns:p14="http://schemas.microsoft.com/office/powerpoint/2010/main" val="388658664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39</a:t>
            </a:fld>
            <a:endParaRPr lang="en-US"/>
          </a:p>
        </p:txBody>
      </p:sp>
    </p:spTree>
    <p:extLst>
      <p:ext uri="{BB962C8B-B14F-4D97-AF65-F5344CB8AC3E}">
        <p14:creationId xmlns:p14="http://schemas.microsoft.com/office/powerpoint/2010/main" val="126163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4</a:t>
            </a:fld>
            <a:endParaRPr lang="en-US"/>
          </a:p>
        </p:txBody>
      </p:sp>
    </p:spTree>
    <p:extLst>
      <p:ext uri="{BB962C8B-B14F-4D97-AF65-F5344CB8AC3E}">
        <p14:creationId xmlns:p14="http://schemas.microsoft.com/office/powerpoint/2010/main" val="134721258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40</a:t>
            </a:fld>
            <a:endParaRPr lang="en-US"/>
          </a:p>
        </p:txBody>
      </p:sp>
    </p:spTree>
    <p:extLst>
      <p:ext uri="{BB962C8B-B14F-4D97-AF65-F5344CB8AC3E}">
        <p14:creationId xmlns:p14="http://schemas.microsoft.com/office/powerpoint/2010/main" val="32738524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41</a:t>
            </a:fld>
            <a:endParaRPr lang="en-US"/>
          </a:p>
        </p:txBody>
      </p:sp>
    </p:spTree>
    <p:extLst>
      <p:ext uri="{BB962C8B-B14F-4D97-AF65-F5344CB8AC3E}">
        <p14:creationId xmlns:p14="http://schemas.microsoft.com/office/powerpoint/2010/main" val="86808259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42</a:t>
            </a:fld>
            <a:endParaRPr lang="en-US"/>
          </a:p>
        </p:txBody>
      </p:sp>
    </p:spTree>
    <p:extLst>
      <p:ext uri="{BB962C8B-B14F-4D97-AF65-F5344CB8AC3E}">
        <p14:creationId xmlns:p14="http://schemas.microsoft.com/office/powerpoint/2010/main" val="113725455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43</a:t>
            </a:fld>
            <a:endParaRPr lang="en-US"/>
          </a:p>
        </p:txBody>
      </p:sp>
    </p:spTree>
    <p:extLst>
      <p:ext uri="{BB962C8B-B14F-4D97-AF65-F5344CB8AC3E}">
        <p14:creationId xmlns:p14="http://schemas.microsoft.com/office/powerpoint/2010/main" val="270675218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44</a:t>
            </a:fld>
            <a:endParaRPr lang="en-US"/>
          </a:p>
        </p:txBody>
      </p:sp>
    </p:spTree>
    <p:extLst>
      <p:ext uri="{BB962C8B-B14F-4D97-AF65-F5344CB8AC3E}">
        <p14:creationId xmlns:p14="http://schemas.microsoft.com/office/powerpoint/2010/main" val="133774837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45</a:t>
            </a:fld>
            <a:endParaRPr lang="en-US"/>
          </a:p>
        </p:txBody>
      </p:sp>
    </p:spTree>
    <p:extLst>
      <p:ext uri="{BB962C8B-B14F-4D97-AF65-F5344CB8AC3E}">
        <p14:creationId xmlns:p14="http://schemas.microsoft.com/office/powerpoint/2010/main" val="246642203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46</a:t>
            </a:fld>
            <a:endParaRPr lang="en-US"/>
          </a:p>
        </p:txBody>
      </p:sp>
    </p:spTree>
    <p:extLst>
      <p:ext uri="{BB962C8B-B14F-4D97-AF65-F5344CB8AC3E}">
        <p14:creationId xmlns:p14="http://schemas.microsoft.com/office/powerpoint/2010/main" val="97884262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47</a:t>
            </a:fld>
            <a:endParaRPr lang="en-US"/>
          </a:p>
        </p:txBody>
      </p:sp>
    </p:spTree>
    <p:extLst>
      <p:ext uri="{BB962C8B-B14F-4D97-AF65-F5344CB8AC3E}">
        <p14:creationId xmlns:p14="http://schemas.microsoft.com/office/powerpoint/2010/main" val="6201215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48</a:t>
            </a:fld>
            <a:endParaRPr lang="en-US"/>
          </a:p>
        </p:txBody>
      </p:sp>
    </p:spTree>
    <p:extLst>
      <p:ext uri="{BB962C8B-B14F-4D97-AF65-F5344CB8AC3E}">
        <p14:creationId xmlns:p14="http://schemas.microsoft.com/office/powerpoint/2010/main" val="50996916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49</a:t>
            </a:fld>
            <a:endParaRPr lang="en-US"/>
          </a:p>
        </p:txBody>
      </p:sp>
    </p:spTree>
    <p:extLst>
      <p:ext uri="{BB962C8B-B14F-4D97-AF65-F5344CB8AC3E}">
        <p14:creationId xmlns:p14="http://schemas.microsoft.com/office/powerpoint/2010/main" val="1098428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5</a:t>
            </a:fld>
            <a:endParaRPr lang="en-US"/>
          </a:p>
        </p:txBody>
      </p:sp>
    </p:spTree>
    <p:extLst>
      <p:ext uri="{BB962C8B-B14F-4D97-AF65-F5344CB8AC3E}">
        <p14:creationId xmlns:p14="http://schemas.microsoft.com/office/powerpoint/2010/main" val="91355408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50</a:t>
            </a:fld>
            <a:endParaRPr lang="en-US"/>
          </a:p>
        </p:txBody>
      </p:sp>
    </p:spTree>
    <p:extLst>
      <p:ext uri="{BB962C8B-B14F-4D97-AF65-F5344CB8AC3E}">
        <p14:creationId xmlns:p14="http://schemas.microsoft.com/office/powerpoint/2010/main" val="2829608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6</a:t>
            </a:fld>
            <a:endParaRPr lang="en-US"/>
          </a:p>
        </p:txBody>
      </p:sp>
    </p:spTree>
    <p:extLst>
      <p:ext uri="{BB962C8B-B14F-4D97-AF65-F5344CB8AC3E}">
        <p14:creationId xmlns:p14="http://schemas.microsoft.com/office/powerpoint/2010/main" val="2887548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7</a:t>
            </a:fld>
            <a:endParaRPr lang="en-US"/>
          </a:p>
        </p:txBody>
      </p:sp>
    </p:spTree>
    <p:extLst>
      <p:ext uri="{BB962C8B-B14F-4D97-AF65-F5344CB8AC3E}">
        <p14:creationId xmlns:p14="http://schemas.microsoft.com/office/powerpoint/2010/main" val="960673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8</a:t>
            </a:fld>
            <a:endParaRPr lang="en-US"/>
          </a:p>
        </p:txBody>
      </p:sp>
    </p:spTree>
    <p:extLst>
      <p:ext uri="{BB962C8B-B14F-4D97-AF65-F5344CB8AC3E}">
        <p14:creationId xmlns:p14="http://schemas.microsoft.com/office/powerpoint/2010/main" val="27202671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08678E-AE4D-FE4E-9FCB-5328E5393D20}" type="slidenum">
              <a:rPr lang="en-US" smtClean="0"/>
              <a:t>9</a:t>
            </a:fld>
            <a:endParaRPr lang="en-US"/>
          </a:p>
        </p:txBody>
      </p:sp>
    </p:spTree>
    <p:extLst>
      <p:ext uri="{BB962C8B-B14F-4D97-AF65-F5344CB8AC3E}">
        <p14:creationId xmlns:p14="http://schemas.microsoft.com/office/powerpoint/2010/main" val="2858668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02/11/2013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02/11/2013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02/11/2013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02/11/2013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3. Some early </a:t>
            </a:r>
            <a:r>
              <a:rPr lang="en-US" dirty="0" err="1" smtClean="0"/>
              <a:t>civilisations</a:t>
            </a:r>
            <a:r>
              <a:rPr lang="en-US" dirty="0" smtClean="0"/>
              <a:t>…</a:t>
            </a:r>
            <a:endParaRPr lang="en-US" dirty="0"/>
          </a:p>
        </p:txBody>
      </p:sp>
    </p:spTree>
    <p:extLst>
      <p:ext uri="{BB962C8B-B14F-4D97-AF65-F5344CB8AC3E}">
        <p14:creationId xmlns:p14="http://schemas.microsoft.com/office/powerpoint/2010/main" val="570162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While the Egyptian state seems to have been produced directly from a condition of villagisation without going through intermediate city conditions, in Sumeria, some fifteen to twenty different city-states </a:t>
            </a:r>
            <a:r>
              <a:rPr lang="en-GB" dirty="0" smtClean="0"/>
              <a:t>emerged more or less simultaneously, </a:t>
            </a:r>
            <a:r>
              <a:rPr lang="en-GB" dirty="0"/>
              <a:t>all politically </a:t>
            </a:r>
            <a:r>
              <a:rPr lang="en-GB" dirty="0" smtClean="0"/>
              <a:t>independent, </a:t>
            </a:r>
            <a:r>
              <a:rPr lang="en-GB" dirty="0"/>
              <a:t>although sharing </a:t>
            </a:r>
            <a:r>
              <a:rPr lang="en-GB" dirty="0" smtClean="0"/>
              <a:t>a common religion </a:t>
            </a:r>
            <a:r>
              <a:rPr lang="en-GB" dirty="0"/>
              <a:t>and language as well as being economically interdependent. From time to time, </a:t>
            </a:r>
            <a:r>
              <a:rPr lang="en-GB" dirty="0" smtClean="0"/>
              <a:t>one </a:t>
            </a:r>
            <a:r>
              <a:rPr lang="en-GB" dirty="0"/>
              <a:t>of these cities would achieve </a:t>
            </a:r>
            <a:r>
              <a:rPr lang="en-GB" dirty="0" smtClean="0"/>
              <a:t>ascendency over the others.</a:t>
            </a:r>
            <a:endParaRPr lang="en-US" dirty="0"/>
          </a:p>
        </p:txBody>
      </p:sp>
    </p:spTree>
    <p:extLst>
      <p:ext uri="{BB962C8B-B14F-4D97-AF65-F5344CB8AC3E}">
        <p14:creationId xmlns:p14="http://schemas.microsoft.com/office/powerpoint/2010/main" val="437381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 ‘…the economic unit in Sumer,’ writes Childe, ‘is a city with outlying fields and hamlets which could and did function by itself. In Egypt, on the contrary, the unit is the kingdom as a royal estate; the manors or cities into which it may be subdivided would cease to function if isolated from it, or rather would relapse into more or less self-sufficing peasant communities.’ [Childe, 166-67]</a:t>
            </a:r>
            <a:endParaRPr lang="en-US" dirty="0"/>
          </a:p>
          <a:p>
            <a:pPr marL="0" indent="0">
              <a:buNone/>
            </a:pPr>
            <a:endParaRPr lang="en-US" dirty="0"/>
          </a:p>
        </p:txBody>
      </p:sp>
    </p:spTree>
    <p:extLst>
      <p:ext uri="{BB962C8B-B14F-4D97-AF65-F5344CB8AC3E}">
        <p14:creationId xmlns:p14="http://schemas.microsoft.com/office/powerpoint/2010/main" val="1267399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Childe points out that such river-valley communities provided the nascent conditions for coercion. Outside the horizons of the river lies desert or wilderness so those who work the land are geographically circumscribed. [see </a:t>
            </a:r>
            <a:r>
              <a:rPr lang="en-GB" dirty="0" err="1"/>
              <a:t>Carneiro</a:t>
            </a:r>
            <a:r>
              <a:rPr lang="en-GB" dirty="0"/>
              <a:t> passim.]  Moreover, while even the strongest of rulers cannot prevent the raindrops falling on </a:t>
            </a:r>
            <a:r>
              <a:rPr lang="en-GB" dirty="0" smtClean="0"/>
              <a:t>your </a:t>
            </a:r>
            <a:r>
              <a:rPr lang="en-GB" dirty="0"/>
              <a:t>head, they can restrict your access to irrigation. </a:t>
            </a:r>
            <a:endParaRPr lang="en-GB" dirty="0" smtClean="0"/>
          </a:p>
          <a:p>
            <a:r>
              <a:rPr lang="en-GB" dirty="0" smtClean="0"/>
              <a:t>‘</a:t>
            </a:r>
            <a:r>
              <a:rPr lang="en-GB" dirty="0"/>
              <a:t>So when the social will comes to be expressed through a chief or a king, he is invested not merely with moral authority, but with coercive force too; he can apply sanctions against the disobedient.’ [Childe, 109]</a:t>
            </a:r>
            <a:endParaRPr lang="en-US" dirty="0"/>
          </a:p>
          <a:p>
            <a:pPr marL="0" indent="0">
              <a:buNone/>
            </a:pPr>
            <a:endParaRPr lang="en-US" dirty="0"/>
          </a:p>
        </p:txBody>
      </p:sp>
    </p:spTree>
    <p:extLst>
      <p:ext uri="{BB962C8B-B14F-4D97-AF65-F5344CB8AC3E}">
        <p14:creationId xmlns:p14="http://schemas.microsoft.com/office/powerpoint/2010/main" val="3413614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We might adopt as a working definition of the state, that of Trigger, who describes it </a:t>
            </a:r>
            <a:r>
              <a:rPr lang="en-GB" dirty="0"/>
              <a:t>as, ‘a politically organized society that is regarded by those who live in it as sovereign or politically independent and has leaders who control its social, political, legal, economic, and cultural activities.’ [Trigger, </a:t>
            </a:r>
            <a:r>
              <a:rPr lang="en-GB" dirty="0" smtClean="0"/>
              <a:t>92]</a:t>
            </a:r>
            <a:endParaRPr lang="en-US" dirty="0"/>
          </a:p>
        </p:txBody>
      </p:sp>
    </p:spTree>
    <p:extLst>
      <p:ext uri="{BB962C8B-B14F-4D97-AF65-F5344CB8AC3E}">
        <p14:creationId xmlns:p14="http://schemas.microsoft.com/office/powerpoint/2010/main" val="2145051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Those </a:t>
            </a:r>
            <a:r>
              <a:rPr lang="en-GB" dirty="0"/>
              <a:t>who controlled access to the water, controlled the land and its products. ‘…individual farmers faced a very high cost for failing to cooperate in maintaining the political structure. Without irrigation, which could be provided only on a large scale, crops would not grow. No crops meant starvation..’ [Davidson &amp; Rees-</a:t>
            </a:r>
            <a:r>
              <a:rPr lang="en-GB" dirty="0" err="1"/>
              <a:t>Mogg</a:t>
            </a:r>
            <a:r>
              <a:rPr lang="en-GB" dirty="0"/>
              <a:t>, 65</a:t>
            </a:r>
            <a:r>
              <a:rPr lang="en-GB" dirty="0" smtClean="0"/>
              <a:t>]</a:t>
            </a:r>
            <a:endParaRPr lang="en-US" dirty="0"/>
          </a:p>
        </p:txBody>
      </p:sp>
    </p:spTree>
    <p:extLst>
      <p:ext uri="{BB962C8B-B14F-4D97-AF65-F5344CB8AC3E}">
        <p14:creationId xmlns:p14="http://schemas.microsoft.com/office/powerpoint/2010/main" val="3057989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Though sharing some similarities, Egypt and Mesopotamia differed from one another in </a:t>
            </a:r>
            <a:r>
              <a:rPr lang="en-GB" dirty="0" smtClean="0"/>
              <a:t>other </a:t>
            </a:r>
            <a:r>
              <a:rPr lang="en-GB" dirty="0"/>
              <a:t>respects, Egypt being what Trigger calls a territorial state, and Mesopotamia being a city-state, or rather, a collection of city-states.</a:t>
            </a:r>
            <a:endParaRPr lang="en-US" dirty="0"/>
          </a:p>
          <a:p>
            <a:pPr marL="0" indent="0">
              <a:buNone/>
            </a:pPr>
            <a:endParaRPr lang="en-US" dirty="0"/>
          </a:p>
        </p:txBody>
      </p:sp>
    </p:spTree>
    <p:extLst>
      <p:ext uri="{BB962C8B-B14F-4D97-AF65-F5344CB8AC3E}">
        <p14:creationId xmlns:p14="http://schemas.microsoft.com/office/powerpoint/2010/main" val="3223604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 city-state is a relatively small polity consisting of an urban centre located within a hinterland of farmland with possibly outlying minor settlements. (We may note in passing that most Greek city states were not cities and were only dubiously states. Many had no urban core to speak of.) </a:t>
            </a:r>
            <a:endParaRPr lang="en-GB" dirty="0" smtClean="0"/>
          </a:p>
          <a:p>
            <a:r>
              <a:rPr lang="en-GB" dirty="0" smtClean="0"/>
              <a:t>In </a:t>
            </a:r>
            <a:r>
              <a:rPr lang="en-GB" dirty="0"/>
              <a:t>city-states, the leading citizens tended to know one another personally. Perhaps as a result, there was a markedly diminished tendency to divinise its rulers. It’s hard to believe that the man you’ve known as an uncouth child is really a </a:t>
            </a:r>
            <a:r>
              <a:rPr lang="en-GB" dirty="0" smtClean="0"/>
              <a:t>god.</a:t>
            </a:r>
            <a:endParaRPr lang="en-US" dirty="0"/>
          </a:p>
        </p:txBody>
      </p:sp>
    </p:spTree>
    <p:extLst>
      <p:ext uri="{BB962C8B-B14F-4D97-AF65-F5344CB8AC3E}">
        <p14:creationId xmlns:p14="http://schemas.microsoft.com/office/powerpoint/2010/main" val="412751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 territorial state, on the other hand, generally occupied a relatively large area and was governed by a ruler who ruled through a hierarchy of sub-rulers or administrators located in a corresponding </a:t>
            </a:r>
            <a:r>
              <a:rPr lang="en-GB" dirty="0" smtClean="0"/>
              <a:t>hierarchy </a:t>
            </a:r>
            <a:r>
              <a:rPr lang="en-GB" dirty="0"/>
              <a:t>of urban centres. [see Trigger, 92] </a:t>
            </a:r>
            <a:endParaRPr lang="en-GB" dirty="0" smtClean="0"/>
          </a:p>
          <a:p>
            <a:r>
              <a:rPr lang="en-GB" dirty="0"/>
              <a:t>This is certainly one way to see things but not the only way. Some archaeologists/ anthropologists see city-states and territorial states not as co-equal forms of political structure but as various stages in a progression. One such progression would be—pre-state module; city-state; territorial state; empire. </a:t>
            </a:r>
            <a:endParaRPr lang="en-US" dirty="0"/>
          </a:p>
        </p:txBody>
      </p:sp>
    </p:spTree>
    <p:extLst>
      <p:ext uri="{BB962C8B-B14F-4D97-AF65-F5344CB8AC3E}">
        <p14:creationId xmlns:p14="http://schemas.microsoft.com/office/powerpoint/2010/main" val="297852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Others, while agreeing that city-states and territorial states are not co-ordinate polities, would reverse some of the stages in the previous example. Instead of the city-state moving upwards and onwards towards territorial states, some, such as Joyce Marcus, see city-states emerging rather from the disintegration of territorial states. [see Feinman &amp; Marcus, 98] </a:t>
            </a:r>
            <a:endParaRPr lang="en-GB" dirty="0" smtClean="0"/>
          </a:p>
          <a:p>
            <a:r>
              <a:rPr lang="en-GB" dirty="0" smtClean="0"/>
              <a:t>There </a:t>
            </a:r>
            <a:r>
              <a:rPr lang="en-GB" dirty="0"/>
              <a:t>is no way to be absolutely sure </a:t>
            </a:r>
            <a:r>
              <a:rPr lang="en-GB" dirty="0" smtClean="0"/>
              <a:t>about these matters.</a:t>
            </a:r>
            <a:endParaRPr lang="en-US" dirty="0"/>
          </a:p>
        </p:txBody>
      </p:sp>
    </p:spTree>
    <p:extLst>
      <p:ext uri="{BB962C8B-B14F-4D97-AF65-F5344CB8AC3E}">
        <p14:creationId xmlns:p14="http://schemas.microsoft.com/office/powerpoint/2010/main" val="916669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According to Trigger, city-states tended to exist in a kind of geographical network. Their territory was relatively compact, perhaps less than 10 kilometres across, with a modest population of between 5,000 to 20,000 people. Some, of course, had larger territories and larger populations. </a:t>
            </a:r>
            <a:endParaRPr lang="en-GB" dirty="0" smtClean="0"/>
          </a:p>
          <a:p>
            <a:r>
              <a:rPr lang="en-GB" dirty="0" smtClean="0"/>
              <a:t>The </a:t>
            </a:r>
            <a:r>
              <a:rPr lang="en-GB" dirty="0"/>
              <a:t>urban centres of these city-states attracted specialist artisans and encouraged specialisation. In its Early Dynastic phase, southern Mesopotamia (Sumeria) consisted of a network of quasi-independent city-states. </a:t>
            </a:r>
            <a:endParaRPr lang="en-US" dirty="0"/>
          </a:p>
        </p:txBody>
      </p:sp>
    </p:spTree>
    <p:extLst>
      <p:ext uri="{BB962C8B-B14F-4D97-AF65-F5344CB8AC3E}">
        <p14:creationId xmlns:p14="http://schemas.microsoft.com/office/powerpoint/2010/main" val="2550785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We often have the impression that the use of the land adjoining the Nile was a simple matter of accepting Nature’s </a:t>
            </a:r>
            <a:r>
              <a:rPr lang="en-GB" dirty="0" smtClean="0"/>
              <a:t>bounty, </a:t>
            </a:r>
            <a:r>
              <a:rPr lang="en-GB" dirty="0"/>
              <a:t>but this is not so. The land on the riverbank would have been a tangle of swamps and reeds that needed to be reclaimed before it could be used and this reclamation was no easy undertaking. </a:t>
            </a:r>
            <a:endParaRPr lang="en-US" dirty="0"/>
          </a:p>
        </p:txBody>
      </p:sp>
    </p:spTree>
    <p:extLst>
      <p:ext uri="{BB962C8B-B14F-4D97-AF65-F5344CB8AC3E}">
        <p14:creationId xmlns:p14="http://schemas.microsoft.com/office/powerpoint/2010/main" val="843484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Territorial states (Trigger is thinking primarily of Shang China, Egypt and the Inka) had to develop an effective bureaucracy in order to persist. </a:t>
            </a:r>
            <a:endParaRPr lang="en-GB" dirty="0" smtClean="0"/>
          </a:p>
          <a:p>
            <a:r>
              <a:rPr lang="en-GB" dirty="0" smtClean="0"/>
              <a:t>Egypt </a:t>
            </a:r>
            <a:r>
              <a:rPr lang="en-GB" dirty="0"/>
              <a:t>may have begun in the form of embryonic Mesopotamian-like city-states however, even if </a:t>
            </a:r>
            <a:r>
              <a:rPr lang="en-GB" dirty="0" smtClean="0"/>
              <a:t>this were so, those </a:t>
            </a:r>
            <a:r>
              <a:rPr lang="en-GB" dirty="0"/>
              <a:t>city-states were quickly subsumed under a central government.</a:t>
            </a:r>
            <a:endParaRPr lang="en-US" dirty="0"/>
          </a:p>
          <a:p>
            <a:endParaRPr lang="en-US" dirty="0"/>
          </a:p>
        </p:txBody>
      </p:sp>
    </p:spTree>
    <p:extLst>
      <p:ext uri="{BB962C8B-B14F-4D97-AF65-F5344CB8AC3E}">
        <p14:creationId xmlns:p14="http://schemas.microsoft.com/office/powerpoint/2010/main" val="2990376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territory governed by territorial states was significantly larger than that controlled by city-states. Territorial states were also less populous than city-states. </a:t>
            </a:r>
            <a:endParaRPr lang="en-GB" dirty="0" smtClean="0"/>
          </a:p>
          <a:p>
            <a:r>
              <a:rPr lang="en-GB" dirty="0" smtClean="0"/>
              <a:t>They </a:t>
            </a:r>
            <a:r>
              <a:rPr lang="en-GB" dirty="0"/>
              <a:t>were governed by an upper class—ruling family and other leading families. </a:t>
            </a:r>
            <a:endParaRPr lang="en-GB" dirty="0" smtClean="0"/>
          </a:p>
          <a:p>
            <a:r>
              <a:rPr lang="en-GB" dirty="0" smtClean="0"/>
              <a:t>The </a:t>
            </a:r>
            <a:r>
              <a:rPr lang="en-GB" dirty="0"/>
              <a:t>rulers of territorial states had access to a much greater surplus that did the rulers of city-states. </a:t>
            </a:r>
            <a:endParaRPr lang="en-US" dirty="0"/>
          </a:p>
        </p:txBody>
      </p:sp>
    </p:spTree>
    <p:extLst>
      <p:ext uri="{BB962C8B-B14F-4D97-AF65-F5344CB8AC3E}">
        <p14:creationId xmlns:p14="http://schemas.microsoft.com/office/powerpoint/2010/main" val="631369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territorial states, a relatively large degree of economic control was </a:t>
            </a:r>
            <a:r>
              <a:rPr lang="en-GB" dirty="0" smtClean="0"/>
              <a:t>required in accumulating </a:t>
            </a:r>
            <a:r>
              <a:rPr lang="en-GB" dirty="0"/>
              <a:t>the surpluses, running the administration, supplying the army, paying for public works projects, and so on. </a:t>
            </a:r>
            <a:endParaRPr lang="en-GB" dirty="0" smtClean="0"/>
          </a:p>
          <a:p>
            <a:r>
              <a:rPr lang="en-GB" dirty="0" smtClean="0"/>
              <a:t>Political </a:t>
            </a:r>
            <a:r>
              <a:rPr lang="en-GB" dirty="0"/>
              <a:t>control was in large part </a:t>
            </a:r>
            <a:r>
              <a:rPr lang="en-GB" dirty="0" smtClean="0"/>
              <a:t>indirect in territorial states. </a:t>
            </a:r>
            <a:r>
              <a:rPr lang="en-GB" dirty="0"/>
              <a:t>Whereas in city-states, rulers and ruled were relatively close socially, in territorial states, there was a significant gap between the rulers and the agricultural workers. </a:t>
            </a:r>
            <a:endParaRPr lang="en-US" dirty="0"/>
          </a:p>
          <a:p>
            <a:pPr marL="0" indent="0">
              <a:buNone/>
            </a:pPr>
            <a:endParaRPr lang="en-US" dirty="0"/>
          </a:p>
        </p:txBody>
      </p:sp>
    </p:spTree>
    <p:extLst>
      <p:ext uri="{BB962C8B-B14F-4D97-AF65-F5344CB8AC3E}">
        <p14:creationId xmlns:p14="http://schemas.microsoft.com/office/powerpoint/2010/main" val="1275418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Across the various early civilisations, despite their manifold individual differences, certain matters appear to be relatively constant. </a:t>
            </a:r>
            <a:endParaRPr lang="en-GB" dirty="0" smtClean="0"/>
          </a:p>
          <a:p>
            <a:r>
              <a:rPr lang="en-GB" dirty="0" smtClean="0"/>
              <a:t>All </a:t>
            </a:r>
            <a:r>
              <a:rPr lang="en-GB" dirty="0"/>
              <a:t>had a single supreme </a:t>
            </a:r>
            <a:r>
              <a:rPr lang="en-GB" dirty="0" smtClean="0"/>
              <a:t>ruler—</a:t>
            </a:r>
          </a:p>
          <a:p>
            <a:r>
              <a:rPr lang="en-GB" dirty="0" smtClean="0"/>
              <a:t>all </a:t>
            </a:r>
            <a:r>
              <a:rPr lang="en-GB" dirty="0"/>
              <a:t>were based on social and economic inequalities, both in society at large and within the </a:t>
            </a:r>
            <a:r>
              <a:rPr lang="en-GB" dirty="0" smtClean="0"/>
              <a:t>family—</a:t>
            </a:r>
            <a:endParaRPr lang="en-US" dirty="0"/>
          </a:p>
        </p:txBody>
      </p:sp>
    </p:spTree>
    <p:extLst>
      <p:ext uri="{BB962C8B-B14F-4D97-AF65-F5344CB8AC3E}">
        <p14:creationId xmlns:p14="http://schemas.microsoft.com/office/powerpoint/2010/main" val="1316918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Trigger notes that ‘…ideas of inequality and obedience to authority were inculcated in everyone from earliest childhood….the concept of obedience was reinforced in schools, social life, and relations with government officials.’ [Trigger, 264</a:t>
            </a:r>
            <a:r>
              <a:rPr lang="en-GB" dirty="0" smtClean="0"/>
              <a:t>] In </a:t>
            </a:r>
            <a:r>
              <a:rPr lang="en-GB" dirty="0"/>
              <a:t>all these societies, a small number of very wealthy and powerful people were supported by a very large number of producers and taxpayers. </a:t>
            </a:r>
            <a:r>
              <a:rPr lang="en-GB" dirty="0" smtClean="0"/>
              <a:t>The </a:t>
            </a:r>
            <a:r>
              <a:rPr lang="en-GB" dirty="0"/>
              <a:t>position of the upper class was protected by military force and by law. </a:t>
            </a:r>
            <a:endParaRPr lang="en-GB" dirty="0" smtClean="0"/>
          </a:p>
          <a:p>
            <a:r>
              <a:rPr lang="en-GB" dirty="0" smtClean="0"/>
              <a:t>Sound familiar?</a:t>
            </a:r>
            <a:endParaRPr lang="en-US" dirty="0"/>
          </a:p>
        </p:txBody>
      </p:sp>
    </p:spTree>
    <p:extLst>
      <p:ext uri="{BB962C8B-B14F-4D97-AF65-F5344CB8AC3E}">
        <p14:creationId xmlns:p14="http://schemas.microsoft.com/office/powerpoint/2010/main" val="368621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many cases, the internal relationships of the state were modelled on that of the family and vice versa. This was explicitly the case in China but also appeared in one form or another in other early states. </a:t>
            </a:r>
            <a:endParaRPr lang="en-US" dirty="0"/>
          </a:p>
          <a:p>
            <a:r>
              <a:rPr lang="en-GB" dirty="0" smtClean="0"/>
              <a:t>There </a:t>
            </a:r>
            <a:r>
              <a:rPr lang="en-GB" dirty="0"/>
              <a:t>was a ‘pervasive tendency to model family relations on those that characterized the state. Families were conceptualized as miniature kingdoms in which the father had the same relation to his wife (or wives), children, and other dependents that a monarch had to his subjects.’ [Trigger, 271</a:t>
            </a:r>
            <a:r>
              <a:rPr lang="en-GB" dirty="0" smtClean="0"/>
              <a:t>]</a:t>
            </a:r>
            <a:endParaRPr lang="en-US" dirty="0"/>
          </a:p>
        </p:txBody>
      </p:sp>
    </p:spTree>
    <p:extLst>
      <p:ext uri="{BB962C8B-B14F-4D97-AF65-F5344CB8AC3E}">
        <p14:creationId xmlns:p14="http://schemas.microsoft.com/office/powerpoint/2010/main" val="2035243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agricultural </a:t>
            </a:r>
            <a:r>
              <a:rPr lang="en-GB" dirty="0" smtClean="0"/>
              <a:t>and urban revolutions </a:t>
            </a:r>
            <a:r>
              <a:rPr lang="en-GB" dirty="0"/>
              <a:t>brought many social and political consequences in </a:t>
            </a:r>
            <a:r>
              <a:rPr lang="en-GB" dirty="0" smtClean="0"/>
              <a:t>their </a:t>
            </a:r>
            <a:r>
              <a:rPr lang="en-GB" dirty="0"/>
              <a:t>train. Apart from the agricultural surpluses </a:t>
            </a:r>
            <a:r>
              <a:rPr lang="en-GB" dirty="0" smtClean="0"/>
              <a:t>that made craft </a:t>
            </a:r>
            <a:r>
              <a:rPr lang="en-GB" dirty="0"/>
              <a:t>specialisation </a:t>
            </a:r>
            <a:r>
              <a:rPr lang="en-GB" dirty="0" smtClean="0"/>
              <a:t>possible, </a:t>
            </a:r>
            <a:r>
              <a:rPr lang="en-GB" dirty="0"/>
              <a:t>it also saw the emergence of a special class, for whom the manipulation and control of violence was the key to social domination. </a:t>
            </a:r>
            <a:endParaRPr lang="en-GB" dirty="0" smtClean="0"/>
          </a:p>
          <a:p>
            <a:r>
              <a:rPr lang="en-GB" dirty="0" smtClean="0"/>
              <a:t>Where </a:t>
            </a:r>
            <a:r>
              <a:rPr lang="en-GB" dirty="0"/>
              <a:t>aggression brings successful results there is an incentive to increase the size of the aggressing group, God (or the Devil) usually being on the side of the big battalions. </a:t>
            </a:r>
            <a:endParaRPr lang="en-US" dirty="0"/>
          </a:p>
          <a:p>
            <a:endParaRPr lang="en-US" dirty="0"/>
          </a:p>
        </p:txBody>
      </p:sp>
    </p:spTree>
    <p:extLst>
      <p:ext uri="{BB962C8B-B14F-4D97-AF65-F5344CB8AC3E}">
        <p14:creationId xmlns:p14="http://schemas.microsoft.com/office/powerpoint/2010/main" val="2910007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Since not everyone has the time, the disposition or the capacity to exercise violence successfully, the incentive arises for some to specialise in this area. </a:t>
            </a:r>
            <a:endParaRPr lang="en-GB" dirty="0" smtClean="0"/>
          </a:p>
          <a:p>
            <a:r>
              <a:rPr lang="en-GB" dirty="0" smtClean="0"/>
              <a:t>These </a:t>
            </a:r>
            <a:r>
              <a:rPr lang="en-GB" dirty="0"/>
              <a:t>specialists, </a:t>
            </a:r>
            <a:r>
              <a:rPr lang="en-GB" dirty="0" smtClean="0"/>
              <a:t>which Davidson </a:t>
            </a:r>
            <a:r>
              <a:rPr lang="en-GB" dirty="0"/>
              <a:t>&amp; Rees-</a:t>
            </a:r>
            <a:r>
              <a:rPr lang="en-GB" dirty="0" smtClean="0"/>
              <a:t>Mogg characterise as  the </a:t>
            </a:r>
            <a:r>
              <a:rPr lang="en-GB" dirty="0"/>
              <a:t>forefathers of </a:t>
            </a:r>
            <a:r>
              <a:rPr lang="en-GB" dirty="0" smtClean="0"/>
              <a:t>government ‘increasingly </a:t>
            </a:r>
            <a:r>
              <a:rPr lang="en-GB" dirty="0"/>
              <a:t>devoted themselves to plunder and protection from plunder. Along with priests, they became the first wealthy persons in history.’ [Davidson &amp; Rees-</a:t>
            </a:r>
            <a:r>
              <a:rPr lang="en-GB" dirty="0" err="1"/>
              <a:t>Mogg</a:t>
            </a:r>
            <a:r>
              <a:rPr lang="en-GB" dirty="0"/>
              <a:t>, 79]</a:t>
            </a:r>
            <a:endParaRPr lang="en-US" dirty="0"/>
          </a:p>
        </p:txBody>
      </p:sp>
    </p:spTree>
    <p:extLst>
      <p:ext uri="{BB962C8B-B14F-4D97-AF65-F5344CB8AC3E}">
        <p14:creationId xmlns:p14="http://schemas.microsoft.com/office/powerpoint/2010/main" val="1771353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Just as agriculture involves the shift from hunting animals to domesticating them, so too, the political means, the method of the incipient state, originates in the move from simply robbing and killing other people more or less indiscriminately to, as it were, domesticating them and taking a portion of their produce at </a:t>
            </a:r>
            <a:r>
              <a:rPr lang="en-GB" smtClean="0"/>
              <a:t>regular intervals. </a:t>
            </a:r>
            <a:r>
              <a:rPr lang="en-GB" dirty="0"/>
              <a:t>We might </a:t>
            </a:r>
            <a:r>
              <a:rPr lang="en-GB" dirty="0" smtClean="0"/>
              <a:t>call this </a:t>
            </a:r>
            <a:r>
              <a:rPr lang="en-GB" dirty="0"/>
              <a:t>the </a:t>
            </a:r>
            <a:r>
              <a:rPr lang="en-GB" i="1" dirty="0"/>
              <a:t>domestication of predation</a:t>
            </a:r>
            <a:r>
              <a:rPr lang="en-GB" dirty="0"/>
              <a:t> which, as a long-term strategy, is much more productive than outright confiscation and destruction. </a:t>
            </a:r>
            <a:endParaRPr lang="en-US" dirty="0"/>
          </a:p>
        </p:txBody>
      </p:sp>
    </p:spTree>
    <p:extLst>
      <p:ext uri="{BB962C8B-B14F-4D97-AF65-F5344CB8AC3E}">
        <p14:creationId xmlns:p14="http://schemas.microsoft.com/office/powerpoint/2010/main" val="2516052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Just as farmers have domesticated animals over which they </a:t>
            </a:r>
            <a:r>
              <a:rPr lang="en-GB" dirty="0" smtClean="0"/>
              <a:t>exercise </a:t>
            </a:r>
            <a:r>
              <a:rPr lang="en-GB" dirty="0"/>
              <a:t>control, so too, the specialists in violence have their own domesticated animals, the farmers, over whom </a:t>
            </a:r>
            <a:r>
              <a:rPr lang="en-GB" i="1" dirty="0"/>
              <a:t>they</a:t>
            </a:r>
            <a:r>
              <a:rPr lang="en-GB" dirty="0"/>
              <a:t> exercise control. </a:t>
            </a:r>
            <a:endParaRPr lang="en-GB" dirty="0" smtClean="0"/>
          </a:p>
          <a:p>
            <a:r>
              <a:rPr lang="en-GB" dirty="0" smtClean="0"/>
              <a:t>Violence </a:t>
            </a:r>
            <a:r>
              <a:rPr lang="en-GB" dirty="0"/>
              <a:t>is not necessarily random or pathological but can be used as an instrument of spoliation. ‘The powerful were now able to organize a new form of predation: a local monopoly of violence, or government.’ [Davidson &amp; Rees-</a:t>
            </a:r>
            <a:r>
              <a:rPr lang="en-GB" dirty="0" err="1"/>
              <a:t>Mogg</a:t>
            </a:r>
            <a:r>
              <a:rPr lang="en-GB" dirty="0"/>
              <a:t>, </a:t>
            </a:r>
            <a:r>
              <a:rPr lang="en-GB" dirty="0" smtClean="0"/>
              <a:t>80]</a:t>
            </a:r>
            <a:endParaRPr lang="en-US" dirty="0"/>
          </a:p>
        </p:txBody>
      </p:sp>
    </p:spTree>
    <p:extLst>
      <p:ext uri="{BB962C8B-B14F-4D97-AF65-F5344CB8AC3E}">
        <p14:creationId xmlns:p14="http://schemas.microsoft.com/office/powerpoint/2010/main" val="2615574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fact, this reclamation was, according to Childe, ‘a stupendous task: the swamps had to be drained by channels, the violence of flood-waters to be restrained by </a:t>
            </a:r>
            <a:r>
              <a:rPr lang="en-GB" dirty="0" smtClean="0"/>
              <a:t>banks, </a:t>
            </a:r>
            <a:r>
              <a:rPr lang="en-GB" dirty="0"/>
              <a:t>the thickets to be cleared away, the wild </a:t>
            </a:r>
            <a:r>
              <a:rPr lang="en-GB" dirty="0" smtClean="0"/>
              <a:t>beasts lurking </a:t>
            </a:r>
            <a:r>
              <a:rPr lang="en-GB" dirty="0"/>
              <a:t>in them to be eliminated. No small group could hope to make headway against such obstacles. It needed a strong force capable of acting together to cope with recurrent crises…’ [Childe, 107]</a:t>
            </a:r>
            <a:endParaRPr lang="en-US" dirty="0"/>
          </a:p>
          <a:p>
            <a:endParaRPr lang="en-US" dirty="0"/>
          </a:p>
        </p:txBody>
      </p:sp>
    </p:spTree>
    <p:extLst>
      <p:ext uri="{BB962C8B-B14F-4D97-AF65-F5344CB8AC3E}">
        <p14:creationId xmlns:p14="http://schemas.microsoft.com/office/powerpoint/2010/main" val="97084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a latter-day (fictional) example of this, think of the film </a:t>
            </a:r>
            <a:r>
              <a:rPr lang="en-GB" i="1" dirty="0"/>
              <a:t>The Magnificent Seven</a:t>
            </a:r>
            <a:r>
              <a:rPr lang="en-GB" dirty="0"/>
              <a:t> in which the villagers who live in the valley grow the crops which the bandits who live in the hills take from them by force, leaving them enough to live on so that they may continue to produce and be robbed again and again. </a:t>
            </a:r>
            <a:endParaRPr lang="en-GB" dirty="0" smtClean="0"/>
          </a:p>
          <a:p>
            <a:r>
              <a:rPr lang="en-GB" dirty="0" smtClean="0"/>
              <a:t>The </a:t>
            </a:r>
            <a:r>
              <a:rPr lang="en-GB" dirty="0"/>
              <a:t>bandits, if they can establish themselves permanently in their position, fighting off rival bandits and preventing uprising by the villagers, will form a kind of aristocracy.</a:t>
            </a:r>
            <a:r>
              <a:rPr lang="en-US" dirty="0"/>
              <a:t> </a:t>
            </a:r>
          </a:p>
        </p:txBody>
      </p:sp>
    </p:spTree>
    <p:extLst>
      <p:ext uri="{BB962C8B-B14F-4D97-AF65-F5344CB8AC3E}">
        <p14:creationId xmlns:p14="http://schemas.microsoft.com/office/powerpoint/2010/main" val="2519238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As Childe notes, writing in 1936, </a:t>
            </a:r>
            <a:r>
              <a:rPr lang="en-GB" dirty="0" smtClean="0"/>
              <a:t>the </a:t>
            </a:r>
            <a:r>
              <a:rPr lang="en-GB" dirty="0"/>
              <a:t>domestication of predation is quite common, ‘it survives in a very simple form in East Africa; it was characteristic of mediaeval Europe and was widespread in antiquity.’ [Child, 132</a:t>
            </a:r>
            <a:r>
              <a:rPr lang="en-GB" dirty="0" smtClean="0"/>
              <a:t>]</a:t>
            </a:r>
            <a:endParaRPr lang="en-US" dirty="0"/>
          </a:p>
        </p:txBody>
      </p:sp>
    </p:spTree>
    <p:extLst>
      <p:ext uri="{BB962C8B-B14F-4D97-AF65-F5344CB8AC3E}">
        <p14:creationId xmlns:p14="http://schemas.microsoft.com/office/powerpoint/2010/main" val="2506142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Oppenheimer argues that the state is ultimately dependent and parasitic upon the economic means generated by society so that no state can come into being ‘until the economic means has created a definite number of objects for the satisfaction of needs, which objects may be taken away or appropriated by warlike robbery.’ [Oppenheimer, 13; see Davidson &amp; Rees-Mogg, 80</a:t>
            </a:r>
            <a:r>
              <a:rPr lang="en-GB" dirty="0" smtClean="0"/>
              <a:t>]</a:t>
            </a:r>
            <a:endParaRPr lang="en-US" dirty="0"/>
          </a:p>
        </p:txBody>
      </p:sp>
    </p:spTree>
    <p:extLst>
      <p:ext uri="{BB962C8B-B14F-4D97-AF65-F5344CB8AC3E}">
        <p14:creationId xmlns:p14="http://schemas.microsoft.com/office/powerpoint/2010/main" val="1573197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Since farmers, unlike hunter/gatherers, are effectively tied to the land, the chance that others will seek to exploit them is high. </a:t>
            </a:r>
            <a:endParaRPr lang="en-GB" dirty="0" smtClean="0"/>
          </a:p>
          <a:p>
            <a:r>
              <a:rPr lang="en-GB" dirty="0" smtClean="0"/>
              <a:t>In </a:t>
            </a:r>
            <a:r>
              <a:rPr lang="en-GB" dirty="0"/>
              <a:t>the face of aggression, escape by migration is not an attractive option even when it is possible. </a:t>
            </a:r>
            <a:endParaRPr lang="en-GB" dirty="0" smtClean="0"/>
          </a:p>
          <a:p>
            <a:r>
              <a:rPr lang="en-GB" dirty="0" smtClean="0"/>
              <a:t>As </a:t>
            </a:r>
            <a:r>
              <a:rPr lang="en-GB" dirty="0"/>
              <a:t>escape became more difficult, opportunities for organized shakedowns and plunder </a:t>
            </a:r>
            <a:r>
              <a:rPr lang="en-GB" dirty="0" smtClean="0"/>
              <a:t>increased. </a:t>
            </a:r>
            <a:endParaRPr lang="en-US" dirty="0"/>
          </a:p>
        </p:txBody>
      </p:sp>
    </p:spTree>
    <p:extLst>
      <p:ext uri="{BB962C8B-B14F-4D97-AF65-F5344CB8AC3E}">
        <p14:creationId xmlns:p14="http://schemas.microsoft.com/office/powerpoint/2010/main" val="2320132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Farmers were subject to raids at harvest-time, which gradually raised the scale of warfare. Domestic animals living on the land and the crops grown on it are valuable possessions that </a:t>
            </a:r>
            <a:r>
              <a:rPr lang="en-GB" dirty="0" smtClean="0"/>
              <a:t>could </a:t>
            </a:r>
            <a:r>
              <a:rPr lang="en-GB" dirty="0"/>
              <a:t>be stolen and hence </a:t>
            </a:r>
            <a:r>
              <a:rPr lang="en-GB" dirty="0" smtClean="0"/>
              <a:t>had to </a:t>
            </a:r>
            <a:r>
              <a:rPr lang="en-GB" dirty="0"/>
              <a:t>be guarded from predators, and the land itself </a:t>
            </a:r>
            <a:r>
              <a:rPr lang="en-GB" dirty="0" smtClean="0"/>
              <a:t>now also  </a:t>
            </a:r>
            <a:r>
              <a:rPr lang="en-GB" dirty="0"/>
              <a:t>became </a:t>
            </a:r>
            <a:r>
              <a:rPr lang="en-GB" dirty="0" smtClean="0"/>
              <a:t>an </a:t>
            </a:r>
            <a:r>
              <a:rPr lang="en-GB" dirty="0"/>
              <a:t>asset, worthy of </a:t>
            </a:r>
            <a:r>
              <a:rPr lang="en-GB" dirty="0" smtClean="0"/>
              <a:t>being stolen </a:t>
            </a:r>
            <a:r>
              <a:rPr lang="en-GB" dirty="0"/>
              <a:t>and therefore worthy of protection. </a:t>
            </a:r>
            <a:endParaRPr lang="en-US" dirty="0"/>
          </a:p>
          <a:p>
            <a:pPr marL="0" indent="0">
              <a:buNone/>
            </a:pPr>
            <a:endParaRPr lang="en-US" dirty="0"/>
          </a:p>
        </p:txBody>
      </p:sp>
    </p:spTree>
    <p:extLst>
      <p:ext uri="{BB962C8B-B14F-4D97-AF65-F5344CB8AC3E}">
        <p14:creationId xmlns:p14="http://schemas.microsoft.com/office/powerpoint/2010/main" val="232460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his comprehensive tome, </a:t>
            </a:r>
            <a:r>
              <a:rPr lang="en-GB" i="1" dirty="0"/>
              <a:t>The Origins of Political Order</a:t>
            </a:r>
            <a:r>
              <a:rPr lang="en-GB" dirty="0"/>
              <a:t>, Francis Fukuyama refers to an article by </a:t>
            </a:r>
            <a:r>
              <a:rPr lang="en-GB" dirty="0" err="1"/>
              <a:t>Mancur</a:t>
            </a:r>
            <a:r>
              <a:rPr lang="en-GB" dirty="0"/>
              <a:t> Olson that makes more or less the same point that I have been making about the transition from sporadic banditry (the politico-economic equivalent of hunting and gathering) to domestic predation (the politico-economic equivalent of agriculture). [Fukuyama, 303-04] </a:t>
            </a:r>
            <a:endParaRPr lang="en-GB" dirty="0" smtClean="0"/>
          </a:p>
          <a:p>
            <a:r>
              <a:rPr lang="en-GB" dirty="0" smtClean="0"/>
              <a:t>Fukuyama </a:t>
            </a:r>
            <a:r>
              <a:rPr lang="en-GB" dirty="0"/>
              <a:t>rejects Olson's thesis on the basis that the rulers of traditional agrarian societies, which Olson calls ‘stationary bandits’, did not tax their subjects to the maximum. </a:t>
            </a:r>
            <a:endParaRPr lang="en-US" dirty="0"/>
          </a:p>
        </p:txBody>
      </p:sp>
    </p:spTree>
    <p:extLst>
      <p:ext uri="{BB962C8B-B14F-4D97-AF65-F5344CB8AC3E}">
        <p14:creationId xmlns:p14="http://schemas.microsoft.com/office/powerpoint/2010/main" val="1430422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But it is not necessary to commit to the thesis that stationary bandits or domestic will always employ their power maximally. </a:t>
            </a:r>
            <a:endParaRPr lang="en-GB" dirty="0" smtClean="0"/>
          </a:p>
          <a:p>
            <a:r>
              <a:rPr lang="en-GB" dirty="0" smtClean="0"/>
              <a:t>There </a:t>
            </a:r>
            <a:r>
              <a:rPr lang="en-GB" dirty="0"/>
              <a:t>is clearly a range within which such bandits can continue to predate without, as it were, killing the goose that lays the golden egg: above this range, their subjects cannot survive; below this range, the predators cannot survive. It would be a minor miracle if these two points were always to coincide.</a:t>
            </a:r>
            <a:endParaRPr lang="en-US" dirty="0"/>
          </a:p>
          <a:p>
            <a:pPr marL="0" indent="0">
              <a:buNone/>
            </a:pPr>
            <a:endParaRPr lang="en-US" dirty="0"/>
          </a:p>
        </p:txBody>
      </p:sp>
    </p:spTree>
    <p:extLst>
      <p:ext uri="{BB962C8B-B14F-4D97-AF65-F5344CB8AC3E}">
        <p14:creationId xmlns:p14="http://schemas.microsoft.com/office/powerpoint/2010/main" val="566157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One finds an astonishing degree of agreement among scholars that the state and violence are intimately related</a:t>
            </a:r>
            <a:r>
              <a:rPr lang="en-GB" dirty="0" smtClean="0"/>
              <a:t>. </a:t>
            </a:r>
            <a:r>
              <a:rPr lang="en-GB" dirty="0"/>
              <a:t>If you were to ask David Hume how the state originated he would say that ‘Almost all the governments which exist at present, or of which there remains any record in story, have been founded originally in usurpation or conquest or both, without any </a:t>
            </a:r>
            <a:r>
              <a:rPr lang="en-GB" dirty="0" err="1"/>
              <a:t>pretense</a:t>
            </a:r>
            <a:r>
              <a:rPr lang="en-GB" dirty="0"/>
              <a:t> of a fair consent or voluntary subjection of the people.’ [Hume, 471</a:t>
            </a:r>
            <a:r>
              <a:rPr lang="en-GB" dirty="0" smtClean="0"/>
              <a:t>]</a:t>
            </a:r>
            <a:endParaRPr lang="en-US" dirty="0"/>
          </a:p>
        </p:txBody>
      </p:sp>
    </p:spTree>
    <p:extLst>
      <p:ext uri="{BB962C8B-B14F-4D97-AF65-F5344CB8AC3E}">
        <p14:creationId xmlns:p14="http://schemas.microsoft.com/office/powerpoint/2010/main" val="3704919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Anthony de Jasay writes that, as a matter of fact, the </a:t>
            </a:r>
            <a:r>
              <a:rPr lang="en-GB" dirty="0" smtClean="0"/>
              <a:t>real-life </a:t>
            </a:r>
            <a:r>
              <a:rPr lang="en-GB" dirty="0"/>
              <a:t>states that people actually endure have come into existence because their ancestors ‘were beaten into obedience by an invader, and sometimes due to Hobson’s choice’ had to take one king so as to escape the threat of getting another [de Jasay, 36] </a:t>
            </a:r>
            <a:endParaRPr lang="en-GB" dirty="0" smtClean="0"/>
          </a:p>
          <a:p>
            <a:r>
              <a:rPr lang="en-GB" dirty="0" smtClean="0"/>
              <a:t>And </a:t>
            </a:r>
            <a:r>
              <a:rPr lang="en-GB" dirty="0"/>
              <a:t>Crispin Sartwell remarks that ‘Almost any realistic view of the origin of states will attribute their founding or at any rate their development and preservation, to the large-scale application of violence.’ [Sartwell, 39</a:t>
            </a:r>
            <a:r>
              <a:rPr lang="en-GB" dirty="0" smtClean="0"/>
              <a:t>]</a:t>
            </a:r>
            <a:endParaRPr lang="en-US" dirty="0"/>
          </a:p>
        </p:txBody>
      </p:sp>
    </p:spTree>
    <p:extLst>
      <p:ext uri="{BB962C8B-B14F-4D97-AF65-F5344CB8AC3E}">
        <p14:creationId xmlns:p14="http://schemas.microsoft.com/office/powerpoint/2010/main" val="1501050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The renowned attorney, Clarence S. Darrow rejects as a fairy story for idiot children the idea that states came into existence to discourage and punish the evil and the lawless and to protect the weak and helpless. On the contrary, he claims, history shows that ‘the state was born in aggression, and that in all the various stages through which it has passed its essential characteristics have been preserved.’ [Darrow, 3] The actions of the state ‘rests on violence and force; is sustained by soldiers, policemen, and courts; and is contrary to the ideal peace and order that make for the happiness and progress of the human race.</a:t>
            </a:r>
            <a:r>
              <a:rPr lang="en-GB" dirty="0" smtClean="0"/>
              <a:t>’</a:t>
            </a:r>
            <a:endParaRPr lang="en-US" dirty="0"/>
          </a:p>
        </p:txBody>
      </p:sp>
    </p:spTree>
    <p:extLst>
      <p:ext uri="{BB962C8B-B14F-4D97-AF65-F5344CB8AC3E}">
        <p14:creationId xmlns:p14="http://schemas.microsoft.com/office/powerpoint/2010/main" val="3914790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Much the same comments could be made about Mesopotamia, the land between the rivers Tigris and Euphrates. There, the land had not just to be cleared but it had to be created more or less </a:t>
            </a:r>
            <a:r>
              <a:rPr lang="en-GB" i="1" dirty="0"/>
              <a:t>ex nihilo</a:t>
            </a:r>
            <a:r>
              <a:rPr lang="en-GB" dirty="0"/>
              <a:t>. </a:t>
            </a:r>
            <a:endParaRPr lang="en-GB" dirty="0" smtClean="0"/>
          </a:p>
          <a:p>
            <a:r>
              <a:rPr lang="en-GB" dirty="0" smtClean="0"/>
              <a:t>Originally </a:t>
            </a:r>
            <a:r>
              <a:rPr lang="en-GB" dirty="0"/>
              <a:t>consisting of swamps lying just above the level of the Persian Gulf, the Tigris-Euphrates delta needed to be reclaimed, a dry land created out of a watery chaos. The words of </a:t>
            </a:r>
            <a:r>
              <a:rPr lang="en-GB" i="1" dirty="0"/>
              <a:t>Genesis</a:t>
            </a:r>
            <a:r>
              <a:rPr lang="en-GB" dirty="0"/>
              <a:t> appear to be particularly applicable to this process: ‘And God said, “Let the water under the sky be gathered to one place, and let dry ground appear.” [</a:t>
            </a:r>
            <a:r>
              <a:rPr lang="en-GB" i="1" dirty="0"/>
              <a:t>Genesis</a:t>
            </a:r>
            <a:r>
              <a:rPr lang="en-GB" dirty="0"/>
              <a:t> 1: </a:t>
            </a:r>
            <a:r>
              <a:rPr lang="en-GB" dirty="0" smtClean="0"/>
              <a:t>9]</a:t>
            </a:r>
            <a:endParaRPr lang="en-US" dirty="0"/>
          </a:p>
        </p:txBody>
      </p:sp>
    </p:spTree>
    <p:extLst>
      <p:ext uri="{BB962C8B-B14F-4D97-AF65-F5344CB8AC3E}">
        <p14:creationId xmlns:p14="http://schemas.microsoft.com/office/powerpoint/2010/main" val="154855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Albert </a:t>
            </a:r>
            <a:r>
              <a:rPr lang="en-GB" dirty="0"/>
              <a:t>J. Nock writes that ‘The State originated in conquest and confiscation, as a device for maintaining the stratification of society permanently into two classes—an owning and exploiting class, relatively small, and a </a:t>
            </a:r>
            <a:r>
              <a:rPr lang="en-GB" dirty="0" err="1"/>
              <a:t>propertyless</a:t>
            </a:r>
            <a:r>
              <a:rPr lang="en-GB" dirty="0"/>
              <a:t> dependent class....No State known to history originated in any other manner, or for any other purpose than to enable the continuous economic exploitation of one class by another’ [Nock, 150]</a:t>
            </a:r>
            <a:endParaRPr lang="en-US" dirty="0"/>
          </a:p>
          <a:p>
            <a:endParaRPr lang="en-US" dirty="0"/>
          </a:p>
        </p:txBody>
      </p:sp>
    </p:spTree>
    <p:extLst>
      <p:ext uri="{BB962C8B-B14F-4D97-AF65-F5344CB8AC3E}">
        <p14:creationId xmlns:p14="http://schemas.microsoft.com/office/powerpoint/2010/main" val="2333330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James Scott notes that ‘much, if not most, of the population of the early states was unfree; they were subjects under duress’ To live in such a state rendered you liable for ‘taxes, conscription, corvée labor’ and implied for most a ‘condition of servitude.’. In substance, then, these early states were ‘warmaking machines…producing hemorrhages of subjects fleeing conscription, invasion and plunder.’ [Scott, 7]</a:t>
            </a:r>
            <a:endParaRPr lang="en-US" dirty="0"/>
          </a:p>
          <a:p>
            <a:pPr marL="0" indent="0">
              <a:buNone/>
            </a:pPr>
            <a:endParaRPr lang="en-US" dirty="0"/>
          </a:p>
        </p:txBody>
      </p:sp>
    </p:spTree>
    <p:extLst>
      <p:ext uri="{BB962C8B-B14F-4D97-AF65-F5344CB8AC3E}">
        <p14:creationId xmlns:p14="http://schemas.microsoft.com/office/powerpoint/2010/main" val="708479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warrior class coeval with these emergent states demanded a portion of the produce, a portion that steadily rose in tandem with a rise in overall population so that ‘…where productive capacity was at a premium, the warrior group could take a large fraction of total output. </a:t>
            </a:r>
            <a:r>
              <a:rPr lang="en-GB" dirty="0" smtClean="0"/>
              <a:t>These </a:t>
            </a:r>
            <a:r>
              <a:rPr lang="en-GB" dirty="0"/>
              <a:t>warriors founded the first states with the proceeds of this rake-off, which reached as high as 25 percent of the grain crop and one-half the increase in herds of domesticated animals. Farming, therefore, dramatically increased the importance of coercion. The surge in resources capable of being plundered led to a large surge in plunder.’ [Davidson &amp; Rees-</a:t>
            </a:r>
            <a:r>
              <a:rPr lang="en-GB" dirty="0" err="1"/>
              <a:t>Mogg</a:t>
            </a:r>
            <a:r>
              <a:rPr lang="en-GB" dirty="0"/>
              <a:t>, 79</a:t>
            </a:r>
            <a:r>
              <a:rPr lang="en-GB" dirty="0" smtClean="0"/>
              <a:t>]</a:t>
            </a:r>
            <a:endParaRPr lang="en-US" dirty="0"/>
          </a:p>
        </p:txBody>
      </p:sp>
    </p:spTree>
    <p:extLst>
      <p:ext uri="{BB962C8B-B14F-4D97-AF65-F5344CB8AC3E}">
        <p14:creationId xmlns:p14="http://schemas.microsoft.com/office/powerpoint/2010/main" val="2635645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Another popular form of aggression was the capture of human beings for </a:t>
            </a:r>
            <a:r>
              <a:rPr lang="en-GB" dirty="0" smtClean="0"/>
              <a:t>use as slaves. </a:t>
            </a:r>
            <a:r>
              <a:rPr lang="en-GB" dirty="0"/>
              <a:t>Childe again; ‘war helped to a great discovery—that men as well as animals can be domesticated. Instead of killing a defeated enemy, he might be enslaved; in return for his life, he could be made to work….by early historic times </a:t>
            </a:r>
            <a:r>
              <a:rPr lang="en-GB" dirty="0" smtClean="0"/>
              <a:t>slavery </a:t>
            </a:r>
            <a:r>
              <a:rPr lang="en-GB" dirty="0"/>
              <a:t>was a foundation of ancient industry and a potent instrument in the accumulation of capital.’ [Childe, 134]</a:t>
            </a:r>
            <a:endParaRPr lang="en-US" dirty="0"/>
          </a:p>
          <a:p>
            <a:pPr marL="0" indent="0">
              <a:buNone/>
            </a:pPr>
            <a:endParaRPr lang="en-US" dirty="0"/>
          </a:p>
        </p:txBody>
      </p:sp>
    </p:spTree>
    <p:extLst>
      <p:ext uri="{BB962C8B-B14F-4D97-AF65-F5344CB8AC3E}">
        <p14:creationId xmlns:p14="http://schemas.microsoft.com/office/powerpoint/2010/main" val="1632141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Any group of people may, conceivably, need protection from aggression by other groups. In many cases, this is provided by the group </a:t>
            </a:r>
            <a:r>
              <a:rPr lang="en-GB" dirty="0" smtClean="0"/>
              <a:t>itself, </a:t>
            </a:r>
            <a:r>
              <a:rPr lang="en-GB" dirty="0"/>
              <a:t>acting in an </a:t>
            </a:r>
            <a:r>
              <a:rPr lang="en-GB" i="1" dirty="0"/>
              <a:t>ad hoc</a:t>
            </a:r>
            <a:r>
              <a:rPr lang="en-GB" dirty="0"/>
              <a:t> fashion. </a:t>
            </a:r>
            <a:endParaRPr lang="en-GB" dirty="0" smtClean="0"/>
          </a:p>
          <a:p>
            <a:r>
              <a:rPr lang="en-GB" dirty="0" smtClean="0"/>
              <a:t>Where </a:t>
            </a:r>
            <a:r>
              <a:rPr lang="en-GB" dirty="0"/>
              <a:t>a community possesses a quasi-specialised group of hunters, it is likely that such will provide the core of any defensive unit. </a:t>
            </a:r>
            <a:endParaRPr lang="en-GB" dirty="0" smtClean="0"/>
          </a:p>
        </p:txBody>
      </p:sp>
    </p:spTree>
    <p:extLst>
      <p:ext uri="{BB962C8B-B14F-4D97-AF65-F5344CB8AC3E}">
        <p14:creationId xmlns:p14="http://schemas.microsoft.com/office/powerpoint/2010/main" val="916992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There are, </a:t>
            </a:r>
            <a:r>
              <a:rPr lang="en-GB" dirty="0" smtClean="0"/>
              <a:t>however, in </a:t>
            </a:r>
            <a:r>
              <a:rPr lang="en-GB" dirty="0"/>
              <a:t>human history, many examples of would-be protectors going into the aggression business </a:t>
            </a:r>
            <a:r>
              <a:rPr lang="en-GB" dirty="0" smtClean="0"/>
              <a:t>themselves and turning from watchdog to wolf. </a:t>
            </a:r>
            <a:endParaRPr lang="en-US" dirty="0"/>
          </a:p>
          <a:p>
            <a:r>
              <a:rPr lang="en-GB" dirty="0" smtClean="0"/>
              <a:t>‘But </a:t>
            </a:r>
            <a:r>
              <a:rPr lang="en-GB" dirty="0"/>
              <a:t>the very prosperity and peaceableness of the neolithic village may have caused its protectors to exchange the watchdog’s role for the wolf’s, demanding “protection money,” so to say, in an </a:t>
            </a:r>
            <a:r>
              <a:rPr lang="en-GB"/>
              <a:t>increasingly </a:t>
            </a:r>
            <a:r>
              <a:rPr lang="en-GB" smtClean="0"/>
              <a:t>one-</a:t>
            </a:r>
            <a:r>
              <a:rPr lang="en-GB" dirty="0"/>
              <a:t>sided transaction.’ [Mumford, 23</a:t>
            </a:r>
            <a:r>
              <a:rPr lang="en-GB" dirty="0" smtClean="0"/>
              <a:t>]</a:t>
            </a:r>
            <a:endParaRPr lang="en-US" dirty="0"/>
          </a:p>
        </p:txBody>
      </p:sp>
    </p:spTree>
    <p:extLst>
      <p:ext uri="{BB962C8B-B14F-4D97-AF65-F5344CB8AC3E}">
        <p14:creationId xmlns:p14="http://schemas.microsoft.com/office/powerpoint/2010/main" val="128651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Mumford posits a development from hunter to political chief and </a:t>
            </a:r>
            <a:r>
              <a:rPr lang="en-GB" dirty="0" smtClean="0"/>
              <a:t>eventually to king. </a:t>
            </a:r>
            <a:r>
              <a:rPr lang="en-GB" dirty="0"/>
              <a:t>What originally were voluntary offerings would then become </a:t>
            </a:r>
            <a:r>
              <a:rPr lang="en-GB" dirty="0" smtClean="0"/>
              <a:t>coercively extracted taxes </a:t>
            </a:r>
            <a:r>
              <a:rPr lang="en-GB" dirty="0"/>
              <a:t>and tributes.</a:t>
            </a:r>
            <a:endParaRPr lang="en-US" dirty="0"/>
          </a:p>
          <a:p>
            <a:endParaRPr lang="en-US" dirty="0"/>
          </a:p>
        </p:txBody>
      </p:sp>
    </p:spTree>
    <p:extLst>
      <p:ext uri="{BB962C8B-B14F-4D97-AF65-F5344CB8AC3E}">
        <p14:creationId xmlns:p14="http://schemas.microsoft.com/office/powerpoint/2010/main" val="309096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increase in power </a:t>
            </a:r>
            <a:r>
              <a:rPr lang="en-GB" dirty="0" smtClean="0"/>
              <a:t>and production capacity made </a:t>
            </a:r>
            <a:r>
              <a:rPr lang="en-GB" dirty="0"/>
              <a:t>possible by the arrival of the city also made possible for the first time the mass extermination and mass appropriation that is </a:t>
            </a:r>
            <a:r>
              <a:rPr lang="en-GB" dirty="0" smtClean="0"/>
              <a:t>war, as </a:t>
            </a:r>
            <a:r>
              <a:rPr lang="en-GB" dirty="0"/>
              <a:t>distinct from the border skirmish or </a:t>
            </a:r>
            <a:r>
              <a:rPr lang="en-GB" dirty="0" smtClean="0"/>
              <a:t>occasional cattle raid. </a:t>
            </a:r>
          </a:p>
          <a:p>
            <a:r>
              <a:rPr lang="en-GB" dirty="0" smtClean="0"/>
              <a:t>War </a:t>
            </a:r>
            <a:r>
              <a:rPr lang="en-GB" dirty="0"/>
              <a:t>has its origins, then, not in some </a:t>
            </a:r>
            <a:r>
              <a:rPr lang="en-GB" dirty="0" smtClean="0"/>
              <a:t>peculiar human </a:t>
            </a:r>
            <a:r>
              <a:rPr lang="en-GB" dirty="0"/>
              <a:t>pathology that is magnified in groups, but is rather a function of a </a:t>
            </a:r>
            <a:r>
              <a:rPr lang="en-GB" dirty="0" smtClean="0"/>
              <a:t>particular and distinctive  </a:t>
            </a:r>
            <a:r>
              <a:rPr lang="en-GB" dirty="0"/>
              <a:t>mode of </a:t>
            </a:r>
            <a:r>
              <a:rPr lang="en-GB" dirty="0" smtClean="0"/>
              <a:t>human social </a:t>
            </a:r>
            <a:r>
              <a:rPr lang="en-GB" dirty="0"/>
              <a:t>organisation. </a:t>
            </a:r>
            <a:endParaRPr lang="en-US" dirty="0"/>
          </a:p>
        </p:txBody>
      </p:sp>
    </p:spTree>
    <p:extLst>
      <p:ext uri="{BB962C8B-B14F-4D97-AF65-F5344CB8AC3E}">
        <p14:creationId xmlns:p14="http://schemas.microsoft.com/office/powerpoint/2010/main" val="797802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Once a city came into being, it had to secure its material supply base. If its population grew, then its supply lines had to be extended and the areas of food production increased. Was this to be done by predation or by some kind of process of symbiosis? </a:t>
            </a:r>
            <a:endParaRPr lang="en-US" dirty="0"/>
          </a:p>
        </p:txBody>
      </p:sp>
    </p:spTree>
    <p:extLst>
      <p:ext uri="{BB962C8B-B14F-4D97-AF65-F5344CB8AC3E}">
        <p14:creationId xmlns:p14="http://schemas.microsoft.com/office/powerpoint/2010/main" val="253973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power myth, says Mumford, ‘knows only one answer. Thus the very success of urban civilization gave sanction to bellicose habits and demands that continually undermined it and nullified its benefits. What began as a self-contained urban droplet would be forcibly blown into an iridescent soap bubble of empire, imposing in its dimension, but fragile in proportion to its size</a:t>
            </a:r>
            <a:r>
              <a:rPr lang="en-GB" dirty="0" smtClean="0"/>
              <a:t>.‘ </a:t>
            </a:r>
            <a:r>
              <a:rPr lang="en-GB" dirty="0"/>
              <a:t>[Mumford, 53</a:t>
            </a:r>
            <a:r>
              <a:rPr lang="en-GB" dirty="0" smtClean="0"/>
              <a:t>]</a:t>
            </a:r>
            <a:endParaRPr lang="en-US" dirty="0"/>
          </a:p>
        </p:txBody>
      </p:sp>
    </p:spTree>
    <p:extLst>
      <p:ext uri="{BB962C8B-B14F-4D97-AF65-F5344CB8AC3E}">
        <p14:creationId xmlns:p14="http://schemas.microsoft.com/office/powerpoint/2010/main" val="825442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Some of the earliest cities in the region were constructed on platforms of reeds laid out on the alluvial mud. </a:t>
            </a:r>
            <a:endParaRPr lang="en-GB" dirty="0" smtClean="0"/>
          </a:p>
          <a:p>
            <a:r>
              <a:rPr lang="en-GB" dirty="0" smtClean="0"/>
              <a:t>Just </a:t>
            </a:r>
            <a:r>
              <a:rPr lang="en-GB" dirty="0"/>
              <a:t>as in the case of the Nile communities, so too in </a:t>
            </a:r>
            <a:r>
              <a:rPr lang="en-GB" dirty="0" err="1"/>
              <a:t>Sumeria</a:t>
            </a:r>
            <a:r>
              <a:rPr lang="en-GB" dirty="0"/>
              <a:t>, reclamation required large-scale social cooperation. The drainage, irrigation and protection of this land gave rise to a centrally controlled economic system. </a:t>
            </a:r>
            <a:endParaRPr lang="en-GB" dirty="0" smtClean="0"/>
          </a:p>
        </p:txBody>
      </p:sp>
    </p:spTree>
    <p:extLst>
      <p:ext uri="{BB962C8B-B14F-4D97-AF65-F5344CB8AC3E}">
        <p14:creationId xmlns:p14="http://schemas.microsoft.com/office/powerpoint/2010/main" val="3109574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this lecture we took a look at the Mesopotamian and Egyptian civilisations and the beginnings of organised violence. The next lecture will concern itself with the emergence of the ruling </a:t>
            </a:r>
            <a:r>
              <a:rPr lang="en-GB" dirty="0" smtClean="0"/>
              <a:t>class.</a:t>
            </a:r>
            <a:endParaRPr lang="en-US" dirty="0"/>
          </a:p>
        </p:txBody>
      </p:sp>
    </p:spTree>
    <p:extLst>
      <p:ext uri="{BB962C8B-B14F-4D97-AF65-F5344CB8AC3E}">
        <p14:creationId xmlns:p14="http://schemas.microsoft.com/office/powerpoint/2010/main" val="4243175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Raw materials </a:t>
            </a:r>
            <a:r>
              <a:rPr lang="en-GB" dirty="0"/>
              <a:t>were needed and so regular systems of trade had to be created to obtain them, requiring </a:t>
            </a:r>
            <a:r>
              <a:rPr lang="en-GB" dirty="0" smtClean="0"/>
              <a:t>merchants</a:t>
            </a:r>
            <a:r>
              <a:rPr lang="en-GB" dirty="0"/>
              <a:t>, transport workers, specialist craftsmen, and those willing and able to provide security, people to keep records and, most interesting for our purposes, state officials to reconcile conflicting interests. [see Childe, 141-2]</a:t>
            </a:r>
            <a:r>
              <a:rPr lang="en-US" dirty="0"/>
              <a:t> </a:t>
            </a:r>
          </a:p>
        </p:txBody>
      </p:sp>
    </p:spTree>
    <p:extLst>
      <p:ext uri="{BB962C8B-B14F-4D97-AF65-F5344CB8AC3E}">
        <p14:creationId xmlns:p14="http://schemas.microsoft.com/office/powerpoint/2010/main" val="1455189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What the Mesopotamians had to construct laboriously via their cities was given as a gift of nature to the Egyptians. The cities on the plains of Mesopotamia had no natural means of </a:t>
            </a:r>
            <a:r>
              <a:rPr lang="en-GB" dirty="0" smtClean="0"/>
              <a:t>defence whereas </a:t>
            </a:r>
            <a:r>
              <a:rPr lang="en-GB" dirty="0"/>
              <a:t>Egypt itself as a whole had natural ramparts of mountain, sea and desert. This gave a </a:t>
            </a:r>
            <a:r>
              <a:rPr lang="en-GB" dirty="0" smtClean="0"/>
              <a:t>decidedly different </a:t>
            </a:r>
            <a:r>
              <a:rPr lang="en-GB" dirty="0"/>
              <a:t>tone to Egyptian cities. </a:t>
            </a:r>
            <a:endParaRPr lang="en-US" dirty="0"/>
          </a:p>
        </p:txBody>
      </p:sp>
    </p:spTree>
    <p:extLst>
      <p:ext uri="{BB962C8B-B14F-4D97-AF65-F5344CB8AC3E}">
        <p14:creationId xmlns:p14="http://schemas.microsoft.com/office/powerpoint/2010/main" val="1426840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walled town </a:t>
            </a:r>
            <a:r>
              <a:rPr lang="en-GB" dirty="0" smtClean="0"/>
              <a:t>made </a:t>
            </a:r>
            <a:r>
              <a:rPr lang="en-GB" dirty="0"/>
              <a:t>its appearance in Egypt,’ says Mumford, ‘before the dynastic centralization of power; but there may well have been a long period, a Pax Egyptiana, that relaxed both the internal tension and the need for external protection. When the walled city came back again, it was more of an agent of common defense against foreign invaders than a means of making local coercion possible.’ [Mumford, 88]</a:t>
            </a:r>
            <a:endParaRPr lang="en-US" dirty="0"/>
          </a:p>
          <a:p>
            <a:pPr marL="0" indent="0">
              <a:buNone/>
            </a:pPr>
            <a:endParaRPr lang="en-US" dirty="0"/>
          </a:p>
        </p:txBody>
      </p:sp>
    </p:spTree>
    <p:extLst>
      <p:ext uri="{BB962C8B-B14F-4D97-AF65-F5344CB8AC3E}">
        <p14:creationId xmlns:p14="http://schemas.microsoft.com/office/powerpoint/2010/main" val="92814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Unlike the cities of Mesopotamia and Egypt, the cities of the New World did not come into existence alongside river valleys nor did they arise from the social conditions necessary to produce and maintain systems of irrigation. Here, the cities seemed to have been formed </a:t>
            </a:r>
            <a:r>
              <a:rPr lang="en-GB" dirty="0" smtClean="0"/>
              <a:t>primarily in </a:t>
            </a:r>
            <a:r>
              <a:rPr lang="en-GB" dirty="0"/>
              <a:t>response to social and cultural pressures, principally religious and political. </a:t>
            </a:r>
            <a:endParaRPr lang="en-US" dirty="0"/>
          </a:p>
          <a:p>
            <a:pPr marL="0" indent="0">
              <a:buNone/>
            </a:pPr>
            <a:endParaRPr lang="en-US" dirty="0"/>
          </a:p>
        </p:txBody>
      </p:sp>
    </p:spTree>
    <p:extLst>
      <p:ext uri="{BB962C8B-B14F-4D97-AF65-F5344CB8AC3E}">
        <p14:creationId xmlns:p14="http://schemas.microsoft.com/office/powerpoint/2010/main" val="3682550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266</TotalTime>
  <Words>3888</Words>
  <Application>Microsoft Macintosh PowerPoint</Application>
  <PresentationFormat>On-screen Show (4:3)</PresentationFormat>
  <Paragraphs>128</Paragraphs>
  <Slides>50</Slides>
  <Notes>50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26</cp:revision>
  <dcterms:created xsi:type="dcterms:W3CDTF">2013-10-22T08:31:40Z</dcterms:created>
  <dcterms:modified xsi:type="dcterms:W3CDTF">2013-11-02T16:14:54Z</dcterms:modified>
</cp:coreProperties>
</file>