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6"/>
  </p:notesMasterIdLst>
  <p:sldIdLst>
    <p:sldId id="256" r:id="rId2"/>
    <p:sldId id="257" r:id="rId3"/>
    <p:sldId id="258" r:id="rId4"/>
    <p:sldId id="259" r:id="rId5"/>
    <p:sldId id="260" r:id="rId6"/>
    <p:sldId id="298" r:id="rId7"/>
    <p:sldId id="261" r:id="rId8"/>
    <p:sldId id="303" r:id="rId9"/>
    <p:sldId id="264" r:id="rId10"/>
    <p:sldId id="265" r:id="rId11"/>
    <p:sldId id="266" r:id="rId12"/>
    <p:sldId id="299" r:id="rId13"/>
    <p:sldId id="267" r:id="rId14"/>
    <p:sldId id="268" r:id="rId15"/>
    <p:sldId id="269" r:id="rId16"/>
    <p:sldId id="270" r:id="rId17"/>
    <p:sldId id="300" r:id="rId18"/>
    <p:sldId id="301" r:id="rId19"/>
    <p:sldId id="272" r:id="rId20"/>
    <p:sldId id="273" r:id="rId21"/>
    <p:sldId id="274" r:id="rId22"/>
    <p:sldId id="275" r:id="rId23"/>
    <p:sldId id="276" r:id="rId24"/>
    <p:sldId id="302" r:id="rId25"/>
    <p:sldId id="277" r:id="rId26"/>
    <p:sldId id="278" r:id="rId27"/>
    <p:sldId id="279" r:id="rId28"/>
    <p:sldId id="297" r:id="rId29"/>
    <p:sldId id="280" r:id="rId30"/>
    <p:sldId id="281" r:id="rId31"/>
    <p:sldId id="286" r:id="rId32"/>
    <p:sldId id="282" r:id="rId33"/>
    <p:sldId id="283" r:id="rId34"/>
    <p:sldId id="284" r:id="rId35"/>
    <p:sldId id="285" r:id="rId36"/>
    <p:sldId id="288" r:id="rId37"/>
    <p:sldId id="289" r:id="rId38"/>
    <p:sldId id="290" r:id="rId39"/>
    <p:sldId id="291" r:id="rId40"/>
    <p:sldId id="292" r:id="rId41"/>
    <p:sldId id="293" r:id="rId42"/>
    <p:sldId id="294" r:id="rId43"/>
    <p:sldId id="295" r:id="rId44"/>
    <p:sldId id="296" r:id="rId4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111" d="100"/>
          <a:sy n="111" d="100"/>
        </p:scale>
        <p:origin x="-21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interSettings" Target="printerSettings/printerSettings1.bin"/><Relationship Id="rId48" Type="http://schemas.openxmlformats.org/officeDocument/2006/relationships/presProps" Target="presProps.xml"/><Relationship Id="rId49" Type="http://schemas.openxmlformats.org/officeDocument/2006/relationships/viewProps" Target="viewProps.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heme" Target="theme/theme1.xml"/><Relationship Id="rId5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CE278B-5176-C244-B689-9D31996162B1}" type="datetimeFigureOut">
              <a:rPr lang="en-US" smtClean="0"/>
              <a:t>02/11/2013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29EBBE-6150-F942-B973-E9D088480289}" type="slidenum">
              <a:rPr lang="en-US" smtClean="0"/>
              <a:t>‹#›</a:t>
            </a:fld>
            <a:endParaRPr lang="en-US"/>
          </a:p>
        </p:txBody>
      </p:sp>
    </p:spTree>
    <p:extLst>
      <p:ext uri="{BB962C8B-B14F-4D97-AF65-F5344CB8AC3E}">
        <p14:creationId xmlns:p14="http://schemas.microsoft.com/office/powerpoint/2010/main" val="146510722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a:t>
            </a:fld>
            <a:endParaRPr lang="en-US"/>
          </a:p>
        </p:txBody>
      </p:sp>
    </p:spTree>
    <p:extLst>
      <p:ext uri="{BB962C8B-B14F-4D97-AF65-F5344CB8AC3E}">
        <p14:creationId xmlns:p14="http://schemas.microsoft.com/office/powerpoint/2010/main" val="1311426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10</a:t>
            </a:fld>
            <a:endParaRPr lang="en-US"/>
          </a:p>
        </p:txBody>
      </p:sp>
    </p:spTree>
    <p:extLst>
      <p:ext uri="{BB962C8B-B14F-4D97-AF65-F5344CB8AC3E}">
        <p14:creationId xmlns:p14="http://schemas.microsoft.com/office/powerpoint/2010/main" val="371359342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11</a:t>
            </a:fld>
            <a:endParaRPr lang="en-US"/>
          </a:p>
        </p:txBody>
      </p:sp>
    </p:spTree>
    <p:extLst>
      <p:ext uri="{BB962C8B-B14F-4D97-AF65-F5344CB8AC3E}">
        <p14:creationId xmlns:p14="http://schemas.microsoft.com/office/powerpoint/2010/main" val="29398075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12</a:t>
            </a:fld>
            <a:endParaRPr lang="en-US"/>
          </a:p>
        </p:txBody>
      </p:sp>
    </p:spTree>
    <p:extLst>
      <p:ext uri="{BB962C8B-B14F-4D97-AF65-F5344CB8AC3E}">
        <p14:creationId xmlns:p14="http://schemas.microsoft.com/office/powerpoint/2010/main" val="593916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13</a:t>
            </a:fld>
            <a:endParaRPr lang="en-US"/>
          </a:p>
        </p:txBody>
      </p:sp>
    </p:spTree>
    <p:extLst>
      <p:ext uri="{BB962C8B-B14F-4D97-AF65-F5344CB8AC3E}">
        <p14:creationId xmlns:p14="http://schemas.microsoft.com/office/powerpoint/2010/main" val="18884246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14</a:t>
            </a:fld>
            <a:endParaRPr lang="en-US"/>
          </a:p>
        </p:txBody>
      </p:sp>
    </p:spTree>
    <p:extLst>
      <p:ext uri="{BB962C8B-B14F-4D97-AF65-F5344CB8AC3E}">
        <p14:creationId xmlns:p14="http://schemas.microsoft.com/office/powerpoint/2010/main" val="32834002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15</a:t>
            </a:fld>
            <a:endParaRPr lang="en-US"/>
          </a:p>
        </p:txBody>
      </p:sp>
    </p:spTree>
    <p:extLst>
      <p:ext uri="{BB962C8B-B14F-4D97-AF65-F5344CB8AC3E}">
        <p14:creationId xmlns:p14="http://schemas.microsoft.com/office/powerpoint/2010/main" val="32815487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16</a:t>
            </a:fld>
            <a:endParaRPr lang="en-US"/>
          </a:p>
        </p:txBody>
      </p:sp>
    </p:spTree>
    <p:extLst>
      <p:ext uri="{BB962C8B-B14F-4D97-AF65-F5344CB8AC3E}">
        <p14:creationId xmlns:p14="http://schemas.microsoft.com/office/powerpoint/2010/main" val="3142158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17</a:t>
            </a:fld>
            <a:endParaRPr lang="en-US"/>
          </a:p>
        </p:txBody>
      </p:sp>
    </p:spTree>
    <p:extLst>
      <p:ext uri="{BB962C8B-B14F-4D97-AF65-F5344CB8AC3E}">
        <p14:creationId xmlns:p14="http://schemas.microsoft.com/office/powerpoint/2010/main" val="161114770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18</a:t>
            </a:fld>
            <a:endParaRPr lang="en-US"/>
          </a:p>
        </p:txBody>
      </p:sp>
    </p:spTree>
    <p:extLst>
      <p:ext uri="{BB962C8B-B14F-4D97-AF65-F5344CB8AC3E}">
        <p14:creationId xmlns:p14="http://schemas.microsoft.com/office/powerpoint/2010/main" val="180610158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19</a:t>
            </a:fld>
            <a:endParaRPr lang="en-US"/>
          </a:p>
        </p:txBody>
      </p:sp>
    </p:spTree>
    <p:extLst>
      <p:ext uri="{BB962C8B-B14F-4D97-AF65-F5344CB8AC3E}">
        <p14:creationId xmlns:p14="http://schemas.microsoft.com/office/powerpoint/2010/main" val="33847407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a:t>
            </a:fld>
            <a:endParaRPr lang="en-US"/>
          </a:p>
        </p:txBody>
      </p:sp>
    </p:spTree>
    <p:extLst>
      <p:ext uri="{BB962C8B-B14F-4D97-AF65-F5344CB8AC3E}">
        <p14:creationId xmlns:p14="http://schemas.microsoft.com/office/powerpoint/2010/main" val="10595747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20</a:t>
            </a:fld>
            <a:endParaRPr lang="en-US"/>
          </a:p>
        </p:txBody>
      </p:sp>
    </p:spTree>
    <p:extLst>
      <p:ext uri="{BB962C8B-B14F-4D97-AF65-F5344CB8AC3E}">
        <p14:creationId xmlns:p14="http://schemas.microsoft.com/office/powerpoint/2010/main" val="353916827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21</a:t>
            </a:fld>
            <a:endParaRPr lang="en-US"/>
          </a:p>
        </p:txBody>
      </p:sp>
    </p:spTree>
    <p:extLst>
      <p:ext uri="{BB962C8B-B14F-4D97-AF65-F5344CB8AC3E}">
        <p14:creationId xmlns:p14="http://schemas.microsoft.com/office/powerpoint/2010/main" val="356781637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22</a:t>
            </a:fld>
            <a:endParaRPr lang="en-US"/>
          </a:p>
        </p:txBody>
      </p:sp>
    </p:spTree>
    <p:extLst>
      <p:ext uri="{BB962C8B-B14F-4D97-AF65-F5344CB8AC3E}">
        <p14:creationId xmlns:p14="http://schemas.microsoft.com/office/powerpoint/2010/main" val="672466846"/>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23</a:t>
            </a:fld>
            <a:endParaRPr lang="en-US"/>
          </a:p>
        </p:txBody>
      </p:sp>
    </p:spTree>
    <p:extLst>
      <p:ext uri="{BB962C8B-B14F-4D97-AF65-F5344CB8AC3E}">
        <p14:creationId xmlns:p14="http://schemas.microsoft.com/office/powerpoint/2010/main" val="32014234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24</a:t>
            </a:fld>
            <a:endParaRPr lang="en-US"/>
          </a:p>
        </p:txBody>
      </p:sp>
    </p:spTree>
    <p:extLst>
      <p:ext uri="{BB962C8B-B14F-4D97-AF65-F5344CB8AC3E}">
        <p14:creationId xmlns:p14="http://schemas.microsoft.com/office/powerpoint/2010/main" val="96447371"/>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25</a:t>
            </a:fld>
            <a:endParaRPr lang="en-US"/>
          </a:p>
        </p:txBody>
      </p:sp>
    </p:spTree>
    <p:extLst>
      <p:ext uri="{BB962C8B-B14F-4D97-AF65-F5344CB8AC3E}">
        <p14:creationId xmlns:p14="http://schemas.microsoft.com/office/powerpoint/2010/main" val="1613913936"/>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26</a:t>
            </a:fld>
            <a:endParaRPr lang="en-US"/>
          </a:p>
        </p:txBody>
      </p:sp>
    </p:spTree>
    <p:extLst>
      <p:ext uri="{BB962C8B-B14F-4D97-AF65-F5344CB8AC3E}">
        <p14:creationId xmlns:p14="http://schemas.microsoft.com/office/powerpoint/2010/main" val="4016700510"/>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27</a:t>
            </a:fld>
            <a:endParaRPr lang="en-US"/>
          </a:p>
        </p:txBody>
      </p:sp>
    </p:spTree>
    <p:extLst>
      <p:ext uri="{BB962C8B-B14F-4D97-AF65-F5344CB8AC3E}">
        <p14:creationId xmlns:p14="http://schemas.microsoft.com/office/powerpoint/2010/main" val="2957759048"/>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28</a:t>
            </a:fld>
            <a:endParaRPr lang="en-US"/>
          </a:p>
        </p:txBody>
      </p:sp>
    </p:spTree>
    <p:extLst>
      <p:ext uri="{BB962C8B-B14F-4D97-AF65-F5344CB8AC3E}">
        <p14:creationId xmlns:p14="http://schemas.microsoft.com/office/powerpoint/2010/main" val="1994912633"/>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29</a:t>
            </a:fld>
            <a:endParaRPr lang="en-US"/>
          </a:p>
        </p:txBody>
      </p:sp>
    </p:spTree>
    <p:extLst>
      <p:ext uri="{BB962C8B-B14F-4D97-AF65-F5344CB8AC3E}">
        <p14:creationId xmlns:p14="http://schemas.microsoft.com/office/powerpoint/2010/main" val="42503336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a:t>
            </a:fld>
            <a:endParaRPr lang="en-US"/>
          </a:p>
        </p:txBody>
      </p:sp>
    </p:spTree>
    <p:extLst>
      <p:ext uri="{BB962C8B-B14F-4D97-AF65-F5344CB8AC3E}">
        <p14:creationId xmlns:p14="http://schemas.microsoft.com/office/powerpoint/2010/main" val="257669468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30</a:t>
            </a:fld>
            <a:endParaRPr lang="en-US"/>
          </a:p>
        </p:txBody>
      </p:sp>
    </p:spTree>
    <p:extLst>
      <p:ext uri="{BB962C8B-B14F-4D97-AF65-F5344CB8AC3E}">
        <p14:creationId xmlns:p14="http://schemas.microsoft.com/office/powerpoint/2010/main" val="200884843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31</a:t>
            </a:fld>
            <a:endParaRPr lang="en-US"/>
          </a:p>
        </p:txBody>
      </p:sp>
    </p:spTree>
    <p:extLst>
      <p:ext uri="{BB962C8B-B14F-4D97-AF65-F5344CB8AC3E}">
        <p14:creationId xmlns:p14="http://schemas.microsoft.com/office/powerpoint/2010/main" val="2763036902"/>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32</a:t>
            </a:fld>
            <a:endParaRPr lang="en-US"/>
          </a:p>
        </p:txBody>
      </p:sp>
    </p:spTree>
    <p:extLst>
      <p:ext uri="{BB962C8B-B14F-4D97-AF65-F5344CB8AC3E}">
        <p14:creationId xmlns:p14="http://schemas.microsoft.com/office/powerpoint/2010/main" val="397391350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33</a:t>
            </a:fld>
            <a:endParaRPr lang="en-US"/>
          </a:p>
        </p:txBody>
      </p:sp>
    </p:spTree>
    <p:extLst>
      <p:ext uri="{BB962C8B-B14F-4D97-AF65-F5344CB8AC3E}">
        <p14:creationId xmlns:p14="http://schemas.microsoft.com/office/powerpoint/2010/main" val="296346741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34</a:t>
            </a:fld>
            <a:endParaRPr lang="en-US"/>
          </a:p>
        </p:txBody>
      </p:sp>
    </p:spTree>
    <p:extLst>
      <p:ext uri="{BB962C8B-B14F-4D97-AF65-F5344CB8AC3E}">
        <p14:creationId xmlns:p14="http://schemas.microsoft.com/office/powerpoint/2010/main" val="26483718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35</a:t>
            </a:fld>
            <a:endParaRPr lang="en-US"/>
          </a:p>
        </p:txBody>
      </p:sp>
    </p:spTree>
    <p:extLst>
      <p:ext uri="{BB962C8B-B14F-4D97-AF65-F5344CB8AC3E}">
        <p14:creationId xmlns:p14="http://schemas.microsoft.com/office/powerpoint/2010/main" val="2553863999"/>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36</a:t>
            </a:fld>
            <a:endParaRPr lang="en-US"/>
          </a:p>
        </p:txBody>
      </p:sp>
    </p:spTree>
    <p:extLst>
      <p:ext uri="{BB962C8B-B14F-4D97-AF65-F5344CB8AC3E}">
        <p14:creationId xmlns:p14="http://schemas.microsoft.com/office/powerpoint/2010/main" val="347796064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37</a:t>
            </a:fld>
            <a:endParaRPr lang="en-US"/>
          </a:p>
        </p:txBody>
      </p:sp>
    </p:spTree>
    <p:extLst>
      <p:ext uri="{BB962C8B-B14F-4D97-AF65-F5344CB8AC3E}">
        <p14:creationId xmlns:p14="http://schemas.microsoft.com/office/powerpoint/2010/main" val="971440076"/>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38</a:t>
            </a:fld>
            <a:endParaRPr lang="en-US"/>
          </a:p>
        </p:txBody>
      </p:sp>
    </p:spTree>
    <p:extLst>
      <p:ext uri="{BB962C8B-B14F-4D97-AF65-F5344CB8AC3E}">
        <p14:creationId xmlns:p14="http://schemas.microsoft.com/office/powerpoint/2010/main" val="2622314242"/>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39</a:t>
            </a:fld>
            <a:endParaRPr lang="en-US"/>
          </a:p>
        </p:txBody>
      </p:sp>
    </p:spTree>
    <p:extLst>
      <p:ext uri="{BB962C8B-B14F-4D97-AF65-F5344CB8AC3E}">
        <p14:creationId xmlns:p14="http://schemas.microsoft.com/office/powerpoint/2010/main" val="38220336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4</a:t>
            </a:fld>
            <a:endParaRPr lang="en-US"/>
          </a:p>
        </p:txBody>
      </p:sp>
    </p:spTree>
    <p:extLst>
      <p:ext uri="{BB962C8B-B14F-4D97-AF65-F5344CB8AC3E}">
        <p14:creationId xmlns:p14="http://schemas.microsoft.com/office/powerpoint/2010/main" val="668837865"/>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40</a:t>
            </a:fld>
            <a:endParaRPr lang="en-US"/>
          </a:p>
        </p:txBody>
      </p:sp>
    </p:spTree>
    <p:extLst>
      <p:ext uri="{BB962C8B-B14F-4D97-AF65-F5344CB8AC3E}">
        <p14:creationId xmlns:p14="http://schemas.microsoft.com/office/powerpoint/2010/main" val="384743006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41</a:t>
            </a:fld>
            <a:endParaRPr lang="en-US"/>
          </a:p>
        </p:txBody>
      </p:sp>
    </p:spTree>
    <p:extLst>
      <p:ext uri="{BB962C8B-B14F-4D97-AF65-F5344CB8AC3E}">
        <p14:creationId xmlns:p14="http://schemas.microsoft.com/office/powerpoint/2010/main" val="341175190"/>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42</a:t>
            </a:fld>
            <a:endParaRPr lang="en-US"/>
          </a:p>
        </p:txBody>
      </p:sp>
    </p:spTree>
    <p:extLst>
      <p:ext uri="{BB962C8B-B14F-4D97-AF65-F5344CB8AC3E}">
        <p14:creationId xmlns:p14="http://schemas.microsoft.com/office/powerpoint/2010/main" val="2214611659"/>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43</a:t>
            </a:fld>
            <a:endParaRPr lang="en-US"/>
          </a:p>
        </p:txBody>
      </p:sp>
    </p:spTree>
    <p:extLst>
      <p:ext uri="{BB962C8B-B14F-4D97-AF65-F5344CB8AC3E}">
        <p14:creationId xmlns:p14="http://schemas.microsoft.com/office/powerpoint/2010/main" val="923889936"/>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44</a:t>
            </a:fld>
            <a:endParaRPr lang="en-US"/>
          </a:p>
        </p:txBody>
      </p:sp>
    </p:spTree>
    <p:extLst>
      <p:ext uri="{BB962C8B-B14F-4D97-AF65-F5344CB8AC3E}">
        <p14:creationId xmlns:p14="http://schemas.microsoft.com/office/powerpoint/2010/main" val="29315361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5</a:t>
            </a:fld>
            <a:endParaRPr lang="en-US"/>
          </a:p>
        </p:txBody>
      </p:sp>
    </p:spTree>
    <p:extLst>
      <p:ext uri="{BB962C8B-B14F-4D97-AF65-F5344CB8AC3E}">
        <p14:creationId xmlns:p14="http://schemas.microsoft.com/office/powerpoint/2010/main" val="12424883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6</a:t>
            </a:fld>
            <a:endParaRPr lang="en-US"/>
          </a:p>
        </p:txBody>
      </p:sp>
    </p:spTree>
    <p:extLst>
      <p:ext uri="{BB962C8B-B14F-4D97-AF65-F5344CB8AC3E}">
        <p14:creationId xmlns:p14="http://schemas.microsoft.com/office/powerpoint/2010/main" val="347277099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7</a:t>
            </a:fld>
            <a:endParaRPr lang="en-US"/>
          </a:p>
        </p:txBody>
      </p:sp>
    </p:spTree>
    <p:extLst>
      <p:ext uri="{BB962C8B-B14F-4D97-AF65-F5344CB8AC3E}">
        <p14:creationId xmlns:p14="http://schemas.microsoft.com/office/powerpoint/2010/main" val="2630625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8</a:t>
            </a:fld>
            <a:endParaRPr lang="en-US"/>
          </a:p>
        </p:txBody>
      </p:sp>
    </p:spTree>
    <p:extLst>
      <p:ext uri="{BB962C8B-B14F-4D97-AF65-F5344CB8AC3E}">
        <p14:creationId xmlns:p14="http://schemas.microsoft.com/office/powerpoint/2010/main" val="104658883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2F29EBBE-6150-F942-B973-E9D088480289}" type="slidenum">
              <a:rPr lang="en-US" smtClean="0"/>
              <a:t>9</a:t>
            </a:fld>
            <a:endParaRPr lang="en-US"/>
          </a:p>
        </p:txBody>
      </p:sp>
    </p:spTree>
    <p:extLst>
      <p:ext uri="{BB962C8B-B14F-4D97-AF65-F5344CB8AC3E}">
        <p14:creationId xmlns:p14="http://schemas.microsoft.com/office/powerpoint/2010/main" val="31519839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3186953" y="268288"/>
            <a:ext cx="5669280" cy="39003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400" y="4208929"/>
            <a:ext cx="5458968" cy="1048684"/>
          </a:xfrm>
        </p:spPr>
        <p:txBody>
          <a:bodyPr vert="horz" lIns="91440" tIns="45720" rIns="91440" bIns="45720" rtlCol="0" anchor="b" anchorCtr="0">
            <a:normAutofit/>
          </a:bodyPr>
          <a:lstStyle>
            <a:lvl1pPr algn="l" defTabSz="914400" rtl="0" eaLnBrk="1" latinLnBrk="0" hangingPunct="1">
              <a:spcBef>
                <a:spcPct val="0"/>
              </a:spcBef>
              <a:buNone/>
              <a:defRPr sz="4600" kern="1200">
                <a:solidFill>
                  <a:schemeClr val="accent1"/>
                </a:solidFill>
                <a:latin typeface="+mj-lt"/>
                <a:ea typeface="+mj-ea"/>
                <a:cs typeface="+mj-cs"/>
              </a:defRPr>
            </a:lvl1pPr>
          </a:lstStyle>
          <a:p>
            <a:r>
              <a:rPr lang="ga-IE" smtClean="0"/>
              <a:t>Click to edit Master title style</a:t>
            </a:r>
            <a:endParaRPr/>
          </a:p>
        </p:txBody>
      </p:sp>
      <p:sp>
        <p:nvSpPr>
          <p:cNvPr id="3" name="Subtitle 2"/>
          <p:cNvSpPr>
            <a:spLocks noGrp="1"/>
          </p:cNvSpPr>
          <p:nvPr>
            <p:ph type="subTitle" idx="1"/>
          </p:nvPr>
        </p:nvSpPr>
        <p:spPr>
          <a:xfrm>
            <a:off x="3200400" y="5257800"/>
            <a:ext cx="5458968" cy="621792"/>
          </a:xfrm>
        </p:spPr>
        <p:txBody>
          <a:bodyPr vert="horz" lIns="91440" tIns="45720" rIns="91440" bIns="45720" rtlCol="0">
            <a:normAutofit/>
          </a:bodyPr>
          <a:lstStyle>
            <a:lvl1pPr marL="0" indent="0" algn="l" defTabSz="914400" rtl="0" eaLnBrk="1" latinLnBrk="0" hangingPunct="1">
              <a:spcBef>
                <a:spcPts val="0"/>
              </a:spcBef>
              <a:buClr>
                <a:schemeClr val="accent1"/>
              </a:buClr>
              <a:buSzPct val="100000"/>
              <a:buFont typeface="Wingdings 2" pitchFamily="18" charset="2"/>
              <a:buNone/>
              <a:defRPr sz="1600" kern="1200">
                <a:solidFill>
                  <a:schemeClr val="tx2"/>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90525"/>
            <a:ext cx="5504688" cy="365125"/>
          </a:xfrm>
        </p:spPr>
        <p:txBody>
          <a:bodyPr vert="horz" lIns="91440" tIns="45720" rIns="91440" bIns="45720" rtlCol="0" anchor="ctr"/>
          <a:lstStyle>
            <a:lvl1pPr marL="0" algn="r" defTabSz="914400" rtl="0" eaLnBrk="1" latinLnBrk="0" hangingPunct="1">
              <a:defRPr sz="2200" b="0" kern="1200" baseline="0">
                <a:solidFill>
                  <a:schemeClr val="bg1"/>
                </a:solidFill>
                <a:latin typeface="+mn-lt"/>
                <a:ea typeface="+mn-ea"/>
                <a:cs typeface="+mn-cs"/>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3218688" y="6356350"/>
            <a:ext cx="4736592" cy="365125"/>
          </a:xfrm>
        </p:spPr>
        <p:txBody>
          <a:bodyPr vert="horz" lIns="91440" tIns="45720" rIns="91440" bIns="45720" rtlCol="0" anchor="ctr"/>
          <a:lstStyle>
            <a:lvl1pPr marL="0" algn="l" defTabSz="914400" rtl="0" eaLnBrk="1" latinLnBrk="0" hangingPunct="1">
              <a:defRPr sz="1100" b="1" kern="1200">
                <a:solidFill>
                  <a:schemeClr val="tx2">
                    <a:lumMod val="60000"/>
                    <a:lumOff val="40000"/>
                  </a:schemeClr>
                </a:solidFill>
                <a:latin typeface="+mn-lt"/>
                <a:ea typeface="+mn-ea"/>
                <a:cs typeface="+mn-cs"/>
              </a:defRPr>
            </a:lvl1pPr>
          </a:lstStyle>
          <a:p>
            <a:endParaRPr lang="en-US"/>
          </a:p>
        </p:txBody>
      </p:sp>
      <p:sp>
        <p:nvSpPr>
          <p:cNvPr id="6" name="Slide Number Placeholder 5"/>
          <p:cNvSpPr>
            <a:spLocks noGrp="1"/>
          </p:cNvSpPr>
          <p:nvPr>
            <p:ph type="sldNum" sz="quarter" idx="12"/>
          </p:nvPr>
        </p:nvSpPr>
        <p:spPr>
          <a:xfrm>
            <a:off x="8256494"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0" name="Content Placeholder 2"/>
          <p:cNvSpPr>
            <a:spLocks noGrp="1"/>
          </p:cNvSpPr>
          <p:nvPr>
            <p:ph sz="half" idx="14"/>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28244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28244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1" name="Content Placeholder 2"/>
          <p:cNvSpPr>
            <a:spLocks noGrp="1"/>
          </p:cNvSpPr>
          <p:nvPr>
            <p:ph sz="half" idx="14"/>
          </p:nvPr>
        </p:nvSpPr>
        <p:spPr>
          <a:xfrm>
            <a:off x="457200" y="2214562"/>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12" name="Content Placeholder 2"/>
          <p:cNvSpPr>
            <a:spLocks noGrp="1"/>
          </p:cNvSpPr>
          <p:nvPr>
            <p:ph sz="half" idx="15"/>
          </p:nvPr>
        </p:nvSpPr>
        <p:spPr>
          <a:xfrm>
            <a:off x="457200" y="4224973"/>
            <a:ext cx="3566160"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Rectangle 5"/>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Date Placeholder 2"/>
          <p:cNvSpPr>
            <a:spLocks noGrp="1"/>
          </p:cNvSpPr>
          <p:nvPr>
            <p:ph type="dt" sz="half" idx="10"/>
          </p:nvPr>
        </p:nvSpPr>
        <p:spPr/>
        <p:txBody>
          <a:bodyPr/>
          <a:lstStyle/>
          <a:p>
            <a:fld id="{B1A24CD3-204F-4468-8EE4-28A6668D006A}" type="datetimeFigureOut">
              <a:rPr lang="en-US" smtClean="0"/>
              <a:t>02/11/2013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Rectangle 4"/>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Date Placeholder 1"/>
          <p:cNvSpPr>
            <a:spLocks noGrp="1"/>
          </p:cNvSpPr>
          <p:nvPr>
            <p:ph type="dt" sz="half" idx="10"/>
          </p:nvPr>
        </p:nvSpPr>
        <p:spPr/>
        <p:txBody>
          <a:bodyPr/>
          <a:lstStyle/>
          <a:p>
            <a:fld id="{B1A24CD3-204F-4468-8EE4-28A6668D006A}" type="datetimeFigureOut">
              <a:rPr lang="en-US" smtClean="0"/>
              <a:t>02/11/2013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3" name="Content Placeholder 2"/>
          <p:cNvSpPr>
            <a:spLocks noGrp="1"/>
          </p:cNvSpPr>
          <p:nvPr>
            <p:ph idx="1"/>
          </p:nvPr>
        </p:nvSpPr>
        <p:spPr>
          <a:xfrm>
            <a:off x="4762052" y="990600"/>
            <a:ext cx="3566160" cy="51355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8" name="Rectangle 7"/>
          <p:cNvSpPr/>
          <p:nvPr/>
        </p:nvSpPr>
        <p:spPr>
          <a:xfrm>
            <a:off x="4746811" y="268288"/>
            <a:ext cx="4114800"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95082"/>
            <a:ext cx="3566160" cy="1035424"/>
          </a:xfrm>
        </p:spPr>
        <p:txBody>
          <a:bodyPr anchor="b"/>
          <a:lstStyle>
            <a:lvl1pPr algn="l">
              <a:defRPr sz="2800" b="0"/>
            </a:lvl1pPr>
          </a:lstStyle>
          <a:p>
            <a:r>
              <a:rPr lang="ga-IE" smtClean="0"/>
              <a:t>Click to edit Master title style</a:t>
            </a:r>
            <a:endParaRPr/>
          </a:p>
        </p:txBody>
      </p:sp>
      <p:sp>
        <p:nvSpPr>
          <p:cNvPr id="4" name="Text Placeholder 3"/>
          <p:cNvSpPr>
            <a:spLocks noGrp="1"/>
          </p:cNvSpPr>
          <p:nvPr>
            <p:ph type="body" sz="half" idx="2"/>
          </p:nvPr>
        </p:nvSpPr>
        <p:spPr>
          <a:xfrm>
            <a:off x="457199" y="2057400"/>
            <a:ext cx="3566160" cy="3657601"/>
          </a:xfrm>
        </p:spPr>
        <p:txBody>
          <a:bodyPr>
            <a:normAutofit/>
          </a:bodyPr>
          <a:lstStyle>
            <a:lvl1pPr marL="0" indent="0">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a:xfrm>
            <a:off x="161365" y="6124014"/>
            <a:ext cx="1752600" cy="365125"/>
          </a:xfrm>
        </p:spPr>
        <p:txBody>
          <a:bodyPr/>
          <a:lstStyle>
            <a:lvl1pPr algn="l">
              <a:defRPr/>
            </a:lvl1p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a:xfrm>
            <a:off x="174812" y="6356350"/>
            <a:ext cx="3863788" cy="365125"/>
          </a:xfrm>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9"/>
          <p:cNvSpPr>
            <a:spLocks noGrp="1"/>
          </p:cNvSpPr>
          <p:nvPr>
            <p:ph type="pic" sz="quarter" idx="13"/>
          </p:nvPr>
        </p:nvSpPr>
        <p:spPr>
          <a:xfrm>
            <a:off x="4760258" y="990600"/>
            <a:ext cx="4096512" cy="5611813"/>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sp>
        <p:nvSpPr>
          <p:cNvPr id="8" name="Rectangle 7"/>
          <p:cNvSpPr/>
          <p:nvPr/>
        </p:nvSpPr>
        <p:spPr>
          <a:xfrm>
            <a:off x="7216775" y="268288"/>
            <a:ext cx="1639457"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6858000"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4 Pictures with Caption">
    <p:spTree>
      <p:nvGrpSpPr>
        <p:cNvPr id="1" name=""/>
        <p:cNvGrpSpPr/>
        <p:nvPr/>
      </p:nvGrpSpPr>
      <p:grpSpPr>
        <a:xfrm>
          <a:off x="0" y="0"/>
          <a:ext cx="0" cy="0"/>
          <a:chOff x="0" y="0"/>
          <a:chExt cx="0" cy="0"/>
        </a:xfrm>
      </p:grpSpPr>
      <p:sp>
        <p:nvSpPr>
          <p:cNvPr id="8" name="Rectangle 7"/>
          <p:cNvSpPr/>
          <p:nvPr/>
        </p:nvSpPr>
        <p:spPr>
          <a:xfrm>
            <a:off x="8135471" y="268288"/>
            <a:ext cx="720761" cy="363931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8788" y="4267200"/>
            <a:ext cx="6477000" cy="566738"/>
          </a:xfrm>
        </p:spPr>
        <p:txBody>
          <a:bodyPr anchor="b"/>
          <a:lstStyle>
            <a:lvl1pPr algn="l">
              <a:defRPr sz="2800" b="0"/>
            </a:lvl1pPr>
          </a:lstStyle>
          <a:p>
            <a:r>
              <a:rPr lang="ga-IE" smtClean="0"/>
              <a:t>Click to edit Master title style</a:t>
            </a:r>
            <a:endParaRPr/>
          </a:p>
        </p:txBody>
      </p:sp>
      <p:sp>
        <p:nvSpPr>
          <p:cNvPr id="3" name="Picture Placeholder 2"/>
          <p:cNvSpPr>
            <a:spLocks noGrp="1"/>
          </p:cNvSpPr>
          <p:nvPr>
            <p:ph type="pic" idx="1"/>
          </p:nvPr>
        </p:nvSpPr>
        <p:spPr>
          <a:xfrm>
            <a:off x="269874" y="268288"/>
            <a:ext cx="3006726" cy="3639312"/>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4" name="Text Placeholder 3"/>
          <p:cNvSpPr>
            <a:spLocks noGrp="1"/>
          </p:cNvSpPr>
          <p:nvPr>
            <p:ph type="body" sz="half" idx="2"/>
          </p:nvPr>
        </p:nvSpPr>
        <p:spPr>
          <a:xfrm>
            <a:off x="458788" y="4840941"/>
            <a:ext cx="6475412" cy="1304271"/>
          </a:xfrm>
        </p:spPr>
        <p:txBody>
          <a:bodyPr>
            <a:normAutofit/>
          </a:bodyPr>
          <a:lstStyle>
            <a:lvl1pPr marL="0" indent="0">
              <a:spcBef>
                <a:spcPts val="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ga-IE" smtClean="0"/>
              <a:t>Click to edit Master text styles</a:t>
            </a:r>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10" name="Picture Placeholder 2"/>
          <p:cNvSpPr>
            <a:spLocks noGrp="1"/>
          </p:cNvSpPr>
          <p:nvPr>
            <p:ph type="pic" idx="13"/>
          </p:nvPr>
        </p:nvSpPr>
        <p:spPr>
          <a:xfrm>
            <a:off x="3352800" y="268288"/>
            <a:ext cx="47019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1" name="Picture Placeholder 2"/>
          <p:cNvSpPr>
            <a:spLocks noGrp="1"/>
          </p:cNvSpPr>
          <p:nvPr>
            <p:ph type="pic" idx="14"/>
          </p:nvPr>
        </p:nvSpPr>
        <p:spPr>
          <a:xfrm>
            <a:off x="33528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
        <p:nvSpPr>
          <p:cNvPr id="12" name="Picture Placeholder 2"/>
          <p:cNvSpPr>
            <a:spLocks noGrp="1"/>
          </p:cNvSpPr>
          <p:nvPr>
            <p:ph type="pic" idx="15"/>
          </p:nvPr>
        </p:nvSpPr>
        <p:spPr>
          <a:xfrm>
            <a:off x="5750500" y="2131935"/>
            <a:ext cx="2304288" cy="177566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ga-IE" smtClean="0"/>
              <a:t>Drag picture to placeholder or click icon to add</a:t>
            </a: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8148918" y="268288"/>
            <a:ext cx="718073" cy="56692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Vertical Title 1"/>
          <p:cNvSpPr>
            <a:spLocks noGrp="1"/>
          </p:cNvSpPr>
          <p:nvPr>
            <p:ph type="title" orient="vert"/>
          </p:nvPr>
        </p:nvSpPr>
        <p:spPr>
          <a:xfrm>
            <a:off x="7543799" y="1035424"/>
            <a:ext cx="1322295" cy="5090739"/>
          </a:xfrm>
        </p:spPr>
        <p:txBody>
          <a:bodyPr vert="eaVert" anchor="t" anchorCtr="0"/>
          <a:lstStyle/>
          <a:p>
            <a:r>
              <a:rPr lang="ga-IE" smtClean="0"/>
              <a:t>Click to edit Master title style</a:t>
            </a:r>
            <a:endParaRPr/>
          </a:p>
        </p:txBody>
      </p:sp>
      <p:sp>
        <p:nvSpPr>
          <p:cNvPr id="3" name="Vertical Text Placeholder 2"/>
          <p:cNvSpPr>
            <a:spLocks noGrp="1"/>
          </p:cNvSpPr>
          <p:nvPr>
            <p:ph type="body" orient="vert" idx="1"/>
          </p:nvPr>
        </p:nvSpPr>
        <p:spPr>
          <a:xfrm>
            <a:off x="457200" y="1035424"/>
            <a:ext cx="6019800" cy="5109789"/>
          </a:xfrm>
        </p:spPr>
        <p:txBody>
          <a:bodyPr vert="eaVert"/>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7212106"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p:txBody>
          <a:bodyPr/>
          <a:lstStyle/>
          <a:p>
            <a:r>
              <a:rPr lang="ga-IE"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7" name="Rectangle 6"/>
          <p:cNvSpPr/>
          <p:nvPr/>
        </p:nvSpPr>
        <p:spPr>
          <a:xfrm>
            <a:off x="3186953" y="268288"/>
            <a:ext cx="5669280" cy="25603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200399" y="4171950"/>
            <a:ext cx="5457919" cy="1085850"/>
          </a:xfrm>
        </p:spPr>
        <p:txBody>
          <a:bodyPr>
            <a:normAutofit/>
          </a:bodyPr>
          <a:lstStyle>
            <a:lvl1pPr>
              <a:defRPr sz="4600"/>
            </a:lvl1pPr>
          </a:lstStyle>
          <a:p>
            <a:r>
              <a:rPr lang="ga-IE" smtClean="0"/>
              <a:t>Click to edit Master title style</a:t>
            </a:r>
            <a:endParaRPr/>
          </a:p>
        </p:txBody>
      </p:sp>
      <p:sp>
        <p:nvSpPr>
          <p:cNvPr id="3" name="Subtitle 2"/>
          <p:cNvSpPr>
            <a:spLocks noGrp="1"/>
          </p:cNvSpPr>
          <p:nvPr>
            <p:ph type="subTitle" idx="1"/>
          </p:nvPr>
        </p:nvSpPr>
        <p:spPr>
          <a:xfrm>
            <a:off x="3200401" y="5257799"/>
            <a:ext cx="5457918" cy="618565"/>
          </a:xfrm>
        </p:spPr>
        <p:txBody>
          <a:bodyPr>
            <a:normAutofit/>
          </a:bodyPr>
          <a:lstStyle>
            <a:lvl1pPr marL="0" indent="0" algn="l">
              <a:spcBef>
                <a:spcPct val="0"/>
              </a:spcBef>
              <a:buNone/>
              <a:defRPr sz="1600">
                <a:solidFill>
                  <a:schemeClr val="tx2"/>
                </a:solidFill>
              </a:defRPr>
            </a:lvl1pPr>
            <a:lvl2pPr marL="457200" indent="0" algn="ctr">
              <a:spcBef>
                <a:spcPct val="0"/>
              </a:spcBef>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ga-IE" smtClean="0"/>
              <a:t>Click to edit Master subtitle style</a:t>
            </a:r>
            <a:endParaRPr dirty="0"/>
          </a:p>
        </p:txBody>
      </p:sp>
      <p:sp>
        <p:nvSpPr>
          <p:cNvPr id="4" name="Date Placeholder 3"/>
          <p:cNvSpPr>
            <a:spLocks noGrp="1"/>
          </p:cNvSpPr>
          <p:nvPr>
            <p:ph type="dt" sz="half" idx="10"/>
          </p:nvPr>
        </p:nvSpPr>
        <p:spPr>
          <a:xfrm>
            <a:off x="3276600" y="389965"/>
            <a:ext cx="5499847" cy="365125"/>
          </a:xfrm>
        </p:spPr>
        <p:txBody>
          <a:bodyPr/>
          <a:lstStyle>
            <a:lvl1pPr>
              <a:defRPr sz="2200" b="0" baseline="0">
                <a:solidFill>
                  <a:schemeClr val="bg1"/>
                </a:solidFill>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3213847" y="6356350"/>
            <a:ext cx="4734112" cy="365125"/>
          </a:xfrm>
        </p:spPr>
        <p:txBody>
          <a:bodyPr/>
          <a:lstStyle/>
          <a:p>
            <a:endParaRPr lang="en-US"/>
          </a:p>
        </p:txBody>
      </p:sp>
      <p:sp>
        <p:nvSpPr>
          <p:cNvPr id="6" name="Slide Number Placeholder 5"/>
          <p:cNvSpPr>
            <a:spLocks noGrp="1"/>
          </p:cNvSpPr>
          <p:nvPr>
            <p:ph type="sldNum" sz="quarter" idx="12"/>
          </p:nvPr>
        </p:nvSpPr>
        <p:spPr>
          <a:xfrm>
            <a:off x="8265459" y="6356350"/>
            <a:ext cx="685800" cy="365125"/>
          </a:xfrm>
        </p:spPr>
        <p:txBody>
          <a:bodyPr vert="horz" lIns="91440" tIns="45720" rIns="91440" bIns="45720" rtlCol="0" anchor="ctr"/>
          <a:lstStyle>
            <a:lvl1pPr marL="0" algn="r" defTabSz="914400" rtl="0" eaLnBrk="1" latinLnBrk="0" hangingPunct="1">
              <a:defRPr sz="1100" b="1" kern="1200">
                <a:solidFill>
                  <a:schemeClr val="tx2">
                    <a:lumMod val="60000"/>
                    <a:lumOff val="40000"/>
                  </a:schemeClr>
                </a:solidFill>
                <a:latin typeface="+mn-lt"/>
                <a:ea typeface="+mn-ea"/>
                <a:cs typeface="+mn-cs"/>
              </a:defRPr>
            </a:lvl1p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3200400" y="2877671"/>
            <a:ext cx="5646867" cy="1280160"/>
          </a:xfrm>
        </p:spPr>
        <p:txBody>
          <a:bodyPr/>
          <a:lstStyle>
            <a:lvl1pPr>
              <a:buNone/>
              <a:defRPr/>
            </a:lvl1pPr>
          </a:lstStyle>
          <a:p>
            <a:r>
              <a:rPr lang="ga-IE" smtClean="0"/>
              <a:t>Drag picture to placeholder or click icon to add</a:t>
            </a:r>
            <a:endParaRPr/>
          </a:p>
        </p:txBody>
      </p:sp>
      <p:sp>
        <p:nvSpPr>
          <p:cNvPr id="10" name="Rectangle 9"/>
          <p:cNvSpPr/>
          <p:nvPr/>
        </p:nvSpPr>
        <p:spPr>
          <a:xfrm>
            <a:off x="268940" y="268288"/>
            <a:ext cx="182880" cy="3886853"/>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7" name="Rectangle 6"/>
          <p:cNvSpPr/>
          <p:nvPr/>
        </p:nvSpPr>
        <p:spPr>
          <a:xfrm>
            <a:off x="269875" y="268288"/>
            <a:ext cx="1645920"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178423" y="914400"/>
            <a:ext cx="6508377" cy="1143000"/>
          </a:xfrm>
        </p:spPr>
        <p:txBody>
          <a:bodyPr/>
          <a:lstStyle/>
          <a:p>
            <a:r>
              <a:rPr lang="ga-IE" smtClean="0"/>
              <a:t>Click to edit Master title style</a:t>
            </a:r>
            <a:endParaRPr/>
          </a:p>
        </p:txBody>
      </p:sp>
      <p:sp>
        <p:nvSpPr>
          <p:cNvPr id="3" name="Content Placeholder 2"/>
          <p:cNvSpPr>
            <a:spLocks noGrp="1"/>
          </p:cNvSpPr>
          <p:nvPr>
            <p:ph idx="1"/>
          </p:nvPr>
        </p:nvSpPr>
        <p:spPr>
          <a:xfrm>
            <a:off x="2178423" y="2209800"/>
            <a:ext cx="6508377" cy="3916363"/>
          </a:xfrm>
        </p:spPr>
        <p:txBody>
          <a:bodyPr/>
          <a:lstStyle>
            <a:lvl5pPr>
              <a:defRPr/>
            </a:lvl5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10"/>
          </p:nvPr>
        </p:nvSpPr>
        <p:spPr>
          <a:xfrm>
            <a:off x="7212106" y="6356350"/>
            <a:ext cx="1752600"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2178423" y="6356350"/>
            <a:ext cx="4926852" cy="365125"/>
          </a:xfrm>
        </p:spPr>
        <p:txBody>
          <a:bodyPr/>
          <a:lstStyle/>
          <a:p>
            <a:endParaRPr lang="en-US"/>
          </a:p>
        </p:txBody>
      </p:sp>
      <p:sp>
        <p:nvSpPr>
          <p:cNvPr id="6" name="Slide Number Placeholder 5"/>
          <p:cNvSpPr>
            <a:spLocks noGrp="1"/>
          </p:cNvSpPr>
          <p:nvPr>
            <p:ph type="sldNum" sz="quarter" idx="12"/>
          </p:nvPr>
        </p:nvSpPr>
        <p:spPr>
          <a:xfrm>
            <a:off x="331694" y="361016"/>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5" y="1976718"/>
            <a:ext cx="1645920" cy="4625788"/>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7758952" y="268288"/>
            <a:ext cx="1099073" cy="6350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2209801" y="3429000"/>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2209801"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4" name="Date Placeholder 3"/>
          <p:cNvSpPr>
            <a:spLocks noGrp="1"/>
          </p:cNvSpPr>
          <p:nvPr>
            <p:ph type="dt" sz="half" idx="10"/>
          </p:nvPr>
        </p:nvSpPr>
        <p:spPr>
          <a:xfrm>
            <a:off x="5562600" y="6356350"/>
            <a:ext cx="1622612" cy="365125"/>
          </a:xfrm>
        </p:spPr>
        <p:txBody>
          <a:bodyPr/>
          <a:lstStyle/>
          <a:p>
            <a:fld id="{B1A24CD3-204F-4468-8EE4-28A6668D006A}" type="datetimeFigureOut">
              <a:rPr lang="en-US" smtClean="0"/>
              <a:t>02/11/2013</a:t>
            </a:fld>
            <a:endParaRPr lang="en-US"/>
          </a:p>
        </p:txBody>
      </p:sp>
      <p:sp>
        <p:nvSpPr>
          <p:cNvPr id="5" name="Footer Placeholder 4"/>
          <p:cNvSpPr>
            <a:spLocks noGrp="1"/>
          </p:cNvSpPr>
          <p:nvPr>
            <p:ph type="ftr" sz="quarter" idx="11"/>
          </p:nvPr>
        </p:nvSpPr>
        <p:spPr>
          <a:xfrm>
            <a:off x="174812" y="6356350"/>
            <a:ext cx="5311588" cy="365125"/>
          </a:xfrm>
        </p:spPr>
        <p:txBody>
          <a:bodyPr/>
          <a:lstStyle/>
          <a:p>
            <a:endParaRPr lang="en-US"/>
          </a:p>
        </p:txBody>
      </p:sp>
      <p:sp>
        <p:nvSpPr>
          <p:cNvPr id="6" name="Slide Number Placeholder 5"/>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Section with Picture">
    <p:spTree>
      <p:nvGrpSpPr>
        <p:cNvPr id="1" name=""/>
        <p:cNvGrpSpPr/>
        <p:nvPr/>
      </p:nvGrpSpPr>
      <p:grpSpPr>
        <a:xfrm>
          <a:off x="0" y="0"/>
          <a:ext cx="0" cy="0"/>
          <a:chOff x="0" y="0"/>
          <a:chExt cx="0" cy="0"/>
        </a:xfrm>
      </p:grpSpPr>
      <p:sp>
        <p:nvSpPr>
          <p:cNvPr id="7" name="Rectangle 6"/>
          <p:cNvSpPr/>
          <p:nvPr/>
        </p:nvSpPr>
        <p:spPr>
          <a:xfrm>
            <a:off x="269875" y="4773706"/>
            <a:ext cx="2971800" cy="184458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3720354" y="3429001"/>
            <a:ext cx="4966446" cy="1398494"/>
          </a:xfrm>
        </p:spPr>
        <p:txBody>
          <a:bodyPr anchor="b" anchorCtr="0"/>
          <a:lstStyle>
            <a:lvl1pPr algn="r">
              <a:defRPr sz="4600" b="0" cap="none" baseline="0"/>
            </a:lvl1pPr>
          </a:lstStyle>
          <a:p>
            <a:r>
              <a:rPr lang="ga-IE" smtClean="0"/>
              <a:t>Click to edit Master title style</a:t>
            </a:r>
            <a:endParaRPr/>
          </a:p>
        </p:txBody>
      </p:sp>
      <p:sp>
        <p:nvSpPr>
          <p:cNvPr id="3" name="Text Placeholder 2"/>
          <p:cNvSpPr>
            <a:spLocks noGrp="1"/>
          </p:cNvSpPr>
          <p:nvPr>
            <p:ph type="body" idx="1"/>
          </p:nvPr>
        </p:nvSpPr>
        <p:spPr>
          <a:xfrm>
            <a:off x="3720354" y="4824414"/>
            <a:ext cx="4966446" cy="1320800"/>
          </a:xfrm>
        </p:spPr>
        <p:txBody>
          <a:bodyPr anchor="t" anchorCtr="0">
            <a:normAutofit/>
          </a:bodyPr>
          <a:lstStyle>
            <a:lvl1pPr marL="0" indent="0" algn="r">
              <a:spcBef>
                <a:spcPts val="0"/>
              </a:spcBef>
              <a:buNone/>
              <a:defRPr sz="16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ga-IE" smtClean="0"/>
              <a:t>Click to edit Master text styles</a:t>
            </a:r>
          </a:p>
        </p:txBody>
      </p:sp>
      <p:sp>
        <p:nvSpPr>
          <p:cNvPr id="6" name="Slide Number Placeholder 5"/>
          <p:cNvSpPr>
            <a:spLocks noGrp="1"/>
          </p:cNvSpPr>
          <p:nvPr>
            <p:ph type="sldNum" sz="quarter" idx="12"/>
          </p:nvPr>
        </p:nvSpPr>
        <p:spPr>
          <a:xfrm>
            <a:off x="351212" y="6104965"/>
            <a:ext cx="506506" cy="365125"/>
          </a:xfrm>
        </p:spPr>
        <p:txBody>
          <a:bodyPr/>
          <a:lstStyle/>
          <a:p>
            <a:fld id="{57AF16DE-A0D5-4438-950F-5B1E159C2C28}" type="slidenum">
              <a:rPr lang="en-US" smtClean="0"/>
              <a:t>‹#›</a:t>
            </a:fld>
            <a:endParaRPr lang="en-US"/>
          </a:p>
        </p:txBody>
      </p:sp>
      <p:sp>
        <p:nvSpPr>
          <p:cNvPr id="9" name="Picture Placeholder 8"/>
          <p:cNvSpPr>
            <a:spLocks noGrp="1"/>
          </p:cNvSpPr>
          <p:nvPr>
            <p:ph type="pic" sz="quarter" idx="13"/>
          </p:nvPr>
        </p:nvSpPr>
        <p:spPr>
          <a:xfrm>
            <a:off x="269874" y="268288"/>
            <a:ext cx="2971800" cy="4438650"/>
          </a:xfrm>
        </p:spPr>
        <p:txBody>
          <a:bodyPr/>
          <a:lstStyle>
            <a:lvl1pPr>
              <a:buNone/>
              <a:defRPr/>
            </a:lvl1pPr>
          </a:lstStyle>
          <a:p>
            <a:r>
              <a:rPr lang="ga-IE" smtClean="0"/>
              <a:t>Drag picture to placeholder or click icon to add</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20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Content Placeholder 3"/>
          <p:cNvSpPr>
            <a:spLocks noGrp="1"/>
          </p:cNvSpPr>
          <p:nvPr>
            <p:ph sz="half" idx="2"/>
          </p:nvPr>
        </p:nvSpPr>
        <p:spPr>
          <a:xfrm>
            <a:off x="4282440" y="2214563"/>
            <a:ext cx="3566160" cy="391160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88352" cy="1143000"/>
          </a:xfrm>
        </p:spPr>
        <p:txBody>
          <a:bodyPr/>
          <a:lstStyle>
            <a:lvl1pPr>
              <a:defRPr/>
            </a:lvl1pPr>
          </a:lstStyle>
          <a:p>
            <a:r>
              <a:rPr lang="ga-IE" smtClean="0"/>
              <a:t>Click to edit Master title style</a:t>
            </a:r>
            <a:endParaRPr/>
          </a:p>
        </p:txBody>
      </p:sp>
      <p:sp>
        <p:nvSpPr>
          <p:cNvPr id="3" name="Text Placeholder 2"/>
          <p:cNvSpPr>
            <a:spLocks noGrp="1"/>
          </p:cNvSpPr>
          <p:nvPr>
            <p:ph type="body" idx="1"/>
          </p:nvPr>
        </p:nvSpPr>
        <p:spPr>
          <a:xfrm>
            <a:off x="457200"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4" name="Content Placeholder 3"/>
          <p:cNvSpPr>
            <a:spLocks noGrp="1"/>
          </p:cNvSpPr>
          <p:nvPr>
            <p:ph sz="half" idx="2"/>
          </p:nvPr>
        </p:nvSpPr>
        <p:spPr>
          <a:xfrm>
            <a:off x="457200"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Text Placeholder 4"/>
          <p:cNvSpPr>
            <a:spLocks noGrp="1"/>
          </p:cNvSpPr>
          <p:nvPr>
            <p:ph type="body" sz="quarter" idx="3"/>
          </p:nvPr>
        </p:nvSpPr>
        <p:spPr>
          <a:xfrm>
            <a:off x="4279391" y="2054132"/>
            <a:ext cx="3566160" cy="639762"/>
          </a:xfrm>
        </p:spPr>
        <p:txBody>
          <a:bodyPr anchor="b">
            <a:noAutofit/>
          </a:bodyPr>
          <a:lstStyle>
            <a:lvl1pPr marL="0" indent="0" algn="ctr">
              <a:spcBef>
                <a:spcPct val="0"/>
              </a:spcBef>
              <a:buNone/>
              <a:defRPr sz="20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ga-IE" smtClean="0"/>
              <a:t>Click to edit Master text styles</a:t>
            </a:r>
          </a:p>
        </p:txBody>
      </p:sp>
      <p:sp>
        <p:nvSpPr>
          <p:cNvPr id="6" name="Content Placeholder 5"/>
          <p:cNvSpPr>
            <a:spLocks noGrp="1"/>
          </p:cNvSpPr>
          <p:nvPr>
            <p:ph sz="quarter" idx="4"/>
          </p:nvPr>
        </p:nvSpPr>
        <p:spPr>
          <a:xfrm>
            <a:off x="4279391" y="2689411"/>
            <a:ext cx="3566160" cy="3436751"/>
          </a:xfrm>
        </p:spPr>
        <p:txBody>
          <a:bodyPr>
            <a:normAutofit/>
          </a:bodyPr>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7" name="Date Placeholder 6"/>
          <p:cNvSpPr>
            <a:spLocks noGrp="1"/>
          </p:cNvSpPr>
          <p:nvPr>
            <p:ph type="dt" sz="half" idx="10"/>
          </p:nvPr>
        </p:nvSpPr>
        <p:spPr/>
        <p:txBody>
          <a:bodyPr/>
          <a:lstStyle/>
          <a:p>
            <a:fld id="{B1A24CD3-204F-4468-8EE4-28A6668D006A}" type="datetimeFigureOut">
              <a:rPr lang="en-US" smtClean="0"/>
              <a:t>02/11/2013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7AF16DE-A0D5-4438-950F-5B1E159C2C28}"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sp>
        <p:nvSpPr>
          <p:cNvPr id="8" name="Rectangle 7"/>
          <p:cNvSpPr/>
          <p:nvPr/>
        </p:nvSpPr>
        <p:spPr>
          <a:xfrm>
            <a:off x="8148918" y="268288"/>
            <a:ext cx="718073" cy="164592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title"/>
          </p:nvPr>
        </p:nvSpPr>
        <p:spPr>
          <a:xfrm>
            <a:off x="457199" y="914400"/>
            <a:ext cx="7391401" cy="1143000"/>
          </a:xfrm>
        </p:spPr>
        <p:txBody>
          <a:bodyPr/>
          <a:lstStyle/>
          <a:p>
            <a:r>
              <a:rPr lang="ga-IE" smtClean="0"/>
              <a:t>Click to edit Master title style</a:t>
            </a:r>
            <a:endParaRPr/>
          </a:p>
        </p:txBody>
      </p:sp>
      <p:sp>
        <p:nvSpPr>
          <p:cNvPr id="3" name="Content Placeholder 2"/>
          <p:cNvSpPr>
            <a:spLocks noGrp="1"/>
          </p:cNvSpPr>
          <p:nvPr>
            <p:ph sz="half" idx="1"/>
          </p:nvPr>
        </p:nvSpPr>
        <p:spPr>
          <a:xfrm>
            <a:off x="457199" y="2214562"/>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5" name="Date Placeholder 4"/>
          <p:cNvSpPr>
            <a:spLocks noGrp="1"/>
          </p:cNvSpPr>
          <p:nvPr>
            <p:ph type="dt" sz="half" idx="10"/>
          </p:nvPr>
        </p:nvSpPr>
        <p:spPr/>
        <p:txBody>
          <a:bodyPr/>
          <a:lstStyle/>
          <a:p>
            <a:fld id="{B1A24CD3-204F-4468-8EE4-28A6668D006A}" type="datetimeFigureOut">
              <a:rPr lang="en-US" smtClean="0"/>
              <a:t>02/11/2013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7AF16DE-A0D5-4438-950F-5B1E159C2C28}" type="slidenum">
              <a:rPr lang="en-US" smtClean="0"/>
              <a:t>‹#›</a:t>
            </a:fld>
            <a:endParaRPr lang="en-US"/>
          </a:p>
        </p:txBody>
      </p:sp>
      <p:sp>
        <p:nvSpPr>
          <p:cNvPr id="9" name="Content Placeholder 2"/>
          <p:cNvSpPr>
            <a:spLocks noGrp="1"/>
          </p:cNvSpPr>
          <p:nvPr>
            <p:ph sz="half" idx="13"/>
          </p:nvPr>
        </p:nvSpPr>
        <p:spPr>
          <a:xfrm>
            <a:off x="457199" y="4224973"/>
            <a:ext cx="7396163" cy="1920240"/>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theme" Target="../theme/theme1.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199" y="914400"/>
            <a:ext cx="6508377" cy="1143000"/>
          </a:xfrm>
          <a:prstGeom prst="rect">
            <a:avLst/>
          </a:prstGeom>
        </p:spPr>
        <p:txBody>
          <a:bodyPr vert="horz" lIns="91440" tIns="45720" rIns="91440" bIns="45720" rtlCol="0" anchor="b" anchorCtr="0">
            <a:noAutofit/>
          </a:bodyPr>
          <a:lstStyle/>
          <a:p>
            <a:r>
              <a:rPr lang="ga-IE" smtClean="0"/>
              <a:t>Click to edit Master title style</a:t>
            </a:r>
            <a:endParaRPr/>
          </a:p>
        </p:txBody>
      </p:sp>
      <p:sp>
        <p:nvSpPr>
          <p:cNvPr id="3" name="Text Placeholder 2"/>
          <p:cNvSpPr>
            <a:spLocks noGrp="1"/>
          </p:cNvSpPr>
          <p:nvPr>
            <p:ph type="body" idx="1"/>
          </p:nvPr>
        </p:nvSpPr>
        <p:spPr>
          <a:xfrm>
            <a:off x="457199" y="2209800"/>
            <a:ext cx="6508377" cy="3916363"/>
          </a:xfrm>
          <a:prstGeom prst="rect">
            <a:avLst/>
          </a:prstGeom>
        </p:spPr>
        <p:txBody>
          <a:bodyPr vert="horz" lIns="91440" tIns="45720" rIns="91440" bIns="45720" rtlCol="0">
            <a:normAutofit/>
          </a:bodyPr>
          <a:lstStyle/>
          <a:p>
            <a:pPr lvl="0"/>
            <a:r>
              <a:rPr lang="ga-IE" smtClean="0"/>
              <a:t>Click to edit Master text styles</a:t>
            </a:r>
          </a:p>
          <a:p>
            <a:pPr lvl="1"/>
            <a:r>
              <a:rPr lang="ga-IE" smtClean="0"/>
              <a:t>Second level</a:t>
            </a:r>
          </a:p>
          <a:p>
            <a:pPr lvl="2"/>
            <a:r>
              <a:rPr lang="ga-IE" smtClean="0"/>
              <a:t>Third level</a:t>
            </a:r>
          </a:p>
          <a:p>
            <a:pPr lvl="3"/>
            <a:r>
              <a:rPr lang="ga-IE" smtClean="0"/>
              <a:t>Fourth level</a:t>
            </a:r>
          </a:p>
          <a:p>
            <a:pPr lvl="4"/>
            <a:r>
              <a:rPr lang="ga-IE" smtClean="0"/>
              <a:t>Fifth level</a:t>
            </a:r>
            <a:endParaRPr dirty="0"/>
          </a:p>
        </p:txBody>
      </p:sp>
      <p:sp>
        <p:nvSpPr>
          <p:cNvPr id="4" name="Date Placeholder 3"/>
          <p:cNvSpPr>
            <a:spLocks noGrp="1"/>
          </p:cNvSpPr>
          <p:nvPr>
            <p:ph type="dt" sz="half" idx="2"/>
          </p:nvPr>
        </p:nvSpPr>
        <p:spPr>
          <a:xfrm>
            <a:off x="7198659" y="6356350"/>
            <a:ext cx="1752600" cy="365125"/>
          </a:xfrm>
          <a:prstGeom prst="rect">
            <a:avLst/>
          </a:prstGeom>
        </p:spPr>
        <p:txBody>
          <a:bodyPr vert="horz" lIns="91440" tIns="45720" rIns="91440" bIns="45720" rtlCol="0" anchor="ctr"/>
          <a:lstStyle>
            <a:lvl1pPr algn="r">
              <a:defRPr sz="1100" b="1">
                <a:solidFill>
                  <a:schemeClr val="tx2">
                    <a:lumMod val="60000"/>
                    <a:lumOff val="40000"/>
                  </a:schemeClr>
                </a:solidFill>
              </a:defRPr>
            </a:lvl1pPr>
          </a:lstStyle>
          <a:p>
            <a:fld id="{B1A24CD3-204F-4468-8EE4-28A6668D006A}" type="datetimeFigureOut">
              <a:rPr lang="en-US" smtClean="0"/>
              <a:t>02/11/2013</a:t>
            </a:fld>
            <a:endParaRPr lang="en-US"/>
          </a:p>
        </p:txBody>
      </p:sp>
      <p:sp>
        <p:nvSpPr>
          <p:cNvPr id="5" name="Footer Placeholder 4"/>
          <p:cNvSpPr>
            <a:spLocks noGrp="1"/>
          </p:cNvSpPr>
          <p:nvPr>
            <p:ph type="ftr" sz="quarter" idx="3"/>
          </p:nvPr>
        </p:nvSpPr>
        <p:spPr>
          <a:xfrm>
            <a:off x="174812" y="6356350"/>
            <a:ext cx="6007100" cy="365125"/>
          </a:xfrm>
          <a:prstGeom prst="rect">
            <a:avLst/>
          </a:prstGeom>
        </p:spPr>
        <p:txBody>
          <a:bodyPr vert="horz" lIns="91440" tIns="45720" rIns="91440" bIns="45720" rtlCol="0" anchor="ctr"/>
          <a:lstStyle>
            <a:lvl1pPr algn="l">
              <a:defRPr sz="1100" b="1">
                <a:solidFill>
                  <a:schemeClr val="tx2">
                    <a:lumMod val="60000"/>
                    <a:lumOff val="40000"/>
                  </a:schemeClr>
                </a:solidFill>
              </a:defRPr>
            </a:lvl1pPr>
          </a:lstStyle>
          <a:p>
            <a:endParaRPr lang="en-US"/>
          </a:p>
        </p:txBody>
      </p:sp>
      <p:sp>
        <p:nvSpPr>
          <p:cNvPr id="6" name="Slide Number Placeholder 5"/>
          <p:cNvSpPr>
            <a:spLocks noGrp="1"/>
          </p:cNvSpPr>
          <p:nvPr>
            <p:ph type="sldNum" sz="quarter" idx="4"/>
          </p:nvPr>
        </p:nvSpPr>
        <p:spPr>
          <a:xfrm>
            <a:off x="8256494" y="361016"/>
            <a:ext cx="506506" cy="365125"/>
          </a:xfrm>
          <a:prstGeom prst="rect">
            <a:avLst/>
          </a:prstGeom>
        </p:spPr>
        <p:txBody>
          <a:bodyPr vert="horz" lIns="91440" tIns="45720" rIns="91440" bIns="45720" rtlCol="0" anchor="ctr"/>
          <a:lstStyle>
            <a:lvl1pPr algn="r">
              <a:defRPr sz="2200" b="1">
                <a:solidFill>
                  <a:schemeClr val="bg1"/>
                </a:solidFill>
              </a:defRPr>
            </a:lvl1pPr>
          </a:lstStyle>
          <a:p>
            <a:fld id="{57AF16DE-A0D5-4438-950F-5B1E159C2C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Lst>
  <p:txStyles>
    <p:titleStyle>
      <a:lvl1pPr algn="l" defTabSz="914400" rtl="0" eaLnBrk="1" latinLnBrk="0" hangingPunct="1">
        <a:spcBef>
          <a:spcPct val="0"/>
        </a:spcBef>
        <a:buNone/>
        <a:defRPr sz="3600" kern="1200">
          <a:solidFill>
            <a:schemeClr val="accent1"/>
          </a:solidFill>
          <a:latin typeface="+mj-lt"/>
          <a:ea typeface="+mj-ea"/>
          <a:cs typeface="+mj-cs"/>
        </a:defRPr>
      </a:lvl1pPr>
    </p:titleStyle>
    <p:bodyStyle>
      <a:lvl1pPr marL="228600" indent="-228600" algn="l" defTabSz="914400" rtl="0" eaLnBrk="1" latinLnBrk="0" hangingPunct="1">
        <a:spcBef>
          <a:spcPts val="1800"/>
        </a:spcBef>
        <a:buClr>
          <a:schemeClr val="accent1"/>
        </a:buClr>
        <a:buSzPct val="100000"/>
        <a:buFont typeface="Wingdings 2" pitchFamily="18" charset="2"/>
        <a:buChar char="¡"/>
        <a:defRPr sz="2000" kern="1200">
          <a:solidFill>
            <a:schemeClr val="tx2"/>
          </a:solidFill>
          <a:latin typeface="+mn-lt"/>
          <a:ea typeface="+mn-ea"/>
          <a:cs typeface="+mn-cs"/>
        </a:defRPr>
      </a:lvl1pPr>
      <a:lvl2pPr marL="4572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2pPr>
      <a:lvl3pPr marL="6858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3pPr>
      <a:lvl4pPr marL="914400" indent="-228600" algn="l" defTabSz="914400" rtl="0" eaLnBrk="1" latinLnBrk="0" hangingPunct="1">
        <a:spcBef>
          <a:spcPts val="600"/>
        </a:spcBef>
        <a:buClr>
          <a:schemeClr val="accent1">
            <a:lumMod val="50000"/>
          </a:schemeClr>
        </a:buClr>
        <a:buSzPct val="100000"/>
        <a:buFont typeface="Wingdings 2" pitchFamily="18" charset="2"/>
        <a:buChar char="¡"/>
        <a:defRPr sz="1800" kern="1200">
          <a:solidFill>
            <a:schemeClr val="tx2"/>
          </a:solidFill>
          <a:latin typeface="+mn-lt"/>
          <a:ea typeface="+mn-ea"/>
          <a:cs typeface="+mn-cs"/>
        </a:defRPr>
      </a:lvl4pPr>
      <a:lvl5pPr marL="1143000" indent="-228600" algn="l" defTabSz="914400" rtl="0" eaLnBrk="1" latinLnBrk="0" hangingPunct="1">
        <a:spcBef>
          <a:spcPts val="600"/>
        </a:spcBef>
        <a:buClr>
          <a:schemeClr val="accent1"/>
        </a:buClr>
        <a:buSzPct val="100000"/>
        <a:buFont typeface="Wingdings 2" pitchFamily="18" charset="2"/>
        <a:buChar char="¡"/>
        <a:defRPr sz="1800" kern="1200">
          <a:solidFill>
            <a:schemeClr val="tx2"/>
          </a:solidFill>
          <a:latin typeface="+mn-lt"/>
          <a:ea typeface="+mn-ea"/>
          <a:cs typeface="+mn-cs"/>
        </a:defRPr>
      </a:lvl5pPr>
      <a:lvl6pPr marL="1377950"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6pPr>
      <a:lvl7pPr marL="1603375" indent="-228600" algn="l" defTabSz="914400" rtl="0" eaLnBrk="1" latinLnBrk="0" hangingPunct="1">
        <a:spcBef>
          <a:spcPct val="20000"/>
        </a:spcBef>
        <a:buClr>
          <a:schemeClr val="accent1"/>
        </a:buClr>
        <a:buFont typeface="Wingdings 2" pitchFamily="18" charset="2"/>
        <a:buChar char=""/>
        <a:defRPr lang="en-US" sz="1800" kern="1200" dirty="0" smtClean="0">
          <a:solidFill>
            <a:schemeClr val="tx2"/>
          </a:solidFill>
          <a:latin typeface="+mn-lt"/>
          <a:ea typeface="+mn-ea"/>
          <a:cs typeface="+mn-cs"/>
        </a:defRPr>
      </a:lvl7pPr>
      <a:lvl8pPr marL="1830388" indent="-228600" algn="l" defTabSz="914400" rtl="0" eaLnBrk="1" latinLnBrk="0" hangingPunct="1">
        <a:spcBef>
          <a:spcPct val="20000"/>
        </a:spcBef>
        <a:buClr>
          <a:schemeClr val="accent1">
            <a:lumMod val="50000"/>
          </a:schemeClr>
        </a:buClr>
        <a:buFont typeface="Wingdings 2" pitchFamily="18" charset="2"/>
        <a:buChar char=""/>
        <a:defRPr lang="en-US" sz="1800" kern="1200" dirty="0" smtClean="0">
          <a:solidFill>
            <a:schemeClr val="tx2"/>
          </a:solidFill>
          <a:latin typeface="+mn-lt"/>
          <a:ea typeface="+mn-ea"/>
          <a:cs typeface="+mn-cs"/>
        </a:defRPr>
      </a:lvl8pPr>
      <a:lvl9pPr marL="2057400" indent="-228600" algn="l" defTabSz="914400" rtl="0" eaLnBrk="1" latinLnBrk="0" hangingPunct="1">
        <a:spcBef>
          <a:spcPct val="20000"/>
        </a:spcBef>
        <a:buClr>
          <a:schemeClr val="accent1"/>
        </a:buClr>
        <a:buFont typeface="Wingdings 2" pitchFamily="18" charset="2"/>
        <a:buChar char=""/>
        <a:defRPr lang="en-US" sz="1800" kern="1200" dirty="0">
          <a:solidFill>
            <a:schemeClr val="tx2"/>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Freedom’s Progress</a:t>
            </a:r>
            <a:endParaRPr lang="en-US" dirty="0"/>
          </a:p>
        </p:txBody>
      </p:sp>
      <p:sp>
        <p:nvSpPr>
          <p:cNvPr id="3" name="Subtitle 2"/>
          <p:cNvSpPr>
            <a:spLocks noGrp="1"/>
          </p:cNvSpPr>
          <p:nvPr>
            <p:ph type="subTitle" idx="1"/>
          </p:nvPr>
        </p:nvSpPr>
        <p:spPr/>
        <p:txBody>
          <a:bodyPr/>
          <a:lstStyle/>
          <a:p>
            <a:r>
              <a:rPr lang="en-US" dirty="0" smtClean="0"/>
              <a:t>2. Gardens of Eden? A Tale of Two Revolutions</a:t>
            </a:r>
            <a:endParaRPr lang="en-US" dirty="0"/>
          </a:p>
        </p:txBody>
      </p:sp>
      <p:sp>
        <p:nvSpPr>
          <p:cNvPr id="4" name="TextBox 3"/>
          <p:cNvSpPr txBox="1"/>
          <p:nvPr/>
        </p:nvSpPr>
        <p:spPr>
          <a:xfrm>
            <a:off x="7413590" y="3478343"/>
            <a:ext cx="184666" cy="369332"/>
          </a:xfrm>
          <a:prstGeom prst="rect">
            <a:avLst/>
          </a:prstGeom>
          <a:noFill/>
        </p:spPr>
        <p:txBody>
          <a:bodyPr wrap="none" rtlCol="0">
            <a:spAutoFit/>
          </a:bodyPr>
          <a:lstStyle/>
          <a:p>
            <a:endParaRPr lang="en-US" dirty="0"/>
          </a:p>
        </p:txBody>
      </p:sp>
    </p:spTree>
    <p:extLst>
      <p:ext uri="{BB962C8B-B14F-4D97-AF65-F5344CB8AC3E}">
        <p14:creationId xmlns:p14="http://schemas.microsoft.com/office/powerpoint/2010/main" val="39978863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All that being said, however, it is still the case that the cultivation of crops tends towards the settled, and pastoralism tends towards the nomadic</a:t>
            </a:r>
            <a:r>
              <a:rPr lang="en-GB" dirty="0" smtClean="0"/>
              <a:t>.</a:t>
            </a:r>
          </a:p>
          <a:p>
            <a:r>
              <a:rPr lang="en-GB" dirty="0" smtClean="0"/>
              <a:t> </a:t>
            </a:r>
            <a:r>
              <a:rPr lang="en-GB" dirty="0"/>
              <a:t>In any event, both pastoralism and agriculture, put a premium on the accumulation of surpluses. </a:t>
            </a:r>
            <a:r>
              <a:rPr lang="en-GB" dirty="0" smtClean="0"/>
              <a:t>Surpluses are required </a:t>
            </a:r>
            <a:r>
              <a:rPr lang="en-GB" dirty="0"/>
              <a:t>simply for the continuation of the primary activity. </a:t>
            </a:r>
            <a:endParaRPr lang="en-GB" dirty="0" smtClean="0"/>
          </a:p>
          <a:p>
            <a:r>
              <a:rPr lang="en-GB" dirty="0" smtClean="0"/>
              <a:t>Some </a:t>
            </a:r>
            <a:r>
              <a:rPr lang="en-GB" dirty="0"/>
              <a:t>plant material must be retained as seed for next year’s harvest and not all animals in the herd can be eaten if a supply is to be available next year. </a:t>
            </a:r>
            <a:endParaRPr lang="en-US" dirty="0"/>
          </a:p>
        </p:txBody>
      </p:sp>
    </p:spTree>
    <p:extLst>
      <p:ext uri="{BB962C8B-B14F-4D97-AF65-F5344CB8AC3E}">
        <p14:creationId xmlns:p14="http://schemas.microsoft.com/office/powerpoint/2010/main" val="7469920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smtClean="0"/>
              <a:t>One of the most </a:t>
            </a:r>
            <a:r>
              <a:rPr lang="en-GB" dirty="0"/>
              <a:t>significant </a:t>
            </a:r>
            <a:r>
              <a:rPr lang="en-GB" dirty="0" smtClean="0"/>
              <a:t>technological developments from this time was </a:t>
            </a:r>
            <a:r>
              <a:rPr lang="en-GB" dirty="0"/>
              <a:t>the invention of the plough and the use of animal power to operate it. </a:t>
            </a:r>
            <a:endParaRPr lang="en-GB" dirty="0" smtClean="0"/>
          </a:p>
          <a:p>
            <a:r>
              <a:rPr lang="en-GB" dirty="0" smtClean="0"/>
              <a:t>Animals began to be </a:t>
            </a:r>
            <a:r>
              <a:rPr lang="en-GB" dirty="0"/>
              <a:t>used as </a:t>
            </a:r>
            <a:r>
              <a:rPr lang="en-GB" dirty="0" smtClean="0"/>
              <a:t>beasts </a:t>
            </a:r>
            <a:r>
              <a:rPr lang="en-GB" dirty="0"/>
              <a:t>of </a:t>
            </a:r>
            <a:r>
              <a:rPr lang="en-GB" dirty="0" smtClean="0"/>
              <a:t>burden and </a:t>
            </a:r>
            <a:r>
              <a:rPr lang="en-GB" dirty="0"/>
              <a:t>as forms of transport</a:t>
            </a:r>
            <a:r>
              <a:rPr lang="en-GB" dirty="0" smtClean="0"/>
              <a:t>.</a:t>
            </a:r>
          </a:p>
          <a:p>
            <a:r>
              <a:rPr lang="en-GB" dirty="0" smtClean="0"/>
              <a:t> </a:t>
            </a:r>
            <a:r>
              <a:rPr lang="en-GB" dirty="0"/>
              <a:t>Sailing and boat navigation comes into play as a means of transport, the commonest and cheapest form of transport for most of human history. </a:t>
            </a:r>
            <a:endParaRPr lang="en-GB" dirty="0" smtClean="0"/>
          </a:p>
        </p:txBody>
      </p:sp>
    </p:spTree>
    <p:extLst>
      <p:ext uri="{BB962C8B-B14F-4D97-AF65-F5344CB8AC3E}">
        <p14:creationId xmlns:p14="http://schemas.microsoft.com/office/powerpoint/2010/main" val="40602094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Part of the Neolithic revolution involved the developments of technologies that we now take for granted. </a:t>
            </a:r>
            <a:r>
              <a:rPr lang="en-GB" dirty="0" smtClean="0"/>
              <a:t>Pottery is </a:t>
            </a:r>
            <a:r>
              <a:rPr lang="en-GB" dirty="0"/>
              <a:t>seemingly </a:t>
            </a:r>
            <a:r>
              <a:rPr lang="en-GB" dirty="0" smtClean="0"/>
              <a:t>a simple </a:t>
            </a:r>
            <a:r>
              <a:rPr lang="en-GB" dirty="0"/>
              <a:t>process but </a:t>
            </a:r>
            <a:r>
              <a:rPr lang="en-GB" dirty="0" smtClean="0"/>
              <a:t>it is, in fact, one </a:t>
            </a:r>
            <a:r>
              <a:rPr lang="en-GB" dirty="0"/>
              <a:t>that is technically and practically </a:t>
            </a:r>
            <a:r>
              <a:rPr lang="en-GB" dirty="0" smtClean="0"/>
              <a:t>sophisticated. </a:t>
            </a:r>
          </a:p>
          <a:p>
            <a:r>
              <a:rPr lang="en-GB" dirty="0" smtClean="0"/>
              <a:t>It contributed </a:t>
            </a:r>
            <a:r>
              <a:rPr lang="en-GB" dirty="0"/>
              <a:t>hugely to every society in which it was discovered. ‘…the potter’s craft, even in its crudest and most generalized form, was already complex.’ [Childe, 92] </a:t>
            </a:r>
            <a:endParaRPr lang="en-US" dirty="0"/>
          </a:p>
          <a:p>
            <a:pPr marL="0" indent="0">
              <a:buNone/>
            </a:pPr>
            <a:endParaRPr lang="en-US" dirty="0"/>
          </a:p>
        </p:txBody>
      </p:sp>
    </p:spTree>
    <p:extLst>
      <p:ext uri="{BB962C8B-B14F-4D97-AF65-F5344CB8AC3E}">
        <p14:creationId xmlns:p14="http://schemas.microsoft.com/office/powerpoint/2010/main" val="12060418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discovery and use of textiles, especially wool, required yet more technological inventions—the spindle and the loom. </a:t>
            </a:r>
            <a:endParaRPr lang="en-GB" dirty="0" smtClean="0"/>
          </a:p>
          <a:p>
            <a:r>
              <a:rPr lang="en-GB" dirty="0" smtClean="0"/>
              <a:t>And </a:t>
            </a:r>
            <a:r>
              <a:rPr lang="en-GB" dirty="0"/>
              <a:t>finally, we come to that form of technology that finally moved man out of the Stone Age </a:t>
            </a:r>
            <a:r>
              <a:rPr lang="en-GB" dirty="0" smtClean="0"/>
              <a:t>completely—</a:t>
            </a:r>
            <a:r>
              <a:rPr lang="en-GB" dirty="0"/>
              <a:t>metallurgy. </a:t>
            </a:r>
            <a:endParaRPr lang="en-GB" dirty="0" smtClean="0"/>
          </a:p>
          <a:p>
            <a:r>
              <a:rPr lang="en-GB" dirty="0" smtClean="0"/>
              <a:t>While </a:t>
            </a:r>
            <a:r>
              <a:rPr lang="en-GB" dirty="0"/>
              <a:t>the rudiments of metallurgy may have been present in the Neolithic, it is only in an urban context that this most sophisticated of technologies can flourish. </a:t>
            </a:r>
            <a:endParaRPr lang="en-US" dirty="0"/>
          </a:p>
        </p:txBody>
      </p:sp>
    </p:spTree>
    <p:extLst>
      <p:ext uri="{BB962C8B-B14F-4D97-AF65-F5344CB8AC3E}">
        <p14:creationId xmlns:p14="http://schemas.microsoft.com/office/powerpoint/2010/main" val="28621323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There were other cultural consequences of the agricultural revolution. </a:t>
            </a:r>
            <a:endParaRPr lang="en-GB" dirty="0" smtClean="0"/>
          </a:p>
          <a:p>
            <a:r>
              <a:rPr lang="en-GB" dirty="0" smtClean="0"/>
              <a:t>The </a:t>
            </a:r>
            <a:r>
              <a:rPr lang="en-GB" dirty="0"/>
              <a:t>social unit of the Neolithic was small and horizontally organised. Earle believes that at the start of the Neolithic period, your average political group numbered in the 100s so that there would have been somewhere in the order of 100,000 such groups scattered over the earth (now the number of distinct political entities is fewer than 200). </a:t>
            </a:r>
            <a:endParaRPr lang="en-US" dirty="0"/>
          </a:p>
        </p:txBody>
      </p:sp>
    </p:spTree>
    <p:extLst>
      <p:ext uri="{BB962C8B-B14F-4D97-AF65-F5344CB8AC3E}">
        <p14:creationId xmlns:p14="http://schemas.microsoft.com/office/powerpoint/2010/main" val="51007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GB" dirty="0"/>
              <a:t>With the onset of the Neolithic Revolution, cities were formed as centres for specialised activities and </a:t>
            </a:r>
            <a:r>
              <a:rPr lang="en-GB" dirty="0" smtClean="0"/>
              <a:t>as the place of residence </a:t>
            </a:r>
            <a:r>
              <a:rPr lang="en-GB" dirty="0"/>
              <a:t>of the warrior class. </a:t>
            </a:r>
            <a:endParaRPr lang="en-GB" dirty="0" smtClean="0"/>
          </a:p>
          <a:p>
            <a:r>
              <a:rPr lang="en-GB" dirty="0" smtClean="0"/>
              <a:t>If </a:t>
            </a:r>
            <a:r>
              <a:rPr lang="en-GB" dirty="0"/>
              <a:t>taxes are to be levied, records have to be kept and </a:t>
            </a:r>
            <a:r>
              <a:rPr lang="en-GB" dirty="0" smtClean="0"/>
              <a:t>so writing </a:t>
            </a:r>
            <a:r>
              <a:rPr lang="en-GB" dirty="0"/>
              <a:t>duly emerged. </a:t>
            </a:r>
            <a:endParaRPr lang="en-GB" dirty="0" smtClean="0"/>
          </a:p>
          <a:p>
            <a:r>
              <a:rPr lang="en-GB" dirty="0" smtClean="0"/>
              <a:t>Similarly</a:t>
            </a:r>
            <a:r>
              <a:rPr lang="en-GB" dirty="0"/>
              <a:t>, the time horizon of a farmer extends beyond that of the hunter/gatherer, with the agricultural unit of time being the year. Knowing the structure of the year, predicting the weather, gave rise to astronomical observation and the rise of a class of people specialising in weather prediction.</a:t>
            </a:r>
            <a:endParaRPr lang="en-US" dirty="0"/>
          </a:p>
          <a:p>
            <a:pPr marL="0" indent="0">
              <a:buNone/>
            </a:pPr>
            <a:endParaRPr lang="en-US" dirty="0"/>
          </a:p>
        </p:txBody>
      </p:sp>
    </p:spTree>
    <p:extLst>
      <p:ext uri="{BB962C8B-B14F-4D97-AF65-F5344CB8AC3E}">
        <p14:creationId xmlns:p14="http://schemas.microsoft.com/office/powerpoint/2010/main" val="4096355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a:t>
            </a:r>
            <a:r>
              <a:rPr lang="en-GB" dirty="0" smtClean="0"/>
              <a:t>Neolithic </a:t>
            </a:r>
            <a:r>
              <a:rPr lang="en-GB" dirty="0"/>
              <a:t>revolution, then, marked a change from the mere self-sufficiency in food production to ‘an economy based also on specialized manufacture and external trade…’ [Childe, 143] </a:t>
            </a:r>
            <a:endParaRPr lang="en-GB" dirty="0" smtClean="0"/>
          </a:p>
          <a:p>
            <a:r>
              <a:rPr lang="en-GB" dirty="0" smtClean="0"/>
              <a:t>As already mentioned, one </a:t>
            </a:r>
            <a:r>
              <a:rPr lang="en-GB" dirty="0"/>
              <a:t>result of this change was a marked increase in population size</a:t>
            </a:r>
            <a:r>
              <a:rPr lang="en-GB" dirty="0" smtClean="0"/>
              <a:t>.</a:t>
            </a:r>
          </a:p>
        </p:txBody>
      </p:sp>
    </p:spTree>
    <p:extLst>
      <p:ext uri="{BB962C8B-B14F-4D97-AF65-F5344CB8AC3E}">
        <p14:creationId xmlns:p14="http://schemas.microsoft.com/office/powerpoint/2010/main" val="23400589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GB" dirty="0"/>
              <a:t>Trade and commerce seems to be a relatively simple, indeed obvious, idea but it’s not. For trade to occur, you have to have commodities to exchange, a market in which this exchange can take place, an agreed upon system of valuation and an agreed upon system of measure and the social, linguistic and political preconditions and contexts which make all this possible. [see Renfrew, 169-73</a:t>
            </a:r>
            <a:r>
              <a:rPr lang="en-GB" dirty="0" smtClean="0"/>
              <a:t>]</a:t>
            </a:r>
          </a:p>
          <a:p>
            <a:r>
              <a:rPr lang="en-GB" dirty="0"/>
              <a:t>As modern man began to reach outside his immediate social group and relate to non-kin, the need for reliable information on the trustworthiness of potential trading partners became urgent. </a:t>
            </a:r>
            <a:endParaRPr lang="en-US" dirty="0"/>
          </a:p>
          <a:p>
            <a:pPr marL="0" indent="0">
              <a:buNone/>
            </a:pPr>
            <a:endParaRPr lang="en-US" dirty="0"/>
          </a:p>
          <a:p>
            <a:endParaRPr lang="en-US" dirty="0"/>
          </a:p>
        </p:txBody>
      </p:sp>
    </p:spTree>
    <p:extLst>
      <p:ext uri="{BB962C8B-B14F-4D97-AF65-F5344CB8AC3E}">
        <p14:creationId xmlns:p14="http://schemas.microsoft.com/office/powerpoint/2010/main" val="3001707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‘At human sites (but not at Neanderthal sites), </a:t>
            </a:r>
            <a:r>
              <a:rPr lang="en-GB" dirty="0" err="1"/>
              <a:t>archeologists</a:t>
            </a:r>
            <a:r>
              <a:rPr lang="en-GB" dirty="0"/>
              <a:t> find tools made hundreds of miles away. Trade goods, then, travelled long distances, linking together different language groups and different cultures. To see how other groups do things is to see new, and sometimes better, ways of doing things. This very idea—that there may be better ideas out there—may itself have been the most inspiring of all.’ [</a:t>
            </a:r>
            <a:r>
              <a:rPr lang="en-GB" dirty="0" err="1"/>
              <a:t>Schmidtz</a:t>
            </a:r>
            <a:r>
              <a:rPr lang="en-GB" dirty="0"/>
              <a:t> &amp; Brennan, 33</a:t>
            </a:r>
            <a:r>
              <a:rPr lang="en-GB" dirty="0" smtClean="0"/>
              <a:t>]</a:t>
            </a:r>
            <a:endParaRPr lang="en-US" dirty="0"/>
          </a:p>
        </p:txBody>
      </p:sp>
    </p:spTree>
    <p:extLst>
      <p:ext uri="{BB962C8B-B14F-4D97-AF65-F5344CB8AC3E}">
        <p14:creationId xmlns:p14="http://schemas.microsoft.com/office/powerpoint/2010/main" val="19475284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You can make a living in two ways: one way is to produce goods or to exchange services for goods and vice versa; the </a:t>
            </a:r>
            <a:r>
              <a:rPr lang="en-GB" dirty="0" smtClean="0"/>
              <a:t>other, operating on the principle that only fools and horses work, </a:t>
            </a:r>
            <a:r>
              <a:rPr lang="en-GB" dirty="0"/>
              <a:t>is to allow others to produce and to take the fruits of their labour from them by force. </a:t>
            </a:r>
            <a:endParaRPr lang="en-GB" dirty="0" smtClean="0"/>
          </a:p>
          <a:p>
            <a:r>
              <a:rPr lang="en-GB" dirty="0" smtClean="0"/>
              <a:t>Franz </a:t>
            </a:r>
            <a:r>
              <a:rPr lang="en-GB" dirty="0"/>
              <a:t>Oppenheimer famously remarked, ‘There are two fundamentally opposed means whereby man, requiring sustenance, is impelled to obtain the necessary means for satisfying his desires. These are work and robbery, one’s own labor and the forcible appropriation of the labor of </a:t>
            </a:r>
            <a:r>
              <a:rPr lang="en-GB" dirty="0" smtClean="0"/>
              <a:t>others.</a:t>
            </a:r>
            <a:r>
              <a:rPr lang="en-GB" dirty="0"/>
              <a:t>’ </a:t>
            </a:r>
            <a:endParaRPr lang="en-US" dirty="0"/>
          </a:p>
        </p:txBody>
      </p:sp>
    </p:spTree>
    <p:extLst>
      <p:ext uri="{BB962C8B-B14F-4D97-AF65-F5344CB8AC3E}">
        <p14:creationId xmlns:p14="http://schemas.microsoft.com/office/powerpoint/2010/main" val="3154448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Hunters</a:t>
            </a:r>
            <a:endParaRPr lang="en-US" dirty="0"/>
          </a:p>
        </p:txBody>
      </p:sp>
      <p:sp>
        <p:nvSpPr>
          <p:cNvPr id="3" name="Content Placeholder 2"/>
          <p:cNvSpPr>
            <a:spLocks noGrp="1"/>
          </p:cNvSpPr>
          <p:nvPr>
            <p:ph idx="1"/>
          </p:nvPr>
        </p:nvSpPr>
        <p:spPr/>
        <p:txBody>
          <a:bodyPr>
            <a:normAutofit/>
          </a:bodyPr>
          <a:lstStyle/>
          <a:p>
            <a:r>
              <a:rPr lang="en-GB" dirty="0" smtClean="0"/>
              <a:t>Without </a:t>
            </a:r>
            <a:r>
              <a:rPr lang="en-GB" dirty="0"/>
              <a:t>succumbing to an excessively romantic picture of a Rousseauean ‘Noble Savage’, it seems that the earliest pre-agricultural human societies, though as prone to individual violence as any other human society, were marked by a large degree of factual egalitarianism. </a:t>
            </a:r>
            <a:endParaRPr lang="en-GB" dirty="0" smtClean="0"/>
          </a:p>
          <a:p>
            <a:r>
              <a:rPr lang="en-GB" dirty="0" smtClean="0"/>
              <a:t>Renfrew claims </a:t>
            </a:r>
            <a:r>
              <a:rPr lang="en-GB" dirty="0"/>
              <a:t>that ‘Most anthropologists agree that many small-scale societies are broadly egalitarian. Their members are more or less equal in status, and they operate without hereditary distinctions of rank or prestige.’ [Renfrew, 164] </a:t>
            </a:r>
            <a:endParaRPr lang="en-US" dirty="0"/>
          </a:p>
        </p:txBody>
      </p:sp>
    </p:spTree>
    <p:extLst>
      <p:ext uri="{BB962C8B-B14F-4D97-AF65-F5344CB8AC3E}">
        <p14:creationId xmlns:p14="http://schemas.microsoft.com/office/powerpoint/2010/main" val="53077323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Oppenheimer </a:t>
            </a:r>
            <a:r>
              <a:rPr lang="en-GB" dirty="0"/>
              <a:t>termed one’s own labour and the exchange of that labour for another’s labour the </a:t>
            </a:r>
            <a:r>
              <a:rPr lang="en-GB" i="1" dirty="0"/>
              <a:t>economic means</a:t>
            </a:r>
            <a:r>
              <a:rPr lang="en-GB" dirty="0"/>
              <a:t> for the satisfaction of needs while the unilateral appropriation of another’s labour he termed the </a:t>
            </a:r>
            <a:r>
              <a:rPr lang="en-GB" i="1" dirty="0"/>
              <a:t>political means</a:t>
            </a:r>
            <a:r>
              <a:rPr lang="en-GB" dirty="0"/>
              <a:t>. [Oppenheimer, 1975/1919, chapter 2a]</a:t>
            </a:r>
            <a:r>
              <a:rPr lang="en-US" dirty="0"/>
              <a:t> </a:t>
            </a:r>
          </a:p>
        </p:txBody>
      </p:sp>
    </p:spTree>
    <p:extLst>
      <p:ext uri="{BB962C8B-B14F-4D97-AF65-F5344CB8AC3E}">
        <p14:creationId xmlns:p14="http://schemas.microsoft.com/office/powerpoint/2010/main" val="30674592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For some people, theft or robbery is always more attractive than solid toil and if human nature has not changed fundamentally over the last 50,000 years, it is safe to assume that even in pre-agricultural societies, human predation upon human was a reasonably popular option, at least outside one’s immediate kinship group. </a:t>
            </a:r>
            <a:endParaRPr lang="en-GB" dirty="0" smtClean="0"/>
          </a:p>
          <a:p>
            <a:r>
              <a:rPr lang="en-GB" dirty="0" smtClean="0"/>
              <a:t>As </a:t>
            </a:r>
            <a:r>
              <a:rPr lang="en-GB" dirty="0"/>
              <a:t>Thomas Hobbes notes, ‘And in all places, where men have lived by small Families, to robbe and spoyle one another, has been a Trade, and so farre from being reputed against the Law of nature, that the greater spoyles they gained, the greater was their honour…’ [Hobbes, 118] </a:t>
            </a:r>
            <a:endParaRPr lang="en-US" dirty="0"/>
          </a:p>
        </p:txBody>
      </p:sp>
    </p:spTree>
    <p:extLst>
      <p:ext uri="{BB962C8B-B14F-4D97-AF65-F5344CB8AC3E}">
        <p14:creationId xmlns:p14="http://schemas.microsoft.com/office/powerpoint/2010/main" val="3316124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IE" dirty="0"/>
              <a:t>However, given the small scale, transient character and low productivity of such societies, the prospects for long-term large scale predation was severely limited. </a:t>
            </a:r>
            <a:r>
              <a:rPr lang="en-IE" dirty="0" smtClean="0"/>
              <a:t>With </a:t>
            </a:r>
            <a:r>
              <a:rPr lang="en-IE" dirty="0"/>
              <a:t>the coming of the agricultural revolution and </a:t>
            </a:r>
            <a:r>
              <a:rPr lang="en-IE" dirty="0" smtClean="0"/>
              <a:t>the eventual  </a:t>
            </a:r>
            <a:r>
              <a:rPr lang="en-IE" dirty="0"/>
              <a:t>emergence </a:t>
            </a:r>
            <a:r>
              <a:rPr lang="en-IE" dirty="0" smtClean="0"/>
              <a:t>of cities and states, </a:t>
            </a:r>
            <a:r>
              <a:rPr lang="en-IE" dirty="0"/>
              <a:t>all that changed forever. </a:t>
            </a:r>
            <a:endParaRPr lang="en-IE" dirty="0" smtClean="0"/>
          </a:p>
          <a:p>
            <a:r>
              <a:rPr lang="en-IE" dirty="0" smtClean="0"/>
              <a:t>‘</a:t>
            </a:r>
            <a:r>
              <a:rPr lang="en-IE" dirty="0"/>
              <a:t>One could see...why the hunting tribes and primitive peasants never formed a State. Primitive peasants never made enough of an economic accumulation to be worth stealing...’ [Nock, 151]</a:t>
            </a:r>
            <a:endParaRPr lang="en-US" dirty="0"/>
          </a:p>
          <a:p>
            <a:endParaRPr lang="en-US" dirty="0"/>
          </a:p>
        </p:txBody>
      </p:sp>
    </p:spTree>
    <p:extLst>
      <p:ext uri="{BB962C8B-B14F-4D97-AF65-F5344CB8AC3E}">
        <p14:creationId xmlns:p14="http://schemas.microsoft.com/office/powerpoint/2010/main" val="227547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Hunter/gatherer societies know little or nothing about property. Apart from some few personal possessions, such as spears and clothing, the concept of property has little purchase in such </a:t>
            </a:r>
            <a:r>
              <a:rPr lang="en-GB" dirty="0" smtClean="0"/>
              <a:t>societies—there is simply no need for it. </a:t>
            </a:r>
          </a:p>
          <a:p>
            <a:r>
              <a:rPr lang="en-GB" dirty="0" smtClean="0"/>
              <a:t>Such groups </a:t>
            </a:r>
            <a:r>
              <a:rPr lang="en-GB" dirty="0"/>
              <a:t>require extensive territories over which to roam. These groups must be small and mobile and </a:t>
            </a:r>
            <a:r>
              <a:rPr lang="en-GB" dirty="0" smtClean="0"/>
              <a:t>cannot afford to be dragged </a:t>
            </a:r>
            <a:r>
              <a:rPr lang="en-GB" dirty="0"/>
              <a:t>down by extensive possessions. [see Sahlins]. </a:t>
            </a:r>
            <a:endParaRPr lang="en-US" dirty="0"/>
          </a:p>
        </p:txBody>
      </p:sp>
    </p:spTree>
    <p:extLst>
      <p:ext uri="{BB962C8B-B14F-4D97-AF65-F5344CB8AC3E}">
        <p14:creationId xmlns:p14="http://schemas.microsoft.com/office/powerpoint/2010/main" val="63784479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GB" dirty="0"/>
          </a:p>
          <a:p>
            <a:r>
              <a:rPr lang="en-GB" dirty="0"/>
              <a:t>Property as we understand the concept emerges together with agriculture. </a:t>
            </a:r>
            <a:r>
              <a:rPr lang="en-GB" dirty="0" smtClean="0"/>
              <a:t>Agriculture </a:t>
            </a:r>
            <a:r>
              <a:rPr lang="en-GB" dirty="0"/>
              <a:t>requires a huge investment in time and energy whose dividends are not realised for a considerable time. But with property comes theft and robbery. ‘Precisely because it created something to steal, farming made investments in better weaponry profitable.’ [Davidson &amp; Rees-</a:t>
            </a:r>
            <a:r>
              <a:rPr lang="en-GB" dirty="0" err="1"/>
              <a:t>Mogg</a:t>
            </a:r>
            <a:r>
              <a:rPr lang="en-GB" dirty="0"/>
              <a:t>, 80]</a:t>
            </a:r>
            <a:endParaRPr lang="en-US" dirty="0"/>
          </a:p>
          <a:p>
            <a:endParaRPr lang="en-US" dirty="0"/>
          </a:p>
        </p:txBody>
      </p:sp>
    </p:spTree>
    <p:extLst>
      <p:ext uri="{BB962C8B-B14F-4D97-AF65-F5344CB8AC3E}">
        <p14:creationId xmlns:p14="http://schemas.microsoft.com/office/powerpoint/2010/main" val="4252577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If we are to talk about human settlements, the first group of human beings to settle permanently in one spot was the dead, whether in caves, cairns, barrows or mounds. </a:t>
            </a:r>
            <a:endParaRPr lang="en-GB" dirty="0" smtClean="0"/>
          </a:p>
          <a:p>
            <a:r>
              <a:rPr lang="en-GB" dirty="0" smtClean="0"/>
              <a:t>‘</a:t>
            </a:r>
            <a:r>
              <a:rPr lang="en-GB" dirty="0"/>
              <a:t>In these ancient paleolithic sanctuaries,’ writes Mumford, ‘as in the first grave mounds and tombs, we have, if anywhere, the first hints of civic life, probably well before any permanent village settlement can even be suspected.’ [Mumford, 8] </a:t>
            </a:r>
            <a:endParaRPr lang="en-US" dirty="0"/>
          </a:p>
        </p:txBody>
      </p:sp>
    </p:spTree>
    <p:extLst>
      <p:ext uri="{BB962C8B-B14F-4D97-AF65-F5344CB8AC3E}">
        <p14:creationId xmlns:p14="http://schemas.microsoft.com/office/powerpoint/2010/main" val="6226032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germ of permanent places of communal residence is a meeting place to which people return again and again, ‘a site to which family or clan groups are drawn back, at seasonable intervals, because it concentrates, in addition to any natural advantages it may have, certain ‘spiritual’ or supernatural powers….[Mumford, 10</a:t>
            </a:r>
            <a:r>
              <a:rPr lang="en-GB" dirty="0" smtClean="0"/>
              <a:t>]</a:t>
            </a:r>
            <a:endParaRPr lang="en-US" dirty="0"/>
          </a:p>
        </p:txBody>
      </p:sp>
    </p:spTree>
    <p:extLst>
      <p:ext uri="{BB962C8B-B14F-4D97-AF65-F5344CB8AC3E}">
        <p14:creationId xmlns:p14="http://schemas.microsoft.com/office/powerpoint/2010/main" val="8638911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first evidence we have of permanent human settlement comes from the Mesolithic period, about 15,000 years ago. We </a:t>
            </a:r>
            <a:r>
              <a:rPr lang="en-GB" dirty="0" smtClean="0"/>
              <a:t>also find </a:t>
            </a:r>
            <a:r>
              <a:rPr lang="en-GB" dirty="0"/>
              <a:t>at this time the first evidence of clearings for agricultural purposes, domestic animals. </a:t>
            </a:r>
            <a:endParaRPr lang="en-GB" dirty="0" smtClean="0"/>
          </a:p>
          <a:p>
            <a:r>
              <a:rPr lang="en-GB" dirty="0" smtClean="0"/>
              <a:t>In </a:t>
            </a:r>
            <a:r>
              <a:rPr lang="en-GB" dirty="0"/>
              <a:t>the early Neolithic, we find evidence of the collection and selection of certain plants, their cultivation and, the use of animals not only for consumption but as sources of power. All these developments require the abandonment of a nomadic way of </a:t>
            </a:r>
            <a:r>
              <a:rPr lang="en-GB" dirty="0" smtClean="0"/>
              <a:t>life, </a:t>
            </a:r>
            <a:r>
              <a:rPr lang="en-GB" dirty="0"/>
              <a:t>or at least, its severe limitation. </a:t>
            </a:r>
            <a:endParaRPr lang="en-US" dirty="0"/>
          </a:p>
          <a:p>
            <a:pPr marL="0" indent="0">
              <a:buNone/>
            </a:pPr>
            <a:endParaRPr lang="en-US" dirty="0"/>
          </a:p>
        </p:txBody>
      </p:sp>
    </p:spTree>
    <p:extLst>
      <p:ext uri="{BB962C8B-B14F-4D97-AF65-F5344CB8AC3E}">
        <p14:creationId xmlns:p14="http://schemas.microsoft.com/office/powerpoint/2010/main" val="32154290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Mumford notes that ‘Domestication in all its aspects implies two large changes: permanence and continuity in residence, and the exercise of control and foresight over processes once subject to the caprices of nature.’ [Mumford, 12</a:t>
            </a:r>
            <a:r>
              <a:rPr lang="en-GB" dirty="0" smtClean="0"/>
              <a:t>]</a:t>
            </a:r>
            <a:endParaRPr lang="en-US" dirty="0"/>
          </a:p>
        </p:txBody>
      </p:sp>
    </p:spTree>
    <p:extLst>
      <p:ext uri="{BB962C8B-B14F-4D97-AF65-F5344CB8AC3E}">
        <p14:creationId xmlns:p14="http://schemas.microsoft.com/office/powerpoint/2010/main" val="27201425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village comes into being as a permanent settlement of families and neighbours together with their animals and their land. </a:t>
            </a:r>
            <a:endParaRPr lang="en-GB" dirty="0" smtClean="0"/>
          </a:p>
          <a:p>
            <a:r>
              <a:rPr lang="en-GB" dirty="0" smtClean="0"/>
              <a:t>Morality</a:t>
            </a:r>
            <a:r>
              <a:rPr lang="en-GB" dirty="0"/>
              <a:t>, as something over and above basic familial relations, emerges in the context of the village, this morality being the settled customs or </a:t>
            </a:r>
            <a:r>
              <a:rPr lang="en-GB" i="1" dirty="0"/>
              <a:t>mores</a:t>
            </a:r>
            <a:r>
              <a:rPr lang="en-GB" dirty="0"/>
              <a:t> of the villagers by which they </a:t>
            </a:r>
            <a:r>
              <a:rPr lang="en-GB" dirty="0" smtClean="0"/>
              <a:t>are enabled to live </a:t>
            </a:r>
            <a:r>
              <a:rPr lang="en-GB" dirty="0"/>
              <a:t>together in relative </a:t>
            </a:r>
            <a:r>
              <a:rPr lang="en-GB" dirty="0" smtClean="0"/>
              <a:t>amity.</a:t>
            </a:r>
            <a:r>
              <a:rPr lang="en-US" dirty="0" smtClean="0"/>
              <a:t> </a:t>
            </a:r>
            <a:endParaRPr lang="en-US" dirty="0"/>
          </a:p>
        </p:txBody>
      </p:sp>
    </p:spTree>
    <p:extLst>
      <p:ext uri="{BB962C8B-B14F-4D97-AF65-F5344CB8AC3E}">
        <p14:creationId xmlns:p14="http://schemas.microsoft.com/office/powerpoint/2010/main" val="42714839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If </a:t>
            </a:r>
            <a:r>
              <a:rPr lang="en-GB" dirty="0"/>
              <a:t>one were given to cynicism, one might conclude that if such groups were essentially egalitarian and relatively non-violent this was because the material conditions for inequality and violence—a surplus of wealth—didn’t exist so that everybody was more or less equally poor and theft wasn’t a route to riches. ‘The key to inequality’ remarks Renfrew </a:t>
            </a:r>
            <a:r>
              <a:rPr lang="en-GB" dirty="0" err="1"/>
              <a:t>uncontroversially</a:t>
            </a:r>
            <a:r>
              <a:rPr lang="en-GB" dirty="0"/>
              <a:t>, ‘lies in worldly goods.’ [Renfrew, 160] </a:t>
            </a:r>
            <a:endParaRPr lang="en-GB" dirty="0" smtClean="0"/>
          </a:p>
          <a:p>
            <a:r>
              <a:rPr lang="en-GB" dirty="0"/>
              <a:t>Given the small size of the group, its organisation and direction was largely a matter of group consensus. </a:t>
            </a:r>
            <a:endParaRPr lang="en-US" dirty="0"/>
          </a:p>
        </p:txBody>
      </p:sp>
    </p:spTree>
    <p:extLst>
      <p:ext uri="{BB962C8B-B14F-4D97-AF65-F5344CB8AC3E}">
        <p14:creationId xmlns:p14="http://schemas.microsoft.com/office/powerpoint/2010/main" val="40287184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11" y="3092420"/>
            <a:ext cx="5963150" cy="634652"/>
          </a:xfrm>
        </p:spPr>
        <p:txBody>
          <a:bodyPr/>
          <a:lstStyle/>
          <a:p>
            <a:r>
              <a:rPr lang="en-US" dirty="0" smtClean="0"/>
              <a:t>The Urban Revolution</a:t>
            </a:r>
            <a:endParaRPr lang="en-US" dirty="0"/>
          </a:p>
        </p:txBody>
      </p:sp>
      <p:sp>
        <p:nvSpPr>
          <p:cNvPr id="3" name="Content Placeholder 2"/>
          <p:cNvSpPr>
            <a:spLocks noGrp="1"/>
          </p:cNvSpPr>
          <p:nvPr>
            <p:ph idx="1"/>
          </p:nvPr>
        </p:nvSpPr>
        <p:spPr>
          <a:xfrm>
            <a:off x="339611" y="3897541"/>
            <a:ext cx="6508377" cy="3916363"/>
          </a:xfrm>
        </p:spPr>
        <p:txBody>
          <a:bodyPr>
            <a:normAutofit/>
          </a:bodyPr>
          <a:lstStyle/>
          <a:p>
            <a:r>
              <a:rPr lang="en-GB" dirty="0" smtClean="0"/>
              <a:t>Another </a:t>
            </a:r>
            <a:r>
              <a:rPr lang="en-GB" dirty="0"/>
              <a:t>hugely significant transformation identified by Childe was the urban revolution. [Childe, 140ff] </a:t>
            </a:r>
            <a:r>
              <a:rPr lang="en-GB" dirty="0" smtClean="0"/>
              <a:t>This revolution </a:t>
            </a:r>
            <a:r>
              <a:rPr lang="en-GB" dirty="0"/>
              <a:t>took our simple pastoralists and </a:t>
            </a:r>
            <a:r>
              <a:rPr lang="en-GB" dirty="0" smtClean="0"/>
              <a:t>agriculturalists </a:t>
            </a:r>
            <a:r>
              <a:rPr lang="en-GB" dirty="0"/>
              <a:t>and transformed their </a:t>
            </a:r>
            <a:r>
              <a:rPr lang="en-GB" dirty="0" smtClean="0"/>
              <a:t>villages </a:t>
            </a:r>
            <a:r>
              <a:rPr lang="en-GB" dirty="0"/>
              <a:t>into cities, and their cities into states. </a:t>
            </a:r>
            <a:endParaRPr lang="en-US" dirty="0"/>
          </a:p>
        </p:txBody>
      </p:sp>
    </p:spTree>
    <p:extLst>
      <p:ext uri="{BB962C8B-B14F-4D97-AF65-F5344CB8AC3E}">
        <p14:creationId xmlns:p14="http://schemas.microsoft.com/office/powerpoint/2010/main" val="16124071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What marks a city off from </a:t>
            </a:r>
            <a:r>
              <a:rPr lang="en-GB" dirty="0" smtClean="0"/>
              <a:t>the inhabitants of a </a:t>
            </a:r>
            <a:r>
              <a:rPr lang="en-GB" dirty="0"/>
              <a:t>rural environment is that its inhabitants perform specialised function vis-à-vis the city’s hinterland. Such functions could include crafts of various kinds, education, and religious rituals and, of course, political and administrative functions. </a:t>
            </a:r>
            <a:endParaRPr lang="en-GB" dirty="0" smtClean="0"/>
          </a:p>
          <a:p>
            <a:r>
              <a:rPr lang="en-GB" dirty="0" smtClean="0"/>
              <a:t>Another </a:t>
            </a:r>
            <a:r>
              <a:rPr lang="en-GB" dirty="0"/>
              <a:t>major difference between the village and the city is that while the village is a place one belongs to by birth, the city is, for most people, an adopted place, a </a:t>
            </a:r>
            <a:r>
              <a:rPr lang="en-GB" dirty="0" smtClean="0"/>
              <a:t>habitation of </a:t>
            </a:r>
            <a:r>
              <a:rPr lang="en-GB" dirty="0"/>
              <a:t>choice. </a:t>
            </a:r>
            <a:endParaRPr lang="en-US" dirty="0"/>
          </a:p>
          <a:p>
            <a:pPr marL="0" indent="0">
              <a:buNone/>
            </a:pPr>
            <a:endParaRPr lang="en-US" dirty="0"/>
          </a:p>
        </p:txBody>
      </p:sp>
    </p:spTree>
    <p:extLst>
      <p:ext uri="{BB962C8B-B14F-4D97-AF65-F5344CB8AC3E}">
        <p14:creationId xmlns:p14="http://schemas.microsoft.com/office/powerpoint/2010/main" val="284286244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Life in the village was not marked by any great specialisation; at most, a rudimentary and sporadic division of labour. </a:t>
            </a:r>
            <a:endParaRPr lang="en-GB" dirty="0" smtClean="0"/>
          </a:p>
          <a:p>
            <a:r>
              <a:rPr lang="en-GB" dirty="0" smtClean="0"/>
              <a:t>Life </a:t>
            </a:r>
            <a:r>
              <a:rPr lang="en-GB" dirty="0"/>
              <a:t>in the city, by contrast, cannot exist without the permanent division of labour. </a:t>
            </a:r>
            <a:endParaRPr lang="en-US" dirty="0"/>
          </a:p>
        </p:txBody>
      </p:sp>
    </p:spTree>
    <p:extLst>
      <p:ext uri="{BB962C8B-B14F-4D97-AF65-F5344CB8AC3E}">
        <p14:creationId xmlns:p14="http://schemas.microsoft.com/office/powerpoint/2010/main" val="3897573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very notion of a settled division of </a:t>
            </a:r>
            <a:r>
              <a:rPr lang="en-GB" dirty="0" err="1"/>
              <a:t>labor</a:t>
            </a:r>
            <a:r>
              <a:rPr lang="en-GB" dirty="0"/>
              <a:t>, of the fixation of many natural activities into a single life occupation, of confinement to a single craft,’ Mumford writes, ‘probably dates, as Childe indicates, from the founding of cities. Urban man paid for his vast collective expansion of power and environmental control by a contraction of personal life.’ [Mumford 102</a:t>
            </a:r>
            <a:r>
              <a:rPr lang="en-GB" dirty="0" smtClean="0"/>
              <a:t>]</a:t>
            </a:r>
            <a:endParaRPr lang="en-US" dirty="0"/>
          </a:p>
        </p:txBody>
      </p:sp>
    </p:spTree>
    <p:extLst>
      <p:ext uri="{BB962C8B-B14F-4D97-AF65-F5344CB8AC3E}">
        <p14:creationId xmlns:p14="http://schemas.microsoft.com/office/powerpoint/2010/main" val="21844426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transition from village to city is not merely a matter of </a:t>
            </a:r>
            <a:r>
              <a:rPr lang="en-GB" dirty="0" smtClean="0"/>
              <a:t>size or of increasing </a:t>
            </a:r>
            <a:r>
              <a:rPr lang="en-GB" dirty="0"/>
              <a:t>numbers. While certain elements of village life are carried over into the city, these elements are transmuted into higher and more potent forms of social organisation. It’s not just </a:t>
            </a:r>
            <a:r>
              <a:rPr lang="en-GB" dirty="0" smtClean="0"/>
              <a:t>numbers or size, </a:t>
            </a:r>
            <a:r>
              <a:rPr lang="en-GB" dirty="0"/>
              <a:t>more a matter of organisation and control producing a highly differentiated community whose purpose </a:t>
            </a:r>
            <a:r>
              <a:rPr lang="en-GB" dirty="0" smtClean="0"/>
              <a:t>extends </a:t>
            </a:r>
            <a:r>
              <a:rPr lang="en-GB" dirty="0"/>
              <a:t>beyond mere survival. </a:t>
            </a:r>
            <a:endParaRPr lang="en-US" dirty="0"/>
          </a:p>
        </p:txBody>
      </p:sp>
    </p:spTree>
    <p:extLst>
      <p:ext uri="{BB962C8B-B14F-4D97-AF65-F5344CB8AC3E}">
        <p14:creationId xmlns:p14="http://schemas.microsoft.com/office/powerpoint/2010/main" val="3500683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‘This new urban </a:t>
            </a:r>
            <a:r>
              <a:rPr lang="en-GB" dirty="0" smtClean="0"/>
              <a:t>mixture’ writes Mumford, ‘resulted </a:t>
            </a:r>
            <a:r>
              <a:rPr lang="en-GB" dirty="0"/>
              <a:t>in an enormous expansion of human capabilities in every direction. The city effected a mobilization of manpower, a command over long distance transportation, an intensification of communication over long distances in space and time, an outburst of invention along with a large scale development of civil engineering, and, not least, it promoted a tremendous further rise in agricultural productivity.’ [Mumford, 30</a:t>
            </a:r>
            <a:r>
              <a:rPr lang="en-GB" dirty="0" smtClean="0"/>
              <a:t>]</a:t>
            </a:r>
            <a:endParaRPr lang="en-US" dirty="0"/>
          </a:p>
        </p:txBody>
      </p:sp>
    </p:spTree>
    <p:extLst>
      <p:ext uri="{BB962C8B-B14F-4D97-AF65-F5344CB8AC3E}">
        <p14:creationId xmlns:p14="http://schemas.microsoft.com/office/powerpoint/2010/main" val="369394701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ancient city resulted from a kind of fusion of various elements—agricultural, economic, political, religious, military. </a:t>
            </a:r>
            <a:endParaRPr lang="en-GB" dirty="0" smtClean="0"/>
          </a:p>
          <a:p>
            <a:r>
              <a:rPr lang="en-GB" dirty="0" smtClean="0"/>
              <a:t>‘</a:t>
            </a:r>
            <a:r>
              <a:rPr lang="en-GB" dirty="0"/>
              <a:t>The early city, as distinct from the village community, is a caste-managed society, organized for the satisfaction of a dominant minority; no longer a community of humble families living by </a:t>
            </a:r>
            <a:r>
              <a:rPr lang="en-GB" dirty="0" smtClean="0"/>
              <a:t>mutual aid</a:t>
            </a:r>
            <a:r>
              <a:rPr lang="en-GB" dirty="0"/>
              <a:t>.’ [Mumford, 38] </a:t>
            </a:r>
            <a:endParaRPr lang="en-US" dirty="0"/>
          </a:p>
        </p:txBody>
      </p:sp>
    </p:spTree>
    <p:extLst>
      <p:ext uri="{BB962C8B-B14F-4D97-AF65-F5344CB8AC3E}">
        <p14:creationId xmlns:p14="http://schemas.microsoft.com/office/powerpoint/2010/main" val="17530303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tribal leader now becomes a </a:t>
            </a:r>
            <a:r>
              <a:rPr lang="en-GB" dirty="0" smtClean="0"/>
              <a:t>king. The horizontal facilitating social arrangement that is the village becomes </a:t>
            </a:r>
            <a:r>
              <a:rPr lang="en-GB" dirty="0"/>
              <a:t>a vertical relationship of dominance and </a:t>
            </a:r>
            <a:r>
              <a:rPr lang="en-GB" dirty="0" smtClean="0"/>
              <a:t>control between ruler and ruled. </a:t>
            </a:r>
          </a:p>
          <a:p>
            <a:r>
              <a:rPr lang="en-GB" dirty="0" smtClean="0"/>
              <a:t>At </a:t>
            </a:r>
            <a:r>
              <a:rPr lang="en-GB" dirty="0"/>
              <a:t>a certain stage, the ‘king becomes a mediator between heaven and earth, incarnating in his own person the whole life and being of the land and its people.’ [Mumford, </a:t>
            </a:r>
            <a:r>
              <a:rPr lang="en-GB" dirty="0" smtClean="0"/>
              <a:t>38]</a:t>
            </a:r>
          </a:p>
          <a:p>
            <a:pPr marL="0" indent="0">
              <a:buNone/>
            </a:pPr>
            <a:endParaRPr lang="en-GB" dirty="0" smtClean="0"/>
          </a:p>
        </p:txBody>
      </p:sp>
    </p:spTree>
    <p:extLst>
      <p:ext uri="{BB962C8B-B14F-4D97-AF65-F5344CB8AC3E}">
        <p14:creationId xmlns:p14="http://schemas.microsoft.com/office/powerpoint/2010/main" val="25044221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smtClean="0"/>
              <a:t>In </a:t>
            </a:r>
            <a:r>
              <a:rPr lang="en-GB" dirty="0"/>
              <a:t>the standard story, chiefdoms are forms of political organisation midway between village-based polities and full-fledged states. </a:t>
            </a:r>
            <a:endParaRPr lang="en-GB" dirty="0" smtClean="0"/>
          </a:p>
          <a:p>
            <a:r>
              <a:rPr lang="en-GB" dirty="0" smtClean="0"/>
              <a:t>Earle believes, controversially,  </a:t>
            </a:r>
            <a:r>
              <a:rPr lang="en-GB" dirty="0"/>
              <a:t>that the dynamics of chiefdoms and states are pretty much the same and that ‘the origin of states is to be understood in the emergence and development of chiefdoms</a:t>
            </a:r>
            <a:r>
              <a:rPr lang="en-GB" dirty="0" smtClean="0"/>
              <a:t>’</a:t>
            </a:r>
            <a:r>
              <a:rPr lang="en-GB" dirty="0"/>
              <a:t>.</a:t>
            </a:r>
            <a:r>
              <a:rPr lang="en-GB" dirty="0" smtClean="0"/>
              <a:t> </a:t>
            </a:r>
            <a:r>
              <a:rPr lang="en-GB" dirty="0"/>
              <a:t>[Earle, 14]</a:t>
            </a:r>
            <a:endParaRPr lang="en-US" dirty="0"/>
          </a:p>
          <a:p>
            <a:pPr marL="0" indent="0">
              <a:buNone/>
            </a:pPr>
            <a:endParaRPr lang="en-US" dirty="0"/>
          </a:p>
        </p:txBody>
      </p:sp>
    </p:spTree>
    <p:extLst>
      <p:ext uri="{BB962C8B-B14F-4D97-AF65-F5344CB8AC3E}">
        <p14:creationId xmlns:p14="http://schemas.microsoft.com/office/powerpoint/2010/main" val="133293290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Not only did the city produce a permanent division of labour, it also produced the first sustained division between rich and poor. </a:t>
            </a:r>
            <a:endParaRPr lang="en-GB" dirty="0" smtClean="0"/>
          </a:p>
          <a:p>
            <a:r>
              <a:rPr lang="en-GB" dirty="0" smtClean="0"/>
              <a:t>As I’ve already noted, property</a:t>
            </a:r>
            <a:r>
              <a:rPr lang="en-GB" dirty="0"/>
              <a:t>, apart from some personal </a:t>
            </a:r>
            <a:r>
              <a:rPr lang="en-GB" dirty="0" smtClean="0"/>
              <a:t>possessions, is an institution of little significance </a:t>
            </a:r>
            <a:r>
              <a:rPr lang="en-GB" dirty="0"/>
              <a:t>in primitive communities. With the rise of the city and the development of personality, the city and all within it came to be seen as the property of the king. And what is </a:t>
            </a:r>
            <a:r>
              <a:rPr lang="en-GB" dirty="0" smtClean="0"/>
              <a:t>the king’s </a:t>
            </a:r>
            <a:r>
              <a:rPr lang="en-GB" dirty="0"/>
              <a:t>to own, is </a:t>
            </a:r>
            <a:r>
              <a:rPr lang="en-GB" dirty="0" smtClean="0"/>
              <a:t>the </a:t>
            </a:r>
            <a:r>
              <a:rPr lang="en-GB" dirty="0" smtClean="0"/>
              <a:t>king’s </a:t>
            </a:r>
            <a:r>
              <a:rPr lang="en-GB" dirty="0"/>
              <a:t>to alienate if he chooses. </a:t>
            </a:r>
            <a:endParaRPr lang="en-US" dirty="0"/>
          </a:p>
          <a:p>
            <a:endParaRPr lang="en-US" dirty="0"/>
          </a:p>
        </p:txBody>
      </p:sp>
    </p:spTree>
    <p:extLst>
      <p:ext uri="{BB962C8B-B14F-4D97-AF65-F5344CB8AC3E}">
        <p14:creationId xmlns:p14="http://schemas.microsoft.com/office/powerpoint/2010/main" val="3215237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a:t>The nature of the hunting and gathering enterprise is that it produces low density populations, small groups of people ranging over large areas. In such circumstances, there is little or no material surplus and hence no </a:t>
            </a:r>
            <a:r>
              <a:rPr lang="en-GB" dirty="0" smtClean="0"/>
              <a:t>significant wealth</a:t>
            </a:r>
            <a:r>
              <a:rPr lang="en-GB" dirty="0"/>
              <a:t>. Without wealth there is no incentive to misappropriate it. </a:t>
            </a:r>
            <a:endParaRPr lang="en-GB" dirty="0" smtClean="0"/>
          </a:p>
          <a:p>
            <a:r>
              <a:rPr lang="en-GB" dirty="0" smtClean="0"/>
              <a:t>Such </a:t>
            </a:r>
            <a:r>
              <a:rPr lang="en-GB" dirty="0"/>
              <a:t>violence as there was was necessarily limited by the small scale of the group and the strong incentives to limit intra-group violence in the interests of group solidarity upon which the survival of each individual depended. </a:t>
            </a:r>
            <a:endParaRPr lang="en-US" dirty="0"/>
          </a:p>
          <a:p>
            <a:endParaRPr lang="en-US" dirty="0"/>
          </a:p>
        </p:txBody>
      </p:sp>
    </p:spTree>
    <p:extLst>
      <p:ext uri="{BB962C8B-B14F-4D97-AF65-F5344CB8AC3E}">
        <p14:creationId xmlns:p14="http://schemas.microsoft.com/office/powerpoint/2010/main" val="31884121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It can be hard to draw a sharp line between a large village and a small city such as the Mesopotamian </a:t>
            </a:r>
            <a:r>
              <a:rPr lang="en-GB" dirty="0" smtClean="0"/>
              <a:t>city of Lagash</a:t>
            </a:r>
            <a:r>
              <a:rPr lang="en-GB" dirty="0"/>
              <a:t>. All the structural elements of the city are present embryonically in the village, the containers, the houses, the shrines, the meeting place </a:t>
            </a:r>
            <a:r>
              <a:rPr lang="en-GB" dirty="0" smtClean="0"/>
              <a:t> which is, however, not </a:t>
            </a:r>
            <a:r>
              <a:rPr lang="en-GB" dirty="0"/>
              <a:t>yet a market </a:t>
            </a:r>
            <a:r>
              <a:rPr lang="en-GB" dirty="0" smtClean="0"/>
              <a:t>place. </a:t>
            </a:r>
            <a:endParaRPr lang="en-US" dirty="0"/>
          </a:p>
        </p:txBody>
      </p:sp>
    </p:spTree>
    <p:extLst>
      <p:ext uri="{BB962C8B-B14F-4D97-AF65-F5344CB8AC3E}">
        <p14:creationId xmlns:p14="http://schemas.microsoft.com/office/powerpoint/2010/main" val="30289747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The </a:t>
            </a:r>
            <a:r>
              <a:rPr lang="en-GB" i="1" dirty="0"/>
              <a:t>mores</a:t>
            </a:r>
            <a:r>
              <a:rPr lang="en-GB" dirty="0"/>
              <a:t> of the social life of the village are the beginnings of ethics and the roots of law and justice and a certain kind of government. </a:t>
            </a:r>
            <a:r>
              <a:rPr lang="en-GB" dirty="0" smtClean="0"/>
              <a:t>The </a:t>
            </a:r>
            <a:r>
              <a:rPr lang="en-GB" dirty="0"/>
              <a:t>government of the village is not a specialised function exercised by a special group but rather a way in which the group consensus, expressed in custom and usage, is given expression. </a:t>
            </a:r>
            <a:endParaRPr lang="en-GB" dirty="0" smtClean="0"/>
          </a:p>
          <a:p>
            <a:r>
              <a:rPr lang="en-GB" dirty="0" smtClean="0"/>
              <a:t>Individuality </a:t>
            </a:r>
            <a:r>
              <a:rPr lang="en-GB" dirty="0"/>
              <a:t>was not encouraged in the village. An individual was an </a:t>
            </a:r>
            <a:r>
              <a:rPr lang="en-GB" i="1" dirty="0"/>
              <a:t>idiotes</a:t>
            </a:r>
            <a:r>
              <a:rPr lang="en-GB" dirty="0"/>
              <a:t>, </a:t>
            </a:r>
            <a:r>
              <a:rPr lang="en-GB" dirty="0" smtClean="0"/>
              <a:t>someone </a:t>
            </a:r>
            <a:r>
              <a:rPr lang="en-GB" dirty="0"/>
              <a:t>standing outside the group </a:t>
            </a:r>
            <a:r>
              <a:rPr lang="en-GB" dirty="0" smtClean="0"/>
              <a:t>consensus and refusing to take part in public affairs. </a:t>
            </a:r>
            <a:endParaRPr lang="en-US" dirty="0"/>
          </a:p>
          <a:p>
            <a:endParaRPr lang="en-US" dirty="0"/>
          </a:p>
        </p:txBody>
      </p:sp>
    </p:spTree>
    <p:extLst>
      <p:ext uri="{BB962C8B-B14F-4D97-AF65-F5344CB8AC3E}">
        <p14:creationId xmlns:p14="http://schemas.microsoft.com/office/powerpoint/2010/main" val="24112477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The individuality of the villager is dissipated in his village community; his personality, such as it is, is to a great extent, one with the personality of the group. </a:t>
            </a:r>
            <a:endParaRPr lang="en-GB" dirty="0" smtClean="0"/>
          </a:p>
          <a:p>
            <a:r>
              <a:rPr lang="en-GB" dirty="0" smtClean="0"/>
              <a:t>In </a:t>
            </a:r>
            <a:r>
              <a:rPr lang="en-GB" dirty="0"/>
              <a:t>the city, for the first time, man was emancipated from the grip of the family and the </a:t>
            </a:r>
            <a:r>
              <a:rPr lang="en-GB" dirty="0" smtClean="0"/>
              <a:t>clan.</a:t>
            </a:r>
          </a:p>
          <a:p>
            <a:r>
              <a:rPr lang="en-GB" dirty="0" smtClean="0"/>
              <a:t>At </a:t>
            </a:r>
            <a:r>
              <a:rPr lang="en-GB" dirty="0"/>
              <a:t>first, such individuality was possible only for those at or near the top of the social scale but in time, it became the possession of more and more. </a:t>
            </a:r>
            <a:endParaRPr lang="en-US" dirty="0"/>
          </a:p>
        </p:txBody>
      </p:sp>
    </p:spTree>
    <p:extLst>
      <p:ext uri="{BB962C8B-B14F-4D97-AF65-F5344CB8AC3E}">
        <p14:creationId xmlns:p14="http://schemas.microsoft.com/office/powerpoint/2010/main" val="323012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by one, the privileges and prerogatives of kingship were transferred to the city, and its citizens. Thousands of years were needed to effect this change; and by the time it was consummated men had forgotten where and how it had begun.’ [Mumford, 110]</a:t>
            </a:r>
            <a:endParaRPr lang="en-US" dirty="0"/>
          </a:p>
          <a:p>
            <a:pPr marL="0" indent="0">
              <a:buNone/>
            </a:pPr>
            <a:endParaRPr lang="en-US" dirty="0"/>
          </a:p>
        </p:txBody>
      </p:sp>
    </p:spTree>
    <p:extLst>
      <p:ext uri="{BB962C8B-B14F-4D97-AF65-F5344CB8AC3E}">
        <p14:creationId xmlns:p14="http://schemas.microsoft.com/office/powerpoint/2010/main" val="30595787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In the next lecture, we’ll take a look at two of the earliest known civilisations: Mesopotamia and Egypt.</a:t>
            </a:r>
            <a:endParaRPr lang="en-US" dirty="0"/>
          </a:p>
          <a:p>
            <a:pPr marL="0" indent="0">
              <a:buNone/>
            </a:pPr>
            <a:endParaRPr lang="en-US" dirty="0"/>
          </a:p>
        </p:txBody>
      </p:sp>
    </p:spTree>
    <p:extLst>
      <p:ext uri="{BB962C8B-B14F-4D97-AF65-F5344CB8AC3E}">
        <p14:creationId xmlns:p14="http://schemas.microsoft.com/office/powerpoint/2010/main" val="143092402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r>
              <a:rPr lang="en-GB" dirty="0"/>
              <a:t>Some are inclined to take a Hobbesian approach in their estimation of such groups, arguing that war and violence </a:t>
            </a:r>
            <a:r>
              <a:rPr lang="en-GB" dirty="0" smtClean="0"/>
              <a:t>were </a:t>
            </a:r>
            <a:r>
              <a:rPr lang="en-GB" dirty="0"/>
              <a:t>natural and commonplace but this seems unlikely. </a:t>
            </a:r>
            <a:endParaRPr lang="en-US" dirty="0"/>
          </a:p>
        </p:txBody>
      </p:sp>
    </p:spTree>
    <p:extLst>
      <p:ext uri="{BB962C8B-B14F-4D97-AF65-F5344CB8AC3E}">
        <p14:creationId xmlns:p14="http://schemas.microsoft.com/office/powerpoint/2010/main" val="58475065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Davidson and Rees-</a:t>
            </a:r>
            <a:r>
              <a:rPr lang="en-GB" dirty="0" err="1"/>
              <a:t>Mogg</a:t>
            </a:r>
            <a:r>
              <a:rPr lang="en-GB" dirty="0"/>
              <a:t> argue that in such groups, social conventions must have developed ‘to reduce internal tensions and facilitate the sharing of the hunt. Especially in areas where humans preyed on larger game, which was difficult for a single hunter to fell, religious and social doctrines emerged to facilitate the redistribution of any game that was taken with the whole group….Necessity, rather than sentiment, was the spur.’ [Davidson &amp; Rees-</a:t>
            </a:r>
            <a:r>
              <a:rPr lang="en-GB" dirty="0" err="1"/>
              <a:t>Mogg</a:t>
            </a:r>
            <a:r>
              <a:rPr lang="en-GB" dirty="0"/>
              <a:t>, 76-7] </a:t>
            </a:r>
            <a:endParaRPr lang="en-US" dirty="0"/>
          </a:p>
          <a:p>
            <a:pPr marL="0" indent="0">
              <a:buNone/>
            </a:pPr>
            <a:endParaRPr lang="en-US" dirty="0"/>
          </a:p>
        </p:txBody>
      </p:sp>
    </p:spTree>
    <p:extLst>
      <p:ext uri="{BB962C8B-B14F-4D97-AF65-F5344CB8AC3E}">
        <p14:creationId xmlns:p14="http://schemas.microsoft.com/office/powerpoint/2010/main" val="87909403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199" y="2598574"/>
            <a:ext cx="6398229" cy="846300"/>
          </a:xfrm>
        </p:spPr>
        <p:txBody>
          <a:bodyPr/>
          <a:lstStyle/>
          <a:p>
            <a:r>
              <a:rPr lang="en-US" dirty="0" smtClean="0"/>
              <a:t>The Agricultural Revolution</a:t>
            </a:r>
            <a:endParaRPr lang="en-US" dirty="0"/>
          </a:p>
        </p:txBody>
      </p:sp>
      <p:sp>
        <p:nvSpPr>
          <p:cNvPr id="3" name="Content Placeholder 2"/>
          <p:cNvSpPr>
            <a:spLocks noGrp="1"/>
          </p:cNvSpPr>
          <p:nvPr>
            <p:ph idx="1"/>
          </p:nvPr>
        </p:nvSpPr>
        <p:spPr>
          <a:xfrm>
            <a:off x="457199" y="3467639"/>
            <a:ext cx="6508377" cy="3916363"/>
          </a:xfrm>
        </p:spPr>
        <p:txBody>
          <a:bodyPr>
            <a:normAutofit/>
          </a:bodyPr>
          <a:lstStyle/>
          <a:p>
            <a:r>
              <a:rPr lang="en-GB" dirty="0"/>
              <a:t>Of course, the development of arable cultivation and the development of pastoralism are not necessarily connected. The farmer and the cowman aren’t necessarily friends and, indeed, there would appear to be tension between them stretching from the earliest books of the Bible (Cain and Abel) up to the social disturbances on the American western ranges in the 19</a:t>
            </a:r>
            <a:r>
              <a:rPr lang="en-GB" baseline="30000" dirty="0"/>
              <a:t>th</a:t>
            </a:r>
            <a:r>
              <a:rPr lang="en-GB" dirty="0"/>
              <a:t> century. </a:t>
            </a:r>
            <a:endParaRPr lang="en-GB" dirty="0" smtClean="0"/>
          </a:p>
        </p:txBody>
      </p:sp>
    </p:spTree>
    <p:extLst>
      <p:ext uri="{BB962C8B-B14F-4D97-AF65-F5344CB8AC3E}">
        <p14:creationId xmlns:p14="http://schemas.microsoft.com/office/powerpoint/2010/main" val="110474732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GB" dirty="0"/>
              <a:t>One of the earliest and most primitive forms of land cultivation involved a light use of available land until it was chemically exhausted followed by a move on to other land, and so on and so on. This primitive form of cultivation, sometimes called ‘hoe-culture’ has been common throughout human history. </a:t>
            </a:r>
          </a:p>
          <a:p>
            <a:pPr marL="0" indent="0">
              <a:buNone/>
            </a:pPr>
            <a:endParaRPr lang="en-US" dirty="0"/>
          </a:p>
        </p:txBody>
      </p:sp>
    </p:spTree>
    <p:extLst>
      <p:ext uri="{BB962C8B-B14F-4D97-AF65-F5344CB8AC3E}">
        <p14:creationId xmlns:p14="http://schemas.microsoft.com/office/powerpoint/2010/main" val="21939088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r>
              <a:rPr lang="en-GB" dirty="0" smtClean="0"/>
              <a:t>It must not </a:t>
            </a:r>
            <a:r>
              <a:rPr lang="en-GB" dirty="0"/>
              <a:t>be assumed that plant cultivation is a necessarily sedentary activity and pastoralism necessarily nomadic. </a:t>
            </a:r>
            <a:endParaRPr lang="en-US" dirty="0"/>
          </a:p>
          <a:p>
            <a:r>
              <a:rPr lang="en-GB" dirty="0"/>
              <a:t>P</a:t>
            </a:r>
            <a:r>
              <a:rPr lang="en-GB" dirty="0" smtClean="0"/>
              <a:t>astoralism </a:t>
            </a:r>
            <a:r>
              <a:rPr lang="en-GB" dirty="0"/>
              <a:t>can exist in a relatively confined geographical area where animals are moved from one location to another and back again, depending on the availability of food, water and shelter. [see Childe, 71] Transhumance is the system in which flocks are moved up the mountains in the summer and taken down again in the winter.</a:t>
            </a:r>
            <a:r>
              <a:rPr lang="en-US" dirty="0"/>
              <a:t> </a:t>
            </a:r>
            <a:r>
              <a:rPr lang="en-US" dirty="0" smtClean="0"/>
              <a:t>Movement, yes, but not geographically significant movement.</a:t>
            </a:r>
          </a:p>
        </p:txBody>
      </p:sp>
    </p:spTree>
    <p:extLst>
      <p:ext uri="{BB962C8B-B14F-4D97-AF65-F5344CB8AC3E}">
        <p14:creationId xmlns:p14="http://schemas.microsoft.com/office/powerpoint/2010/main" val="3997404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xmlns:p14="http://schemas.microsoft.com/office/powerpoint/2010/main" spd="med">
        <p:fade/>
      </p:transition>
    </mc:Fallback>
  </mc:AlternateContent>
  <p:timing>
    <p:tnLst>
      <p:par>
        <p:cTn xmlns:p14="http://schemas.microsoft.com/office/powerpoint/2010/main" id="1" dur="indefinite" restart="never" nodeType="tmRoot"/>
      </p:par>
    </p:tnLst>
  </p:timing>
</p:sld>
</file>

<file path=ppt/theme/theme1.xml><?xml version="1.0" encoding="utf-8"?>
<a:theme xmlns:a="http://schemas.openxmlformats.org/drawingml/2006/main" name="Plaza">
  <a:themeElements>
    <a:clrScheme name="Plaza">
      <a:dk1>
        <a:sysClr val="windowText" lastClr="000000"/>
      </a:dk1>
      <a:lt1>
        <a:sysClr val="window" lastClr="FFFFFF"/>
      </a:lt1>
      <a:dk2>
        <a:srgbClr val="333333"/>
      </a:dk2>
      <a:lt2>
        <a:srgbClr val="CCCCCC"/>
      </a:lt2>
      <a:accent1>
        <a:srgbClr val="990000"/>
      </a:accent1>
      <a:accent2>
        <a:srgbClr val="580101"/>
      </a:accent2>
      <a:accent3>
        <a:srgbClr val="E94A00"/>
      </a:accent3>
      <a:accent4>
        <a:srgbClr val="EB8F00"/>
      </a:accent4>
      <a:accent5>
        <a:srgbClr val="A4A4A4"/>
      </a:accent5>
      <a:accent6>
        <a:srgbClr val="666666"/>
      </a:accent6>
      <a:hlink>
        <a:srgbClr val="D01010"/>
      </a:hlink>
      <a:folHlink>
        <a:srgbClr val="E6682E"/>
      </a:folHlink>
    </a:clrScheme>
    <a:fontScheme name="Plaza">
      <a:majorFont>
        <a:latin typeface="Century Gothic"/>
        <a:ea typeface=""/>
        <a:cs typeface=""/>
        <a:font script="Jpan" typeface="メイリオ"/>
      </a:majorFont>
      <a:minorFont>
        <a:latin typeface="Century Gothic"/>
        <a:ea typeface=""/>
        <a:cs typeface=""/>
        <a:font script="Jpan" typeface="メイリオ"/>
      </a:minorFont>
    </a:fontScheme>
    <a:fmtScheme name="Plaza">
      <a:fillStyleLst>
        <a:solidFill>
          <a:schemeClr val="phClr"/>
        </a:solidFill>
        <a:gradFill rotWithShape="1">
          <a:gsLst>
            <a:gs pos="0">
              <a:schemeClr val="phClr">
                <a:tint val="100000"/>
                <a:shade val="60000"/>
                <a:satMod val="135000"/>
              </a:schemeClr>
            </a:gs>
            <a:gs pos="100000">
              <a:schemeClr val="phClr">
                <a:tint val="100000"/>
                <a:shade val="100000"/>
                <a:satMod val="135000"/>
              </a:schemeClr>
            </a:gs>
          </a:gsLst>
          <a:lin ang="16200000" scaled="1"/>
        </a:gradFill>
        <a:gradFill rotWithShape="1">
          <a:gsLst>
            <a:gs pos="0">
              <a:schemeClr val="phClr">
                <a:shade val="70000"/>
                <a:satMod val="120000"/>
              </a:schemeClr>
            </a:gs>
            <a:gs pos="35000">
              <a:schemeClr val="phClr">
                <a:shade val="100000"/>
                <a:satMod val="150000"/>
              </a:schemeClr>
            </a:gs>
            <a:gs pos="70000">
              <a:schemeClr val="phClr">
                <a:tint val="100000"/>
                <a:shade val="100000"/>
                <a:satMod val="200000"/>
                <a:greenMod val="100000"/>
              </a:schemeClr>
            </a:gs>
            <a:gs pos="100000">
              <a:schemeClr val="phClr">
                <a:tint val="100000"/>
                <a:shade val="100000"/>
                <a:satMod val="250000"/>
                <a:greenMod val="100000"/>
              </a:schemeClr>
            </a:gs>
          </a:gsLst>
          <a:lin ang="16200000" scaled="1"/>
        </a:gra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innerShdw blurRad="190500" dist="63500" dir="5400000">
              <a:srgbClr val="FFFFFF">
                <a:alpha val="65000"/>
              </a:srgbClr>
            </a:innerShdw>
          </a:effectLst>
          <a:scene3d>
            <a:camera prst="orthographicFront">
              <a:rot lat="0" lon="0" rev="0"/>
            </a:camera>
            <a:lightRig rig="twoPt" dir="r">
              <a:rot lat="0" lon="0" rev="6000000"/>
            </a:lightRig>
          </a:scene3d>
          <a:sp3d prstMaterial="matte">
            <a:bevelT w="0" h="0" prst="relaxedInset"/>
          </a:sp3d>
        </a:effectStyle>
        <a:effectStyle>
          <a:effectLst>
            <a:innerShdw blurRad="50800" dist="25400" dir="13500000">
              <a:srgbClr val="FFFFFF">
                <a:alpha val="75000"/>
              </a:srgbClr>
            </a:innerShdw>
            <a:outerShdw blurRad="88900" dist="38100" dir="6600000" sx="101000" sy="101000" rotWithShape="0">
              <a:srgbClr val="000000">
                <a:alpha val="50000"/>
              </a:srgbClr>
            </a:outerShdw>
          </a:effectLst>
          <a:scene3d>
            <a:camera prst="perspectiveFront" fov="3000000"/>
            <a:lightRig rig="morning" dir="tl">
              <a:rot lat="0" lon="0" rev="1800000"/>
            </a:lightRig>
          </a:scene3d>
          <a:sp3d contourW="38100" prstMaterial="softEdge">
            <a:bevelT w="25400" h="38100"/>
            <a:contourClr>
              <a:schemeClr val="phClr">
                <a:tint val="6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Plaza.thmx</Template>
  <TotalTime>177</TotalTime>
  <Words>3292</Words>
  <Application>Microsoft Macintosh PowerPoint</Application>
  <PresentationFormat>On-screen Show (4:3)</PresentationFormat>
  <Paragraphs>125</Paragraphs>
  <Slides>44</Slides>
  <Notes>44</Notes>
  <HiddenSlides>0</HiddenSlides>
  <MMClips>0</MMClips>
  <ScaleCrop>false</ScaleCrop>
  <HeadingPairs>
    <vt:vector size="4" baseType="variant">
      <vt:variant>
        <vt:lpstr>Theme</vt:lpstr>
      </vt:variant>
      <vt:variant>
        <vt:i4>1</vt:i4>
      </vt:variant>
      <vt:variant>
        <vt:lpstr>Slide Titles</vt:lpstr>
      </vt:variant>
      <vt:variant>
        <vt:i4>44</vt:i4>
      </vt:variant>
    </vt:vector>
  </HeadingPairs>
  <TitlesOfParts>
    <vt:vector size="45" baseType="lpstr">
      <vt:lpstr>Plaza</vt:lpstr>
      <vt:lpstr>Freedom’s Progress</vt:lpstr>
      <vt:lpstr>Hunters</vt:lpstr>
      <vt:lpstr>PowerPoint Presentation</vt:lpstr>
      <vt:lpstr>PowerPoint Presentation</vt:lpstr>
      <vt:lpstr>PowerPoint Presentation</vt:lpstr>
      <vt:lpstr>PowerPoint Presentation</vt:lpstr>
      <vt:lpstr>The Agricultural Revolution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The Urban Revolution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UCD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Freedom’s Progress</dc:title>
  <dc:creator>Gerard Casey</dc:creator>
  <cp:lastModifiedBy>Gerard Casey</cp:lastModifiedBy>
  <cp:revision>28</cp:revision>
  <dcterms:created xsi:type="dcterms:W3CDTF">2013-10-22T06:17:45Z</dcterms:created>
  <dcterms:modified xsi:type="dcterms:W3CDTF">2013-11-02T10:53:43Z</dcterms:modified>
</cp:coreProperties>
</file>