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1" r:id="rId20"/>
    <p:sldId id="274" r:id="rId21"/>
    <p:sldId id="276" r:id="rId22"/>
    <p:sldId id="282" r:id="rId23"/>
    <p:sldId id="283" r:id="rId24"/>
    <p:sldId id="284" r:id="rId25"/>
    <p:sldId id="279" r:id="rId26"/>
    <p:sldId id="280"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BCE663-227E-C74A-B087-04AC3BBDAFB0}" type="datetimeFigureOut">
              <a:rPr lang="en-US" smtClean="0"/>
              <a:t>02/11/2013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7E5D96-1041-AE42-9AF7-03DD1797534E}" type="slidenum">
              <a:rPr lang="en-US" smtClean="0"/>
              <a:t>‹#›</a:t>
            </a:fld>
            <a:endParaRPr lang="en-US"/>
          </a:p>
        </p:txBody>
      </p:sp>
    </p:spTree>
    <p:extLst>
      <p:ext uri="{BB962C8B-B14F-4D97-AF65-F5344CB8AC3E}">
        <p14:creationId xmlns:p14="http://schemas.microsoft.com/office/powerpoint/2010/main" val="66545531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7E5D96-1041-AE42-9AF7-03DD1797534E}" type="slidenum">
              <a:rPr lang="en-US" smtClean="0"/>
              <a:t>1</a:t>
            </a:fld>
            <a:endParaRPr lang="en-US"/>
          </a:p>
        </p:txBody>
      </p:sp>
    </p:spTree>
    <p:extLst>
      <p:ext uri="{BB962C8B-B14F-4D97-AF65-F5344CB8AC3E}">
        <p14:creationId xmlns:p14="http://schemas.microsoft.com/office/powerpoint/2010/main" val="3269614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7E5D96-1041-AE42-9AF7-03DD1797534E}" type="slidenum">
              <a:rPr lang="en-US" smtClean="0"/>
              <a:t>2</a:t>
            </a:fld>
            <a:endParaRPr lang="en-US"/>
          </a:p>
        </p:txBody>
      </p:sp>
    </p:spTree>
    <p:extLst>
      <p:ext uri="{BB962C8B-B14F-4D97-AF65-F5344CB8AC3E}">
        <p14:creationId xmlns:p14="http://schemas.microsoft.com/office/powerpoint/2010/main" val="4116848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7E5D96-1041-AE42-9AF7-03DD1797534E}" type="slidenum">
              <a:rPr lang="en-US" smtClean="0"/>
              <a:t>3</a:t>
            </a:fld>
            <a:endParaRPr lang="en-US"/>
          </a:p>
        </p:txBody>
      </p:sp>
    </p:spTree>
    <p:extLst>
      <p:ext uri="{BB962C8B-B14F-4D97-AF65-F5344CB8AC3E}">
        <p14:creationId xmlns:p14="http://schemas.microsoft.com/office/powerpoint/2010/main" val="1746498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7E5D96-1041-AE42-9AF7-03DD1797534E}" type="slidenum">
              <a:rPr lang="en-US" smtClean="0"/>
              <a:t>4</a:t>
            </a:fld>
            <a:endParaRPr lang="en-US"/>
          </a:p>
        </p:txBody>
      </p:sp>
    </p:spTree>
    <p:extLst>
      <p:ext uri="{BB962C8B-B14F-4D97-AF65-F5344CB8AC3E}">
        <p14:creationId xmlns:p14="http://schemas.microsoft.com/office/powerpoint/2010/main" val="2434680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84FBDD3B-3AB2-C74A-B0F4-FE4BCBF5B613}" type="datetimeFigureOut">
              <a:rPr lang="en-US" smtClean="0"/>
              <a:t>02/11/2013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6B0495A-4059-FD47-9D4D-0EDC6D77D42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84FBDD3B-3AB2-C74A-B0F4-FE4BCBF5B613}"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0495A-4059-FD47-9D4D-0EDC6D77D425}"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84FBDD3B-3AB2-C74A-B0F4-FE4BCBF5B613}"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0495A-4059-FD47-9D4D-0EDC6D77D425}"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84FBDD3B-3AB2-C74A-B0F4-FE4BCBF5B613}" type="datetimeFigureOut">
              <a:rPr lang="en-US" smtClean="0"/>
              <a:t>02/11/2013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84FBDD3B-3AB2-C74A-B0F4-FE4BCBF5B613}" type="datetimeFigureOut">
              <a:rPr lang="en-US" smtClean="0"/>
              <a:t>02/11/2013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84FBDD3B-3AB2-C74A-B0F4-FE4BCBF5B613}"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84FBDD3B-3AB2-C74A-B0F4-FE4BCBF5B613}" type="datetimeFigureOut">
              <a:rPr lang="en-US" smtClean="0"/>
              <a:t>02/11/2013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6B0495A-4059-FD47-9D4D-0EDC6D77D425}"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84FBDD3B-3AB2-C74A-B0F4-FE4BCBF5B613}"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84FBDD3B-3AB2-C74A-B0F4-FE4BCBF5B613}"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0495A-4059-FD47-9D4D-0EDC6D77D425}"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84FBDD3B-3AB2-C74A-B0F4-FE4BCBF5B613}"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84FBDD3B-3AB2-C74A-B0F4-FE4BCBF5B613}"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84FBDD3B-3AB2-C74A-B0F4-FE4BCBF5B613}"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84FBDD3B-3AB2-C74A-B0F4-FE4BCBF5B613}" type="datetimeFigureOut">
              <a:rPr lang="en-US" smtClean="0"/>
              <a:t>02/11/2013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6B0495A-4059-FD47-9D4D-0EDC6D77D425}"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84FBDD3B-3AB2-C74A-B0F4-FE4BCBF5B613}" type="datetimeFigureOut">
              <a:rPr lang="en-US" smtClean="0"/>
              <a:t>02/11/2013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6B0495A-4059-FD47-9D4D-0EDC6D77D425}"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84FBDD3B-3AB2-C74A-B0F4-FE4BCBF5B613}" type="datetimeFigureOut">
              <a:rPr lang="en-US" smtClean="0"/>
              <a:t>02/11/2013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6B0495A-4059-FD47-9D4D-0EDC6D77D425}"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84FBDD3B-3AB2-C74A-B0F4-FE4BCBF5B613}"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84FBDD3B-3AB2-C74A-B0F4-FE4BCBF5B613}" type="datetimeFigureOut">
              <a:rPr lang="en-US" smtClean="0"/>
              <a:t>02/11/2013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B0495A-4059-FD47-9D4D-0EDC6D77D42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84FBDD3B-3AB2-C74A-B0F4-FE4BCBF5B613}"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0495A-4059-FD47-9D4D-0EDC6D77D425}"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84FBDD3B-3AB2-C74A-B0F4-FE4BCBF5B613}" type="datetimeFigureOut">
              <a:rPr lang="en-US" smtClean="0"/>
              <a:t>02/11/2013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6B0495A-4059-FD47-9D4D-0EDC6D77D42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1. In the beginning…..</a:t>
            </a:r>
            <a:endParaRPr lang="en-US" dirty="0"/>
          </a:p>
        </p:txBody>
      </p:sp>
    </p:spTree>
    <p:extLst>
      <p:ext uri="{BB962C8B-B14F-4D97-AF65-F5344CB8AC3E}">
        <p14:creationId xmlns:p14="http://schemas.microsoft.com/office/powerpoint/2010/main" val="28135372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basic bio-physical conditions constraining man have not changed significantly since he first appeared on this earth. He has to eat, drink, seek shelter and companionship, mate, produce and rear children and live in community with others. All these are human constants. Water he must find; food he must either find or produce. And he needs protection from wild beasts and from a frequently hostile natural environment. </a:t>
            </a:r>
            <a:endParaRPr lang="en-US" dirty="0"/>
          </a:p>
        </p:txBody>
      </p:sp>
    </p:spTree>
    <p:extLst>
      <p:ext uri="{BB962C8B-B14F-4D97-AF65-F5344CB8AC3E}">
        <p14:creationId xmlns:p14="http://schemas.microsoft.com/office/powerpoint/2010/main" val="177709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Given these constraints, </a:t>
            </a:r>
            <a:r>
              <a:rPr lang="en-GB" dirty="0" smtClean="0"/>
              <a:t>life is </a:t>
            </a:r>
            <a:r>
              <a:rPr lang="en-GB" dirty="0"/>
              <a:t>hardly possible without a supportive social </a:t>
            </a:r>
            <a:r>
              <a:rPr lang="en-GB" dirty="0" smtClean="0"/>
              <a:t>group; </a:t>
            </a:r>
            <a:r>
              <a:rPr lang="en-GB" dirty="0"/>
              <a:t>and the good life is impossible unless, as Aristotle says, one is either an animal or a </a:t>
            </a:r>
            <a:r>
              <a:rPr lang="en-GB" dirty="0" smtClean="0"/>
              <a:t>god—and man is neither. </a:t>
            </a:r>
          </a:p>
          <a:p>
            <a:r>
              <a:rPr lang="en-GB" dirty="0" smtClean="0"/>
              <a:t>If </a:t>
            </a:r>
            <a:r>
              <a:rPr lang="en-GB" dirty="0"/>
              <a:t>man’s recent biological changes have been negligible the same cannot be said for the cultural, social, and political changes that have taken place over the last 25,000 </a:t>
            </a:r>
            <a:r>
              <a:rPr lang="en-GB" dirty="0" smtClean="0"/>
              <a:t>years, </a:t>
            </a:r>
            <a:r>
              <a:rPr lang="en-GB" dirty="0"/>
              <a:t>for these have been </a:t>
            </a:r>
            <a:r>
              <a:rPr lang="en-GB" dirty="0" smtClean="0"/>
              <a:t>dramatic.</a:t>
            </a:r>
            <a:endParaRPr lang="en-US" dirty="0"/>
          </a:p>
          <a:p>
            <a:endParaRPr lang="en-US" dirty="0"/>
          </a:p>
        </p:txBody>
      </p:sp>
    </p:spTree>
    <p:extLst>
      <p:ext uri="{BB962C8B-B14F-4D97-AF65-F5344CB8AC3E}">
        <p14:creationId xmlns:p14="http://schemas.microsoft.com/office/powerpoint/2010/main" val="167977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Man’s singular endowment is his </a:t>
            </a:r>
            <a:r>
              <a:rPr lang="en-GB" dirty="0" smtClean="0"/>
              <a:t>mind</a:t>
            </a:r>
            <a:r>
              <a:rPr lang="en-GB" dirty="0"/>
              <a:t> </a:t>
            </a:r>
            <a:r>
              <a:rPr lang="en-GB" dirty="0" smtClean="0"/>
              <a:t>with its </a:t>
            </a:r>
            <a:r>
              <a:rPr lang="en-GB" dirty="0"/>
              <a:t>capacity for abstract </a:t>
            </a:r>
            <a:r>
              <a:rPr lang="en-GB" dirty="0" smtClean="0"/>
              <a:t>thought linked</a:t>
            </a:r>
            <a:r>
              <a:rPr lang="en-GB" dirty="0"/>
              <a:t>, in a</a:t>
            </a:r>
            <a:r>
              <a:rPr lang="en-GB" dirty="0" smtClean="0"/>
              <a:t> </a:t>
            </a:r>
            <a:r>
              <a:rPr lang="en-GB" dirty="0"/>
              <a:t>way not fully understood, with his </a:t>
            </a:r>
            <a:r>
              <a:rPr lang="en-GB" dirty="0" smtClean="0"/>
              <a:t>massively developed </a:t>
            </a:r>
            <a:r>
              <a:rPr lang="en-GB" dirty="0"/>
              <a:t>brain. </a:t>
            </a:r>
            <a:r>
              <a:rPr lang="en-GB" dirty="0" smtClean="0"/>
              <a:t>This </a:t>
            </a:r>
            <a:r>
              <a:rPr lang="en-GB" dirty="0"/>
              <a:t>development of the human brain made possible complex social </a:t>
            </a:r>
            <a:r>
              <a:rPr lang="en-GB" dirty="0" smtClean="0"/>
              <a:t>behaviour, some of it good, and, as we shall see later, some of it not so good.</a:t>
            </a:r>
          </a:p>
          <a:p>
            <a:r>
              <a:rPr lang="en-GB" dirty="0" smtClean="0"/>
              <a:t>Human </a:t>
            </a:r>
            <a:r>
              <a:rPr lang="en-GB" dirty="0"/>
              <a:t>beings learn from each other not only by example but by means of language, itself a social product, perhaps </a:t>
            </a:r>
            <a:r>
              <a:rPr lang="en-GB" i="1" dirty="0"/>
              <a:t>the</a:t>
            </a:r>
            <a:r>
              <a:rPr lang="en-GB" dirty="0"/>
              <a:t> most significant social product of </a:t>
            </a:r>
            <a:r>
              <a:rPr lang="en-GB" dirty="0" smtClean="0"/>
              <a:t>all.</a:t>
            </a:r>
            <a:endParaRPr lang="en-US" dirty="0"/>
          </a:p>
        </p:txBody>
      </p:sp>
    </p:spTree>
    <p:extLst>
      <p:ext uri="{BB962C8B-B14F-4D97-AF65-F5344CB8AC3E}">
        <p14:creationId xmlns:p14="http://schemas.microsoft.com/office/powerpoint/2010/main" val="2880629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Speaking </a:t>
            </a:r>
            <a:r>
              <a:rPr lang="en-GB" dirty="0"/>
              <a:t>of our capacity for language, the American novelist and philosopher Walker Percy </a:t>
            </a:r>
            <a:r>
              <a:rPr lang="en-GB" dirty="0" smtClean="0"/>
              <a:t>remarks that our capacity for language ‘seems </a:t>
            </a:r>
            <a:r>
              <a:rPr lang="en-GB" dirty="0"/>
              <a:t>to be, in the evolutionary scale, a relatively recent, sudden, and explosive development….it appears to have occurred in Neanderthal man as recently as…75,000 to 35,000 years ago</a:t>
            </a:r>
            <a:r>
              <a:rPr lang="en-GB" dirty="0" smtClean="0"/>
              <a:t>.’ </a:t>
            </a:r>
            <a:r>
              <a:rPr lang="en-GB" dirty="0"/>
              <a:t>(Percy, 118) </a:t>
            </a:r>
            <a:r>
              <a:rPr lang="en-GB" dirty="0" smtClean="0"/>
              <a:t>In </a:t>
            </a:r>
            <a:r>
              <a:rPr lang="en-GB" dirty="0"/>
              <a:t>evolutionary </a:t>
            </a:r>
            <a:r>
              <a:rPr lang="en-GB" dirty="0" smtClean="0"/>
              <a:t>terms, our </a:t>
            </a:r>
            <a:r>
              <a:rPr lang="en-GB" dirty="0"/>
              <a:t>capacity </a:t>
            </a:r>
            <a:r>
              <a:rPr lang="en-GB" dirty="0" smtClean="0"/>
              <a:t>for language is a relatively recent</a:t>
            </a:r>
            <a:r>
              <a:rPr lang="en-GB" dirty="0"/>
              <a:t> </a:t>
            </a:r>
            <a:r>
              <a:rPr lang="en-GB" dirty="0" smtClean="0"/>
              <a:t>acquisition, something that occurred, biologically, yesterday.</a:t>
            </a:r>
            <a:endParaRPr lang="en-US" dirty="0"/>
          </a:p>
        </p:txBody>
      </p:sp>
    </p:spTree>
    <p:extLst>
      <p:ext uri="{BB962C8B-B14F-4D97-AF65-F5344CB8AC3E}">
        <p14:creationId xmlns:p14="http://schemas.microsoft.com/office/powerpoint/2010/main" val="2102103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a:t>
            </a:r>
            <a:r>
              <a:rPr lang="en-GB" dirty="0" smtClean="0"/>
              <a:t>he </a:t>
            </a:r>
            <a:r>
              <a:rPr lang="en-GB" dirty="0"/>
              <a:t>capacity for language appears to be unique to man and, </a:t>
            </a:r>
            <a:r>
              <a:rPr lang="en-GB" dirty="0" smtClean="0"/>
              <a:t>despite </a:t>
            </a:r>
            <a:r>
              <a:rPr lang="en-GB" dirty="0"/>
              <a:t>its mist-shrouded origin, uniquely constitutive of what man is. </a:t>
            </a:r>
            <a:endParaRPr lang="en-GB" dirty="0" smtClean="0"/>
          </a:p>
          <a:p>
            <a:r>
              <a:rPr lang="en-GB" dirty="0" smtClean="0"/>
              <a:t>Human </a:t>
            </a:r>
            <a:r>
              <a:rPr lang="en-GB" dirty="0"/>
              <a:t>language is essentially social </a:t>
            </a:r>
            <a:r>
              <a:rPr lang="en-GB" dirty="0" smtClean="0"/>
              <a:t>both in </a:t>
            </a:r>
            <a:r>
              <a:rPr lang="en-GB" dirty="0"/>
              <a:t>origin and in function. The philosopher, Ludwig Wittgenstein, showed definitively in his </a:t>
            </a:r>
            <a:r>
              <a:rPr lang="en-GB" i="1" dirty="0"/>
              <a:t>Philosophical Investigations</a:t>
            </a:r>
            <a:r>
              <a:rPr lang="en-GB" dirty="0"/>
              <a:t> that there could be no such thing as a language that could only in principle be known to only one person. </a:t>
            </a:r>
            <a:endParaRPr lang="en-US" dirty="0"/>
          </a:p>
          <a:p>
            <a:r>
              <a:rPr lang="en-US" dirty="0" smtClean="0"/>
              <a:t>[See </a:t>
            </a:r>
            <a:r>
              <a:rPr lang="en-US" dirty="0"/>
              <a:t>James Le </a:t>
            </a:r>
            <a:r>
              <a:rPr lang="en-US" dirty="0" err="1"/>
              <a:t>Fanu’s</a:t>
            </a:r>
            <a:r>
              <a:rPr lang="en-US" dirty="0"/>
              <a:t> </a:t>
            </a:r>
            <a:r>
              <a:rPr lang="en-US" i="1" dirty="0"/>
              <a:t>Why Us?</a:t>
            </a:r>
            <a:r>
              <a:rPr lang="en-US" dirty="0"/>
              <a:t> for a stimulating and controversial account of some issues in human origins</a:t>
            </a:r>
            <a:r>
              <a:rPr lang="en-US" dirty="0" smtClean="0"/>
              <a:t>.]</a:t>
            </a:r>
            <a:endParaRPr lang="en-US" dirty="0"/>
          </a:p>
          <a:p>
            <a:endParaRPr lang="en-US" dirty="0"/>
          </a:p>
        </p:txBody>
      </p:sp>
    </p:spTree>
    <p:extLst>
      <p:ext uri="{BB962C8B-B14F-4D97-AF65-F5344CB8AC3E}">
        <p14:creationId xmlns:p14="http://schemas.microsoft.com/office/powerpoint/2010/main" val="3128109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Almost any statement you might care to make about prehistory is likely to be controversial. This is so for a number of reasons, not least the fact that it is </a:t>
            </a:r>
            <a:r>
              <a:rPr lang="en-GB" i="1" dirty="0"/>
              <a:t>pre</a:t>
            </a:r>
            <a:r>
              <a:rPr lang="en-GB" dirty="0"/>
              <a:t>-history and so we have no access to written records. Even when there is evidence—archaeological and artefactual—its explanation is often merely conjectural and subject to revision. </a:t>
            </a:r>
            <a:endParaRPr lang="en-GB" dirty="0" smtClean="0"/>
          </a:p>
          <a:p>
            <a:r>
              <a:rPr lang="en-GB" dirty="0" smtClean="0"/>
              <a:t>The </a:t>
            </a:r>
            <a:r>
              <a:rPr lang="en-GB" dirty="0"/>
              <a:t>renowned anthropologist Bruce Trigger remarks that ‘The study of early civilizations often reminds me of the proverbial blind men trying to understand an elephant.’ [Trigger, in Yoffee et al. 2005, 256]</a:t>
            </a:r>
            <a:endParaRPr lang="en-US" dirty="0"/>
          </a:p>
          <a:p>
            <a:endParaRPr lang="en-US" dirty="0"/>
          </a:p>
        </p:txBody>
      </p:sp>
    </p:spTree>
    <p:extLst>
      <p:ext uri="{BB962C8B-B14F-4D97-AF65-F5344CB8AC3E}">
        <p14:creationId xmlns:p14="http://schemas.microsoft.com/office/powerpoint/2010/main" val="1263570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Archaeologists and anthropologists talk about various ages—Old Stone Age, New Stone Age, Bronze etc. but the change from one of these ages to the other did not take place instantaneously nor did it take place everywhere at the same time. </a:t>
            </a:r>
            <a:endParaRPr lang="en-GB" dirty="0" smtClean="0"/>
          </a:p>
          <a:p>
            <a:r>
              <a:rPr lang="en-GB" dirty="0" smtClean="0"/>
              <a:t>‘</a:t>
            </a:r>
            <a:r>
              <a:rPr lang="en-GB" dirty="0"/>
              <a:t>It must not be imagined,’ remarks Childe, ‘that at a given moment in the world’s history a trumpet was blown in heaven, and every hunter from China to Peru thereupon flung aside his weapons and traps and started planting wheat or rice or maize and breeding pigs and sheep and turkeys.’ [Child, 43]</a:t>
            </a:r>
            <a:endParaRPr lang="en-US" dirty="0"/>
          </a:p>
          <a:p>
            <a:endParaRPr lang="en-US" dirty="0"/>
          </a:p>
        </p:txBody>
      </p:sp>
    </p:spTree>
    <p:extLst>
      <p:ext uri="{BB962C8B-B14F-4D97-AF65-F5344CB8AC3E}">
        <p14:creationId xmlns:p14="http://schemas.microsoft.com/office/powerpoint/2010/main" val="2096743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Gordon Childe adapted the political idea of ‘revolution’ to the study of prehistory. The first significant revolution was, he thought, the agricultural revolution associated with the Neolithic. This produced a major transformation of human economies, giving man control over his own food supply. What man did at this time was to ‘plant, cultivate, and improve by selection edible grasses, roots and trees’ and to domesticate ‘certain species of animal in return for the fodder he was able to offer, the protection he could afford, and the forethought he could exercise.’ [Childe, 66] </a:t>
            </a:r>
            <a:endParaRPr lang="en-US" dirty="0"/>
          </a:p>
        </p:txBody>
      </p:sp>
    </p:spTree>
    <p:extLst>
      <p:ext uri="{BB962C8B-B14F-4D97-AF65-F5344CB8AC3E}">
        <p14:creationId xmlns:p14="http://schemas.microsoft.com/office/powerpoint/2010/main" val="487440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This revolution in human culture</a:t>
            </a:r>
            <a:r>
              <a:rPr lang="en-GB" dirty="0" smtClean="0"/>
              <a:t>—and I </a:t>
            </a:r>
            <a:r>
              <a:rPr lang="en-GB" dirty="0"/>
              <a:t>do not think it an exaggeration to call it a revolution— provided for those human beings who adopted it a relatively more secure source of food than did hunting and gathering or simple pastoralism and, crucially, for the first time permitted them to settle permanently in one place. </a:t>
            </a:r>
            <a:endParaRPr lang="en-US" dirty="0"/>
          </a:p>
          <a:p>
            <a:endParaRPr lang="en-US" dirty="0"/>
          </a:p>
        </p:txBody>
      </p:sp>
    </p:spTree>
    <p:extLst>
      <p:ext uri="{BB962C8B-B14F-4D97-AF65-F5344CB8AC3E}">
        <p14:creationId xmlns:p14="http://schemas.microsoft.com/office/powerpoint/2010/main" val="1600930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increased productivity resulting from this first agricultural revolution made possible a more sophisticated division of labour than that which allocated hunting tasks to men and gathering tasks to women and, for the first time in human history, a significant number of people were released from the time-consuming burden of earning their livings by the sweat of their brows. </a:t>
            </a:r>
            <a:endParaRPr lang="en-US" dirty="0"/>
          </a:p>
          <a:p>
            <a:endParaRPr lang="en-US" dirty="0"/>
          </a:p>
        </p:txBody>
      </p:sp>
    </p:spTree>
    <p:extLst>
      <p:ext uri="{BB962C8B-B14F-4D97-AF65-F5344CB8AC3E}">
        <p14:creationId xmlns:p14="http://schemas.microsoft.com/office/powerpoint/2010/main" val="1892086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‘It is there, in Ancient Greece, that our story begins.’ With these words, Sheldon, the socially-impaired theoretical physicist of </a:t>
            </a:r>
            <a:r>
              <a:rPr lang="en-GB" i="1" dirty="0"/>
              <a:t>The Big Bang Theory</a:t>
            </a:r>
            <a:r>
              <a:rPr lang="en-GB" dirty="0"/>
              <a:t>, begins his instruction of his academically-challenged neighbour Penny who wants to impress her boyfriend, Sheldon’s roommate, by learning something about physics. Since all she wants to do is to pick up a few scraps of knowledge so that she can appear intelligent, she doesn’t see the need to go all the way back to Ancient Greece. Many people with an interest in political theory are as keen to begin with the here and now as Penny is but, in an even more alarming escalation on the Sheldon strategy, we’re going to begin not in ancient Greece but much, much further back.</a:t>
            </a:r>
            <a:endParaRPr lang="en-US" dirty="0"/>
          </a:p>
          <a:p>
            <a:endParaRPr lang="en-US" dirty="0"/>
          </a:p>
        </p:txBody>
      </p:sp>
    </p:spTree>
    <p:extLst>
      <p:ext uri="{BB962C8B-B14F-4D97-AF65-F5344CB8AC3E}">
        <p14:creationId xmlns:p14="http://schemas.microsoft.com/office/powerpoint/2010/main" val="427118708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Colin Renfrew </a:t>
            </a:r>
            <a:r>
              <a:rPr lang="en-GB" dirty="0" smtClean="0"/>
              <a:t>asks the searching question: </a:t>
            </a:r>
            <a:r>
              <a:rPr lang="en-GB" dirty="0"/>
              <a:t>‘If the arrival of the new species, </a:t>
            </a:r>
            <a:r>
              <a:rPr lang="en-GB" i="1" dirty="0"/>
              <a:t>Homo sapiens</a:t>
            </a:r>
            <a:r>
              <a:rPr lang="en-GB" dirty="0"/>
              <a:t>, with its higher level of cognitive capacity, its new kinds of behaviour, its sophisticated use of language, its enhanced self-consciousness, was so significant, why did it take so long for these really impressive innovations, seen in the accompanying agricultural revolution, to come about?  </a:t>
            </a:r>
            <a:r>
              <a:rPr lang="en-GB" dirty="0" smtClean="0"/>
              <a:t>What </a:t>
            </a:r>
            <a:r>
              <a:rPr lang="en-GB" dirty="0"/>
              <a:t>accounts for the huge gap from the first appearance of </a:t>
            </a:r>
            <a:r>
              <a:rPr lang="en-GB" i="1" dirty="0"/>
              <a:t>Homo sapi</a:t>
            </a:r>
            <a:r>
              <a:rPr lang="en-GB" dirty="0"/>
              <a:t>ens in Europe 40,000 years ago (and earlier in western Asia) to the earliest agricultural revolution in western Asia and Europe of 10,000 years ago?’ [Renfrew, 84] </a:t>
            </a:r>
          </a:p>
          <a:p>
            <a:pPr marL="0" indent="0">
              <a:buNone/>
            </a:pPr>
            <a:endParaRPr lang="en-US" dirty="0"/>
          </a:p>
        </p:txBody>
      </p:sp>
    </p:spTree>
    <p:extLst>
      <p:ext uri="{BB962C8B-B14F-4D97-AF65-F5344CB8AC3E}">
        <p14:creationId xmlns:p14="http://schemas.microsoft.com/office/powerpoint/2010/main" val="1790858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assumption is made that people in hunter/gatherer societies lived a precarious existence from hand to mouth and readily embraced the Neolithic revolution but this assumption might be ungrounded. As Marshall Sahlins points out, ‘there are two possible courses to affluence. Wants may be “easily satisfied” by producing much or desiring little’ so that either option appears reasonable. [Sahlins, 1-2</a:t>
            </a:r>
            <a:r>
              <a:rPr lang="en-GB" dirty="0" smtClean="0"/>
              <a:t>]</a:t>
            </a:r>
            <a:endParaRPr lang="en-US" dirty="0"/>
          </a:p>
        </p:txBody>
      </p:sp>
    </p:spTree>
    <p:extLst>
      <p:ext uri="{BB962C8B-B14F-4D97-AF65-F5344CB8AC3E}">
        <p14:creationId xmlns:p14="http://schemas.microsoft.com/office/powerpoint/2010/main" val="2994151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Despite the long history of man on this planet, his economic situation on average would seem to changed little from our first beginnings until the start of the 19</a:t>
            </a:r>
            <a:r>
              <a:rPr lang="en-GB" baseline="30000" dirty="0"/>
              <a:t>th</a:t>
            </a:r>
            <a:r>
              <a:rPr lang="en-GB" dirty="0"/>
              <a:t> century. ‘…the average person in the world of 1800 was no better off than the average person of 100,000 BC.’ [Clark, 1] </a:t>
            </a:r>
            <a:endParaRPr lang="en-GB" dirty="0" smtClean="0"/>
          </a:p>
          <a:p>
            <a:r>
              <a:rPr lang="en-GB" dirty="0"/>
              <a:t>The average man in the industrial or post-industrial West is now somewhere between 10 to 20 richer than his 1800 forebears. It is true that before 1800 a small number of elite people had rich and wealthy lifestyles but we’re concerned with the average. </a:t>
            </a:r>
            <a:endParaRPr lang="en-US" dirty="0"/>
          </a:p>
          <a:p>
            <a:pPr marL="0" indent="0">
              <a:buNone/>
            </a:pPr>
            <a:endParaRPr lang="en-GB" dirty="0" smtClean="0"/>
          </a:p>
          <a:p>
            <a:endParaRPr lang="en-US" dirty="0"/>
          </a:p>
          <a:p>
            <a:endParaRPr lang="en-US" dirty="0"/>
          </a:p>
        </p:txBody>
      </p:sp>
    </p:spTree>
    <p:extLst>
      <p:ext uri="{BB962C8B-B14F-4D97-AF65-F5344CB8AC3E}">
        <p14:creationId xmlns:p14="http://schemas.microsoft.com/office/powerpoint/2010/main" val="85740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might be offered against these claims that the Agricultural Revolution surely changed things for the better. </a:t>
            </a:r>
            <a:r>
              <a:rPr lang="en-GB" dirty="0" smtClean="0"/>
              <a:t>In a sense, that is true. Productivity </a:t>
            </a:r>
            <a:r>
              <a:rPr lang="en-GB" dirty="0"/>
              <a:t>increased but so did the population so that, apart for the wealthy elite, no one was substantially better off. </a:t>
            </a:r>
            <a:r>
              <a:rPr lang="en-GB" dirty="0" smtClean="0"/>
              <a:t>There was a dramatic increase in population but the average standard of living did not increase as it has done in the last two hundred years.</a:t>
            </a:r>
            <a:endParaRPr lang="en-US" dirty="0"/>
          </a:p>
          <a:p>
            <a:endParaRPr lang="en-US" dirty="0"/>
          </a:p>
        </p:txBody>
      </p:sp>
    </p:spTree>
    <p:extLst>
      <p:ext uri="{BB962C8B-B14F-4D97-AF65-F5344CB8AC3E}">
        <p14:creationId xmlns:p14="http://schemas.microsoft.com/office/powerpoint/2010/main" val="3357871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On the other hand, it can be argued </a:t>
            </a:r>
            <a:r>
              <a:rPr lang="en-GB" dirty="0" smtClean="0"/>
              <a:t>against such as Sahlins that </a:t>
            </a:r>
            <a:r>
              <a:rPr lang="en-GB" dirty="0"/>
              <a:t>changing climatic conditions made the life of the hunter/gatherer progressively more </a:t>
            </a:r>
            <a:r>
              <a:rPr lang="en-GB" dirty="0" smtClean="0"/>
              <a:t>difficult.</a:t>
            </a:r>
          </a:p>
          <a:p>
            <a:r>
              <a:rPr lang="en-GB" dirty="0" smtClean="0"/>
              <a:t>With </a:t>
            </a:r>
            <a:r>
              <a:rPr lang="en-GB" dirty="0"/>
              <a:t>the retreat of the ice, the forests advanced and reduced the area of land available for animal grazing so that man had little choice but to adapt or die. </a:t>
            </a:r>
            <a:endParaRPr lang="en-GB" dirty="0" smtClean="0"/>
          </a:p>
          <a:p>
            <a:r>
              <a:rPr lang="en-GB" dirty="0"/>
              <a:t>Instead of its being, as often portrayed, an inexplicable transition of intellectual brilliance to move towards the cultivation of plants (or not, if you adopt Sahlins’s perspective) it was really a matter of practical necessity. </a:t>
            </a:r>
            <a:endParaRPr lang="en-US" dirty="0"/>
          </a:p>
        </p:txBody>
      </p:sp>
    </p:spTree>
    <p:extLst>
      <p:ext uri="{BB962C8B-B14F-4D97-AF65-F5344CB8AC3E}">
        <p14:creationId xmlns:p14="http://schemas.microsoft.com/office/powerpoint/2010/main" val="3844620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Davidson &amp; Rees-Mogg </a:t>
            </a:r>
            <a:r>
              <a:rPr lang="en-GB" dirty="0" smtClean="0"/>
              <a:t>make precisely this point. </a:t>
            </a:r>
            <a:r>
              <a:rPr lang="en-GB" dirty="0"/>
              <a:t>‘The transition to agriculture was not a choice of preference, but an improvisation adopted under duress to make up for shortfalls in the diet.’ [Davidson &amp; Rees-Mogg, 66] </a:t>
            </a:r>
            <a:endParaRPr lang="en-GB" dirty="0" smtClean="0"/>
          </a:p>
          <a:p>
            <a:r>
              <a:rPr lang="en-GB" dirty="0" smtClean="0"/>
              <a:t>Was </a:t>
            </a:r>
            <a:r>
              <a:rPr lang="en-GB" dirty="0"/>
              <a:t>the transition to the Neolithic a matter of choice—good or bad—or a necessity? </a:t>
            </a:r>
            <a:endParaRPr lang="en-GB" dirty="0" smtClean="0"/>
          </a:p>
          <a:p>
            <a:r>
              <a:rPr lang="en-GB" dirty="0" smtClean="0"/>
              <a:t>Who </a:t>
            </a:r>
            <a:r>
              <a:rPr lang="en-GB" dirty="0"/>
              <a:t>can tell for sure?</a:t>
            </a:r>
            <a:endParaRPr lang="en-US" dirty="0"/>
          </a:p>
          <a:p>
            <a:pPr marL="0" indent="0">
              <a:buNone/>
            </a:pPr>
            <a:endParaRPr lang="en-US" dirty="0"/>
          </a:p>
        </p:txBody>
      </p:sp>
    </p:spTree>
    <p:extLst>
      <p:ext uri="{BB962C8B-B14F-4D97-AF65-F5344CB8AC3E}">
        <p14:creationId xmlns:p14="http://schemas.microsoft.com/office/powerpoint/2010/main" val="3150671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Were our early pre-agricultural societies </a:t>
            </a:r>
            <a:r>
              <a:rPr lang="en-GB" dirty="0" err="1"/>
              <a:t>Edenic</a:t>
            </a:r>
            <a:r>
              <a:rPr lang="en-GB" dirty="0"/>
              <a:t> oases of equality or were they the scenes of brutal and primitive violence? </a:t>
            </a:r>
            <a:endParaRPr lang="en-GB" dirty="0" smtClean="0"/>
          </a:p>
          <a:p>
            <a:r>
              <a:rPr lang="en-GB" dirty="0" smtClean="0"/>
              <a:t>We’ll </a:t>
            </a:r>
            <a:r>
              <a:rPr lang="en-GB" dirty="0"/>
              <a:t>examine this question in the next lecture. </a:t>
            </a:r>
            <a:endParaRPr lang="en-US" dirty="0"/>
          </a:p>
        </p:txBody>
      </p:sp>
    </p:spTree>
    <p:extLst>
      <p:ext uri="{BB962C8B-B14F-4D97-AF65-F5344CB8AC3E}">
        <p14:creationId xmlns:p14="http://schemas.microsoft.com/office/powerpoint/2010/main" val="2129197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Man…</a:t>
            </a:r>
            <a:endParaRPr lang="en-US" dirty="0"/>
          </a:p>
        </p:txBody>
      </p:sp>
      <p:sp>
        <p:nvSpPr>
          <p:cNvPr id="3" name="Content Placeholder 2"/>
          <p:cNvSpPr>
            <a:spLocks noGrp="1"/>
          </p:cNvSpPr>
          <p:nvPr>
            <p:ph idx="1"/>
          </p:nvPr>
        </p:nvSpPr>
        <p:spPr/>
        <p:txBody>
          <a:bodyPr>
            <a:normAutofit/>
          </a:bodyPr>
          <a:lstStyle/>
          <a:p>
            <a:r>
              <a:rPr lang="en-GB" dirty="0"/>
              <a:t>O</a:t>
            </a:r>
            <a:r>
              <a:rPr lang="en-GB" dirty="0" smtClean="0"/>
              <a:t>ur </a:t>
            </a:r>
            <a:r>
              <a:rPr lang="en-GB" dirty="0"/>
              <a:t>story </a:t>
            </a:r>
            <a:r>
              <a:rPr lang="en-GB" dirty="0" smtClean="0"/>
              <a:t>begins with </a:t>
            </a:r>
            <a:r>
              <a:rPr lang="en-GB" dirty="0"/>
              <a:t>the appearance of </a:t>
            </a:r>
            <a:r>
              <a:rPr lang="en-GB" i="1" dirty="0"/>
              <a:t>Homo sapiens</a:t>
            </a:r>
            <a:r>
              <a:rPr lang="en-GB" dirty="0"/>
              <a:t> around 200,000 years ago. As in all such matters, dates and times are contested but there appears to be a general consensus on this point. </a:t>
            </a:r>
            <a:endParaRPr lang="en-GB" dirty="0" smtClean="0"/>
          </a:p>
          <a:p>
            <a:r>
              <a:rPr lang="en-GB" dirty="0" smtClean="0"/>
              <a:t>Around </a:t>
            </a:r>
            <a:r>
              <a:rPr lang="en-GB" dirty="0"/>
              <a:t>30,000 BC, during the last Ice Age, Palaeolithic (Old Stone Age) culture flourished. At this time, Great Britain was linked by a land bridge to the Continent, Ireland to Britain and Asia to North America. </a:t>
            </a:r>
            <a:endParaRPr lang="en-US" dirty="0"/>
          </a:p>
        </p:txBody>
      </p:sp>
    </p:spTree>
    <p:extLst>
      <p:ext uri="{BB962C8B-B14F-4D97-AF65-F5344CB8AC3E}">
        <p14:creationId xmlns:p14="http://schemas.microsoft.com/office/powerpoint/2010/main" val="3657393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This Ice Age, the most recent of many such, ended about 12,000 years ago and its end signalled the arrival of  Mesolithic (Middle Stone Age) culture. The intercontinental land connections disappeared under water when the sea levels rose and the geographical configurations of our continents and our islands took on the shape that they have, in large part, retained to the present. </a:t>
            </a:r>
            <a:endParaRPr lang="en-GB" dirty="0" smtClean="0"/>
          </a:p>
          <a:p>
            <a:r>
              <a:rPr lang="en-GB" dirty="0" smtClean="0"/>
              <a:t>Geologically </a:t>
            </a:r>
            <a:r>
              <a:rPr lang="en-GB" dirty="0"/>
              <a:t>speaking, we are still living in a warm, interglacial period.</a:t>
            </a:r>
            <a:endParaRPr lang="en-US" dirty="0"/>
          </a:p>
          <a:p>
            <a:endParaRPr lang="en-US" dirty="0"/>
          </a:p>
        </p:txBody>
      </p:sp>
    </p:spTree>
    <p:extLst>
      <p:ext uri="{BB962C8B-B14F-4D97-AF65-F5344CB8AC3E}">
        <p14:creationId xmlns:p14="http://schemas.microsoft.com/office/powerpoint/2010/main" val="216272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Human beings are singularly badly constructed for survival. If the design of man was an engineering student’s final year project, he might well find himself in academic trouble.  Human beings are not, as are most animals, well-adapted to a particular supportive environmental niche. In many ways and in many places, man is a stranger in a strange land. </a:t>
            </a:r>
            <a:endParaRPr lang="en-GB" dirty="0" smtClean="0"/>
          </a:p>
        </p:txBody>
      </p:sp>
    </p:spTree>
    <p:extLst>
      <p:ext uri="{BB962C8B-B14F-4D97-AF65-F5344CB8AC3E}">
        <p14:creationId xmlns:p14="http://schemas.microsoft.com/office/powerpoint/2010/main" val="960329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human infant is uniquely dependent upon its parents and is so for a very long period of time. </a:t>
            </a:r>
            <a:endParaRPr lang="en-US" dirty="0"/>
          </a:p>
          <a:p>
            <a:r>
              <a:rPr lang="en-GB" dirty="0" smtClean="0"/>
              <a:t>Gordon </a:t>
            </a:r>
            <a:r>
              <a:rPr lang="en-GB" dirty="0"/>
              <a:t>Childe remarks that ‘…in the case of human infants the condition of dependence lasts exceptionally long. The hardening and solidification of the human skull are retarded longer than in other animals, to allow for the greater expansion of the brain. At the same time, man is born with relatively few inherited instincts.’ [Childe, 27</a:t>
            </a:r>
            <a:r>
              <a:rPr lang="en-GB" dirty="0" smtClean="0"/>
              <a:t>]</a:t>
            </a:r>
            <a:endParaRPr lang="en-US" dirty="0"/>
          </a:p>
        </p:txBody>
      </p:sp>
    </p:spTree>
    <p:extLst>
      <p:ext uri="{BB962C8B-B14F-4D97-AF65-F5344CB8AC3E}">
        <p14:creationId xmlns:p14="http://schemas.microsoft.com/office/powerpoint/2010/main" val="45076958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In </a:t>
            </a:r>
            <a:r>
              <a:rPr lang="en-GB" dirty="0"/>
              <a:t>prehistoric times, pregnancy and the production of children was likely to be a constant condition for most women of child-bearing age. The physically debilitating effects of pregnancy and the subsequent demands of childcare </a:t>
            </a:r>
            <a:r>
              <a:rPr lang="en-GB" dirty="0" smtClean="0"/>
              <a:t>extended over a long time produced </a:t>
            </a:r>
            <a:r>
              <a:rPr lang="en-GB" dirty="0"/>
              <a:t>not only a differentiation of social function along sexual lines but a need for stable pair bonding that resulted in the distinctively human form of social organisation that is the family. [see Locke, §§ 77-83] </a:t>
            </a:r>
            <a:endParaRPr lang="en-US" dirty="0"/>
          </a:p>
        </p:txBody>
      </p:sp>
    </p:spTree>
    <p:extLst>
      <p:ext uri="{BB962C8B-B14F-4D97-AF65-F5344CB8AC3E}">
        <p14:creationId xmlns:p14="http://schemas.microsoft.com/office/powerpoint/2010/main" val="2991613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Anthropological data show that the biological changes that have taken place in man in recent years (speaking geologically) have been either non-existent or negligible: Childe again: </a:t>
            </a:r>
            <a:endParaRPr lang="en-GB" dirty="0" smtClean="0"/>
          </a:p>
          <a:p>
            <a:r>
              <a:rPr lang="en-GB" dirty="0" smtClean="0"/>
              <a:t>‘</a:t>
            </a:r>
            <a:r>
              <a:rPr lang="en-GB" dirty="0"/>
              <a:t>…since the time when skeletons of </a:t>
            </a:r>
            <a:r>
              <a:rPr lang="en-GB" i="1" dirty="0"/>
              <a:t>Homo sapiens</a:t>
            </a:r>
            <a:r>
              <a:rPr lang="en-GB" dirty="0"/>
              <a:t> first appear in the geological record, perhaps 25,000 years ago, man’s bodily evolution has come virtually to a standstill, though his cultural progress was just beginning.’ [Childe, 33] </a:t>
            </a:r>
            <a:endParaRPr lang="en-US" dirty="0"/>
          </a:p>
        </p:txBody>
      </p:sp>
    </p:spTree>
    <p:extLst>
      <p:ext uri="{BB962C8B-B14F-4D97-AF65-F5344CB8AC3E}">
        <p14:creationId xmlns:p14="http://schemas.microsoft.com/office/powerpoint/2010/main" val="3686438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Mumford remarks, ‘Biologically, man has developed farther than other species because he had remained unspecialized—omnivorous, free-moving, “handy,” omni-competent, yet always somewhat unformed and incomplete, never fully adapting himself to any one situation, even though it might continue as long as the last Ice Age. Instead of cramping his activities by producing specialized organs to ensure effective adaptation, man put all his organic capital, so to say, into one feature of animal development that could invent substitutes for such specialized organs—the central nervous system.’ [Mumford, 106]</a:t>
            </a:r>
            <a:r>
              <a:rPr lang="en-US" dirty="0"/>
              <a:t> </a:t>
            </a:r>
          </a:p>
        </p:txBody>
      </p:sp>
    </p:spTree>
    <p:extLst>
      <p:ext uri="{BB962C8B-B14F-4D97-AF65-F5344CB8AC3E}">
        <p14:creationId xmlns:p14="http://schemas.microsoft.com/office/powerpoint/2010/main" val="2213075467"/>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50</TotalTime>
  <Words>2220</Words>
  <Application>Microsoft Macintosh PowerPoint</Application>
  <PresentationFormat>On-screen Show (4:3)</PresentationFormat>
  <Paragraphs>49</Paragraphs>
  <Slides>26</Slides>
  <Notes>4</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Plaza</vt:lpstr>
      <vt:lpstr>Freedom’s Progress</vt:lpstr>
      <vt:lpstr>PowerPoint Presentation</vt:lpstr>
      <vt:lpstr>Early Man…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15</cp:revision>
  <dcterms:created xsi:type="dcterms:W3CDTF">2013-10-31T09:13:19Z</dcterms:created>
  <dcterms:modified xsi:type="dcterms:W3CDTF">2013-11-02T09:27:56Z</dcterms:modified>
</cp:coreProperties>
</file>