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7" r:id="rId11"/>
    <p:sldId id="266" r:id="rId12"/>
    <p:sldId id="268" r:id="rId13"/>
    <p:sldId id="269" r:id="rId14"/>
    <p:sldId id="270" r:id="rId15"/>
    <p:sldId id="271"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91E22AD-9421-4227-B657-A1E764D3B27F}" type="datetimeFigureOut">
              <a:rPr lang="en-US" smtClean="0"/>
              <a:t>8/6/2013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3094E-692B-488C-9F6A-5B26348DEB86}" type="slidenum">
              <a:rPr lang="en-US" smtClean="0"/>
              <a:t>‹#›</a:t>
            </a:fld>
            <a:endParaRPr lang="en-US"/>
          </a:p>
        </p:txBody>
      </p:sp>
    </p:spTree>
    <p:extLst>
      <p:ext uri="{BB962C8B-B14F-4D97-AF65-F5344CB8AC3E}">
        <p14:creationId xmlns:p14="http://schemas.microsoft.com/office/powerpoint/2010/main" val="4200913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1E22AD-9421-4227-B657-A1E764D3B27F}" type="datetimeFigureOut">
              <a:rPr lang="en-US" smtClean="0"/>
              <a:t>8/6/2013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3094E-692B-488C-9F6A-5B26348DEB86}" type="slidenum">
              <a:rPr lang="en-US" smtClean="0"/>
              <a:t>‹#›</a:t>
            </a:fld>
            <a:endParaRPr lang="en-US"/>
          </a:p>
        </p:txBody>
      </p:sp>
    </p:spTree>
    <p:extLst>
      <p:ext uri="{BB962C8B-B14F-4D97-AF65-F5344CB8AC3E}">
        <p14:creationId xmlns:p14="http://schemas.microsoft.com/office/powerpoint/2010/main" val="32638211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1E22AD-9421-4227-B657-A1E764D3B27F}" type="datetimeFigureOut">
              <a:rPr lang="en-US" smtClean="0"/>
              <a:t>8/6/2013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3094E-692B-488C-9F6A-5B26348DEB86}" type="slidenum">
              <a:rPr lang="en-US" smtClean="0"/>
              <a:t>‹#›</a:t>
            </a:fld>
            <a:endParaRPr lang="en-US"/>
          </a:p>
        </p:txBody>
      </p:sp>
    </p:spTree>
    <p:extLst>
      <p:ext uri="{BB962C8B-B14F-4D97-AF65-F5344CB8AC3E}">
        <p14:creationId xmlns:p14="http://schemas.microsoft.com/office/powerpoint/2010/main" val="2353931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1E22AD-9421-4227-B657-A1E764D3B27F}" type="datetimeFigureOut">
              <a:rPr lang="en-US" smtClean="0"/>
              <a:t>8/6/2013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3094E-692B-488C-9F6A-5B26348DEB86}" type="slidenum">
              <a:rPr lang="en-US" smtClean="0"/>
              <a:t>‹#›</a:t>
            </a:fld>
            <a:endParaRPr lang="en-US"/>
          </a:p>
        </p:txBody>
      </p:sp>
    </p:spTree>
    <p:extLst>
      <p:ext uri="{BB962C8B-B14F-4D97-AF65-F5344CB8AC3E}">
        <p14:creationId xmlns:p14="http://schemas.microsoft.com/office/powerpoint/2010/main" val="150373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1E22AD-9421-4227-B657-A1E764D3B27F}" type="datetimeFigureOut">
              <a:rPr lang="en-US" smtClean="0"/>
              <a:t>8/6/2013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53094E-692B-488C-9F6A-5B26348DEB86}" type="slidenum">
              <a:rPr lang="en-US" smtClean="0"/>
              <a:t>‹#›</a:t>
            </a:fld>
            <a:endParaRPr lang="en-US"/>
          </a:p>
        </p:txBody>
      </p:sp>
    </p:spTree>
    <p:extLst>
      <p:ext uri="{BB962C8B-B14F-4D97-AF65-F5344CB8AC3E}">
        <p14:creationId xmlns:p14="http://schemas.microsoft.com/office/powerpoint/2010/main" val="11551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91E22AD-9421-4227-B657-A1E764D3B27F}" type="datetimeFigureOut">
              <a:rPr lang="en-US" smtClean="0"/>
              <a:t>8/6/2013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53094E-692B-488C-9F6A-5B26348DEB86}" type="slidenum">
              <a:rPr lang="en-US" smtClean="0"/>
              <a:t>‹#›</a:t>
            </a:fld>
            <a:endParaRPr lang="en-US"/>
          </a:p>
        </p:txBody>
      </p:sp>
    </p:spTree>
    <p:extLst>
      <p:ext uri="{BB962C8B-B14F-4D97-AF65-F5344CB8AC3E}">
        <p14:creationId xmlns:p14="http://schemas.microsoft.com/office/powerpoint/2010/main" val="3653448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91E22AD-9421-4227-B657-A1E764D3B27F}" type="datetimeFigureOut">
              <a:rPr lang="en-US" smtClean="0"/>
              <a:t>8/6/2013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53094E-692B-488C-9F6A-5B26348DEB86}" type="slidenum">
              <a:rPr lang="en-US" smtClean="0"/>
              <a:t>‹#›</a:t>
            </a:fld>
            <a:endParaRPr lang="en-US"/>
          </a:p>
        </p:txBody>
      </p:sp>
    </p:spTree>
    <p:extLst>
      <p:ext uri="{BB962C8B-B14F-4D97-AF65-F5344CB8AC3E}">
        <p14:creationId xmlns:p14="http://schemas.microsoft.com/office/powerpoint/2010/main" val="995844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91E22AD-9421-4227-B657-A1E764D3B27F}" type="datetimeFigureOut">
              <a:rPr lang="en-US" smtClean="0"/>
              <a:t>8/6/2013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53094E-692B-488C-9F6A-5B26348DEB86}" type="slidenum">
              <a:rPr lang="en-US" smtClean="0"/>
              <a:t>‹#›</a:t>
            </a:fld>
            <a:endParaRPr lang="en-US"/>
          </a:p>
        </p:txBody>
      </p:sp>
    </p:spTree>
    <p:extLst>
      <p:ext uri="{BB962C8B-B14F-4D97-AF65-F5344CB8AC3E}">
        <p14:creationId xmlns:p14="http://schemas.microsoft.com/office/powerpoint/2010/main" val="1327431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1E22AD-9421-4227-B657-A1E764D3B27F}" type="datetimeFigureOut">
              <a:rPr lang="en-US" smtClean="0"/>
              <a:t>8/6/2013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53094E-692B-488C-9F6A-5B26348DEB86}" type="slidenum">
              <a:rPr lang="en-US" smtClean="0"/>
              <a:t>‹#›</a:t>
            </a:fld>
            <a:endParaRPr lang="en-US"/>
          </a:p>
        </p:txBody>
      </p:sp>
    </p:spTree>
    <p:extLst>
      <p:ext uri="{BB962C8B-B14F-4D97-AF65-F5344CB8AC3E}">
        <p14:creationId xmlns:p14="http://schemas.microsoft.com/office/powerpoint/2010/main" val="2747652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1E22AD-9421-4227-B657-A1E764D3B27F}" type="datetimeFigureOut">
              <a:rPr lang="en-US" smtClean="0"/>
              <a:t>8/6/2013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53094E-692B-488C-9F6A-5B26348DEB86}" type="slidenum">
              <a:rPr lang="en-US" smtClean="0"/>
              <a:t>‹#›</a:t>
            </a:fld>
            <a:endParaRPr lang="en-US"/>
          </a:p>
        </p:txBody>
      </p:sp>
    </p:spTree>
    <p:extLst>
      <p:ext uri="{BB962C8B-B14F-4D97-AF65-F5344CB8AC3E}">
        <p14:creationId xmlns:p14="http://schemas.microsoft.com/office/powerpoint/2010/main" val="3268463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1E22AD-9421-4227-B657-A1E764D3B27F}" type="datetimeFigureOut">
              <a:rPr lang="en-US" smtClean="0"/>
              <a:t>8/6/2013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53094E-692B-488C-9F6A-5B26348DEB86}" type="slidenum">
              <a:rPr lang="en-US" smtClean="0"/>
              <a:t>‹#›</a:t>
            </a:fld>
            <a:endParaRPr lang="en-US"/>
          </a:p>
        </p:txBody>
      </p:sp>
    </p:spTree>
    <p:extLst>
      <p:ext uri="{BB962C8B-B14F-4D97-AF65-F5344CB8AC3E}">
        <p14:creationId xmlns:p14="http://schemas.microsoft.com/office/powerpoint/2010/main" val="252038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1E22AD-9421-4227-B657-A1E764D3B27F}" type="datetimeFigureOut">
              <a:rPr lang="en-US" smtClean="0"/>
              <a:t>8/6/2013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53094E-692B-488C-9F6A-5B26348DEB86}" type="slidenum">
              <a:rPr lang="en-US" smtClean="0"/>
              <a:t>‹#›</a:t>
            </a:fld>
            <a:endParaRPr lang="en-US"/>
          </a:p>
        </p:txBody>
      </p:sp>
    </p:spTree>
    <p:extLst>
      <p:ext uri="{BB962C8B-B14F-4D97-AF65-F5344CB8AC3E}">
        <p14:creationId xmlns:p14="http://schemas.microsoft.com/office/powerpoint/2010/main" val="19697528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In the previous lecture we concluded that it is gross savings that fund gross investment expenditure that maintain an existing structure of capital and production. </a:t>
            </a:r>
          </a:p>
          <a:p>
            <a:pPr algn="just"/>
            <a:r>
              <a:rPr lang="en-US" dirty="0" smtClean="0"/>
              <a:t>We also noted that consumption expenditure is not a fund out of which net incomes in the consumption goods sector are paid. </a:t>
            </a:r>
          </a:p>
          <a:p>
            <a:pPr algn="just"/>
            <a:r>
              <a:rPr lang="en-US" dirty="0" smtClean="0"/>
              <a:t>Keynes category of investment expenditure ignores all expenditure incurred on replacing worn out capital goods (gross investment exp.). It is purely net concept. </a:t>
            </a:r>
          </a:p>
          <a:p>
            <a:pPr algn="just"/>
            <a:r>
              <a:rPr lang="en-US" dirty="0" smtClean="0"/>
              <a:t>Thus, savings, far from being the villain of the piece are essential to maintain a given flow of consumer goods.</a:t>
            </a:r>
            <a:endParaRPr lang="en-US" dirty="0"/>
          </a:p>
        </p:txBody>
      </p:sp>
    </p:spTree>
    <p:extLst>
      <p:ext uri="{BB962C8B-B14F-4D97-AF65-F5344CB8AC3E}">
        <p14:creationId xmlns:p14="http://schemas.microsoft.com/office/powerpoint/2010/main" val="29449314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32</a:t>
            </a:r>
            <a:endParaRPr lang="en-US" dirty="0"/>
          </a:p>
        </p:txBody>
      </p:sp>
      <p:sp>
        <p:nvSpPr>
          <p:cNvPr id="3" name="Content Placeholder 2"/>
          <p:cNvSpPr>
            <a:spLocks noGrp="1"/>
          </p:cNvSpPr>
          <p:nvPr>
            <p:ph idx="1"/>
          </p:nvPr>
        </p:nvSpPr>
        <p:spPr/>
        <p:txBody>
          <a:bodyPr>
            <a:normAutofit lnSpcReduction="10000"/>
          </a:bodyPr>
          <a:lstStyle/>
          <a:p>
            <a:pPr algn="just"/>
            <a:r>
              <a:rPr lang="en-US" sz="2500" dirty="0" smtClean="0"/>
              <a:t>Thus, far from producing a decline in output, the new savings are key to increasing the amount and improving the quality of consumer goods produced. </a:t>
            </a:r>
          </a:p>
          <a:p>
            <a:pPr algn="just"/>
            <a:r>
              <a:rPr lang="en-US" sz="2500" dirty="0" smtClean="0"/>
              <a:t>It is precisely due to past increases in savings that any current capital structure exists.</a:t>
            </a:r>
          </a:p>
          <a:p>
            <a:pPr algn="just"/>
            <a:r>
              <a:rPr lang="en-US" sz="2500" dirty="0" smtClean="0"/>
              <a:t>Moreover, a decline in consumption expenditure does not lead to the emergence of unemployment but a re-allocation of the existing stock of the factors of production from the lower to the higher stages of production.</a:t>
            </a:r>
          </a:p>
          <a:p>
            <a:pPr algn="just"/>
            <a:r>
              <a:rPr lang="en-US" sz="2500" dirty="0" smtClean="0"/>
              <a:t>This resource re-allocation is conducted by entrepreneurs guided by their anticipations regarding potential profits and losses. </a:t>
            </a:r>
          </a:p>
        </p:txBody>
      </p:sp>
    </p:spTree>
    <p:extLst>
      <p:ext uri="{BB962C8B-B14F-4D97-AF65-F5344CB8AC3E}">
        <p14:creationId xmlns:p14="http://schemas.microsoft.com/office/powerpoint/2010/main" val="37322760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32</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The fall in the rate of time preference disturbs the pre-existing equilibrium and leads to the emergence of profits and losses. </a:t>
            </a:r>
          </a:p>
          <a:p>
            <a:pPr algn="just"/>
            <a:r>
              <a:rPr lang="en-US" dirty="0" smtClean="0"/>
              <a:t>Production in the lower stage of production is now afflicted by losses due to the decline in demand. In the higher stages, on the other hand, there are profits to be earned.</a:t>
            </a:r>
          </a:p>
          <a:p>
            <a:pPr algn="just"/>
            <a:r>
              <a:rPr lang="en-US" dirty="0" smtClean="0"/>
              <a:t>Entrepreneurs try and appraise where they can and cannot earn profits and losses and re-allocate resources guided by these appraisements. </a:t>
            </a:r>
          </a:p>
          <a:p>
            <a:pPr algn="just"/>
            <a:r>
              <a:rPr lang="en-US" dirty="0" smtClean="0"/>
              <a:t>The good entrepreneurs, who are good forecasters, will be rewarded with profits, whereas those who are not so good at appraising the underlying conditions will earn losses and be driven out of the market.</a:t>
            </a:r>
            <a:endParaRPr lang="en-US" dirty="0"/>
          </a:p>
        </p:txBody>
      </p:sp>
    </p:spTree>
    <p:extLst>
      <p:ext uri="{BB962C8B-B14F-4D97-AF65-F5344CB8AC3E}">
        <p14:creationId xmlns:p14="http://schemas.microsoft.com/office/powerpoint/2010/main" val="32005978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32</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The presence of entrepreneurs, who face the sanctions of the profit-loss system ensures that the investment of these new savings is not guided by irrational animal spirits. </a:t>
            </a:r>
          </a:p>
          <a:p>
            <a:pPr algn="just"/>
            <a:r>
              <a:rPr lang="en-US" dirty="0" smtClean="0"/>
              <a:t>It is true that the investment of funds requires forming long term expectations. In fact, as we have noted in the previous lecture, not only the formation of new capital goods, but even the maintenance of an existing capital structure requires long term appraisement.</a:t>
            </a:r>
          </a:p>
          <a:p>
            <a:pPr algn="just"/>
            <a:r>
              <a:rPr lang="en-US" dirty="0" smtClean="0"/>
              <a:t>And even though these appraisements cannot be made by simply making projections of what has occurred in the recent past and thus cannot be made on the basis of firm facts, the fact that the good entrepreneurs win and the bad ones lose ensure that they are not random and irrational.</a:t>
            </a:r>
            <a:endParaRPr lang="en-US" dirty="0"/>
          </a:p>
        </p:txBody>
      </p:sp>
    </p:spTree>
    <p:extLst>
      <p:ext uri="{BB962C8B-B14F-4D97-AF65-F5344CB8AC3E}">
        <p14:creationId xmlns:p14="http://schemas.microsoft.com/office/powerpoint/2010/main" val="17088786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32</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Entrepreneurs try their best to look into the future and consider the possible profitability of various long term investments. The good ones who earn a profit get it more right than the bad ones. </a:t>
            </a:r>
          </a:p>
          <a:p>
            <a:pPr algn="just"/>
            <a:r>
              <a:rPr lang="en-US" dirty="0" smtClean="0"/>
              <a:t>They anticipate the preferences of consumers more correctly than others and get rewarded for doing so. </a:t>
            </a:r>
          </a:p>
          <a:p>
            <a:pPr algn="just"/>
            <a:r>
              <a:rPr lang="en-US" dirty="0" smtClean="0"/>
              <a:t>Keynes is misled into believing that investment expenditure is guided by irrational animal spirits due to the aggregation of his theoretical structure. </a:t>
            </a:r>
          </a:p>
          <a:p>
            <a:pPr algn="just"/>
            <a:r>
              <a:rPr lang="en-US" dirty="0" smtClean="0"/>
              <a:t>For when there are new savings to be invested, there is in fact a reallocation of investment expenditure, away from the lower to the higher stages, and this is carried out by the entrepreneurs guided by their expectations. </a:t>
            </a:r>
            <a:endParaRPr lang="en-US" dirty="0"/>
          </a:p>
        </p:txBody>
      </p:sp>
    </p:spTree>
    <p:extLst>
      <p:ext uri="{BB962C8B-B14F-4D97-AF65-F5344CB8AC3E}">
        <p14:creationId xmlns:p14="http://schemas.microsoft.com/office/powerpoint/2010/main" val="37953511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t>
            </a:r>
            <a:r>
              <a:rPr lang="en-US" dirty="0" smtClean="0"/>
              <a:t>ecture 32</a:t>
            </a:r>
            <a:endParaRPr lang="en-US" dirty="0"/>
          </a:p>
        </p:txBody>
      </p:sp>
      <p:sp>
        <p:nvSpPr>
          <p:cNvPr id="3" name="Content Placeholder 2"/>
          <p:cNvSpPr>
            <a:spLocks noGrp="1"/>
          </p:cNvSpPr>
          <p:nvPr>
            <p:ph idx="1"/>
          </p:nvPr>
        </p:nvSpPr>
        <p:spPr/>
        <p:txBody>
          <a:bodyPr>
            <a:noAutofit/>
          </a:bodyPr>
          <a:lstStyle/>
          <a:p>
            <a:r>
              <a:rPr lang="en-US" sz="2350" dirty="0" smtClean="0"/>
              <a:t>The key role that the rate of time preference plays in the inter-temporal allocation of resources should also be noted. </a:t>
            </a:r>
          </a:p>
          <a:p>
            <a:r>
              <a:rPr lang="en-US" sz="2350" dirty="0" smtClean="0"/>
              <a:t>A fall in the rate of time preference leads to more resources being allocated to the attainment of want satisfaction in the future at the cost of present satisfaction. </a:t>
            </a:r>
          </a:p>
          <a:p>
            <a:r>
              <a:rPr lang="en-US" sz="2350" dirty="0" smtClean="0"/>
              <a:t>A rise in the rate of time preference has the opposite effect – it leads to resource being allocated from higher to lower stages of production. </a:t>
            </a:r>
          </a:p>
          <a:p>
            <a:r>
              <a:rPr lang="en-US" sz="2350" dirty="0" smtClean="0"/>
              <a:t>And the prevailing rate of time preference is reflected in the rate of interest – the price spread between costs and revenues in the production structure. The interest rate on the loanable funds market is of secondary importance, since it conforms to this price spread in the production structure.</a:t>
            </a:r>
            <a:endParaRPr lang="en-US" sz="2350" dirty="0"/>
          </a:p>
        </p:txBody>
      </p:sp>
    </p:spTree>
    <p:extLst>
      <p:ext uri="{BB962C8B-B14F-4D97-AF65-F5344CB8AC3E}">
        <p14:creationId xmlns:p14="http://schemas.microsoft.com/office/powerpoint/2010/main" val="29470423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32</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Keynes completely ignores the temporal element of production in his analysis and also the existence of time preference altogether. </a:t>
            </a:r>
          </a:p>
          <a:p>
            <a:pPr algn="just"/>
            <a:r>
              <a:rPr lang="en-US" dirty="0" smtClean="0"/>
              <a:t>The interest rate for him has nothing to do with the disutility of waiting and the sacrifice of present for future consumption. </a:t>
            </a:r>
          </a:p>
          <a:p>
            <a:pPr algn="just"/>
            <a:r>
              <a:rPr lang="en-US" dirty="0" smtClean="0"/>
              <a:t>The interest rate for him is a purely monetary phenomenon that exists only on the loanable funds market where money loans are made. </a:t>
            </a:r>
          </a:p>
          <a:p>
            <a:pPr algn="just"/>
            <a:r>
              <a:rPr lang="en-US" dirty="0" smtClean="0"/>
              <a:t>The price spreads in the production structure have nothing to do with the interest rate (they are the MEC).</a:t>
            </a:r>
            <a:endParaRPr lang="en-US" dirty="0"/>
          </a:p>
        </p:txBody>
      </p:sp>
    </p:spTree>
    <p:extLst>
      <p:ext uri="{BB962C8B-B14F-4D97-AF65-F5344CB8AC3E}">
        <p14:creationId xmlns:p14="http://schemas.microsoft.com/office/powerpoint/2010/main" val="36088029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32</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dirty="0" smtClean="0"/>
              <a:t>It is this ignorance of time preference and the role that it plays in determining the rate of interest that leads Keynes to believe that an increase in the money supply can lead to lasting increases in prosperity.</a:t>
            </a:r>
          </a:p>
          <a:p>
            <a:pPr algn="just"/>
            <a:r>
              <a:rPr lang="en-US" dirty="0" smtClean="0"/>
              <a:t>Given that he completely ignores the role that the interest rate plays in determining the temporal allocation of resources, he is completely blind to the fact that increases in investment expenditure funded via increases in the money supply lead to a production structure that is unsustainable. </a:t>
            </a:r>
          </a:p>
          <a:p>
            <a:pPr algn="just"/>
            <a:r>
              <a:rPr lang="en-US" dirty="0" smtClean="0"/>
              <a:t>This unsustainability in the temporal allocation of resources, where resources are allocated toward the higher stages of production without any fall in time preferences and no increase in savings is what causes the boom and bust cycle. </a:t>
            </a:r>
          </a:p>
          <a:p>
            <a:pPr algn="just"/>
            <a:r>
              <a:rPr lang="en-US" dirty="0" smtClean="0"/>
              <a:t>Keynes’ theoretical system leads him to disregard this theory of business cycles.  </a:t>
            </a:r>
            <a:endParaRPr lang="en-US" dirty="0"/>
          </a:p>
        </p:txBody>
      </p:sp>
    </p:spTree>
    <p:extLst>
      <p:ext uri="{BB962C8B-B14F-4D97-AF65-F5344CB8AC3E}">
        <p14:creationId xmlns:p14="http://schemas.microsoft.com/office/powerpoint/2010/main" val="6567881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32</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Another important conclusion of Keynesian analysis is that any reduction of consumption expenditure is potentially destabilizing to output and employment. </a:t>
            </a:r>
          </a:p>
          <a:p>
            <a:pPr algn="just"/>
            <a:r>
              <a:rPr lang="en-US" dirty="0" smtClean="0"/>
              <a:t>A reduction in consumption expenditure and any increase in savings (net or new savings) has the potential to lead to lead to a reduction in output and employment if unaccompanied by an increase in investment expenditure (net investment expenditure).</a:t>
            </a:r>
          </a:p>
          <a:p>
            <a:pPr algn="just"/>
            <a:r>
              <a:rPr lang="en-US" dirty="0" smtClean="0"/>
              <a:t>And this new investment expenditure, given the inherent irrationality of the underlying expectations, may or may not be forthcoming. </a:t>
            </a:r>
            <a:endParaRPr lang="en-US" dirty="0"/>
          </a:p>
        </p:txBody>
      </p:sp>
    </p:spTree>
    <p:extLst>
      <p:ext uri="{BB962C8B-B14F-4D97-AF65-F5344CB8AC3E}">
        <p14:creationId xmlns:p14="http://schemas.microsoft.com/office/powerpoint/2010/main" val="12086748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32</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In this lecture my aim will be to try and show that a reduction in consumption expenditure and an increase in savings, far from being potentially harmful to output, is vital to increase output in the future. </a:t>
            </a:r>
          </a:p>
          <a:p>
            <a:pPr algn="just"/>
            <a:r>
              <a:rPr lang="en-US" dirty="0" smtClean="0"/>
              <a:t>And I will also argue that this increase in savings is not destabilizing. Instead, there are forces on the market that ensure that it is invested and thus it does not result in any decrease in employment.</a:t>
            </a:r>
          </a:p>
          <a:p>
            <a:pPr algn="just"/>
            <a:r>
              <a:rPr lang="en-US" dirty="0" smtClean="0"/>
              <a:t>Moreover, we will also see that, although new investment often involves long term expectations and cannot be based on clearly knowable facts, investment expenditure is not a volatile, unpredictable quantity that is inherently driven by irrational animal spirits. </a:t>
            </a:r>
          </a:p>
          <a:p>
            <a:pPr marL="0" indent="0" algn="just">
              <a:buNone/>
            </a:pPr>
            <a:endParaRPr lang="en-US" dirty="0"/>
          </a:p>
        </p:txBody>
      </p:sp>
    </p:spTree>
    <p:extLst>
      <p:ext uri="{BB962C8B-B14F-4D97-AF65-F5344CB8AC3E}">
        <p14:creationId xmlns:p14="http://schemas.microsoft.com/office/powerpoint/2010/main" val="34326328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32</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In the previous lecture we noted that the maintenance of an existing capital structure involves inter-temporal choice. </a:t>
            </a:r>
          </a:p>
          <a:p>
            <a:pPr algn="just"/>
            <a:r>
              <a:rPr lang="en-US" dirty="0" smtClean="0"/>
              <a:t>The allocation of resources to reproduce capital goods that are used up in production ensures that the current stream of consumer goods is maintained in the future. But this comes at the expense of present consumption. </a:t>
            </a:r>
          </a:p>
          <a:p>
            <a:pPr algn="just"/>
            <a:r>
              <a:rPr lang="en-US" dirty="0" smtClean="0"/>
              <a:t>Given the necessity of inter-temporal choice, the maintenance of capital goods is affected by the prevailing rate of time preference. </a:t>
            </a:r>
          </a:p>
          <a:p>
            <a:pPr algn="just"/>
            <a:r>
              <a:rPr lang="en-US" dirty="0" smtClean="0"/>
              <a:t>Of prime importance are the time preferences of the producers/capitalists who save and invest.  </a:t>
            </a:r>
            <a:endParaRPr lang="en-US" dirty="0"/>
          </a:p>
        </p:txBody>
      </p:sp>
    </p:spTree>
    <p:extLst>
      <p:ext uri="{BB962C8B-B14F-4D97-AF65-F5344CB8AC3E}">
        <p14:creationId xmlns:p14="http://schemas.microsoft.com/office/powerpoint/2010/main" val="13213841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32</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In our imaginary economy we noted that it is the saving and investment on the part of the wheat, flour and bread producers that sustains a production structure. </a:t>
            </a:r>
          </a:p>
          <a:p>
            <a:pPr algn="just"/>
            <a:r>
              <a:rPr lang="en-US" dirty="0" smtClean="0"/>
              <a:t>These producers advance a sum of money to the factors of production and obtain a larger sum in revenues, with the money being advanced before the revenues are received.</a:t>
            </a:r>
          </a:p>
          <a:p>
            <a:pPr algn="just"/>
            <a:r>
              <a:rPr lang="en-US" dirty="0" smtClean="0"/>
              <a:t>The price spread between the costs of production incurred and the revenues earned is key to determining whether or not they will continue to save and invest.</a:t>
            </a:r>
          </a:p>
        </p:txBody>
      </p:sp>
    </p:spTree>
    <p:extLst>
      <p:ext uri="{BB962C8B-B14F-4D97-AF65-F5344CB8AC3E}">
        <p14:creationId xmlns:p14="http://schemas.microsoft.com/office/powerpoint/2010/main" val="29107677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32</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66586525"/>
              </p:ext>
            </p:extLst>
          </p:nvPr>
        </p:nvGraphicFramePr>
        <p:xfrm>
          <a:off x="441034" y="1462353"/>
          <a:ext cx="8153400" cy="2194560"/>
        </p:xfrm>
        <a:graphic>
          <a:graphicData uri="http://schemas.openxmlformats.org/drawingml/2006/table">
            <a:tbl>
              <a:tblPr firstRow="1" bandRow="1">
                <a:tableStyleId>{5940675A-B579-460E-94D1-54222C63F5DA}</a:tableStyleId>
              </a:tblPr>
              <a:tblGrid>
                <a:gridCol w="8153400"/>
              </a:tblGrid>
              <a:tr h="731520">
                <a:tc>
                  <a:txBody>
                    <a:bodyPr/>
                    <a:lstStyle/>
                    <a:p>
                      <a:pPr algn="just"/>
                      <a:r>
                        <a:rPr lang="en-US" sz="2100" dirty="0" smtClean="0"/>
                        <a:t>Payments</a:t>
                      </a:r>
                      <a:r>
                        <a:rPr lang="en-US" sz="2100" baseline="0" dirty="0" smtClean="0"/>
                        <a:t> of wheat producers: $270 as wages and rent, $30 as </a:t>
                      </a:r>
                      <a:r>
                        <a:rPr lang="en-US" sz="2100" baseline="0" dirty="0" smtClean="0"/>
                        <a:t>interest. </a:t>
                      </a:r>
                      <a:r>
                        <a:rPr lang="en-US" sz="2100" baseline="0" dirty="0" smtClean="0"/>
                        <a:t>Revenue earned by selling wheat: $300.</a:t>
                      </a:r>
                      <a:endParaRPr lang="en-US" sz="2100" dirty="0"/>
                    </a:p>
                  </a:txBody>
                  <a:tcPr/>
                </a:tc>
              </a:tr>
              <a:tr h="731520">
                <a:tc>
                  <a:txBody>
                    <a:bodyPr/>
                    <a:lstStyle/>
                    <a:p>
                      <a:pPr algn="just"/>
                      <a:r>
                        <a:rPr lang="en-US" sz="2100" dirty="0" smtClean="0"/>
                        <a:t>Payments of flour producers: $300</a:t>
                      </a:r>
                      <a:r>
                        <a:rPr lang="en-US" sz="2100" baseline="0" dirty="0" smtClean="0"/>
                        <a:t> on wheat, $240 as wages and rent, $60 as </a:t>
                      </a:r>
                      <a:r>
                        <a:rPr lang="en-US" sz="2100" baseline="0" dirty="0" smtClean="0"/>
                        <a:t>interest. </a:t>
                      </a:r>
                      <a:r>
                        <a:rPr lang="en-US" sz="2100" baseline="0" dirty="0" smtClean="0"/>
                        <a:t>Revenue earned by selling flour: $600.</a:t>
                      </a:r>
                      <a:endParaRPr lang="en-US" sz="2100" dirty="0"/>
                    </a:p>
                  </a:txBody>
                  <a:tcPr/>
                </a:tc>
              </a:tr>
              <a:tr h="731520">
                <a:tc>
                  <a:txBody>
                    <a:bodyPr/>
                    <a:lstStyle/>
                    <a:p>
                      <a:pPr algn="just"/>
                      <a:r>
                        <a:rPr lang="en-US" sz="2100" dirty="0" smtClean="0"/>
                        <a:t>Payments of bread producers:</a:t>
                      </a:r>
                      <a:r>
                        <a:rPr lang="en-US" sz="2100" baseline="0" dirty="0" smtClean="0"/>
                        <a:t> $600 on flour, $310 as wages and rent, $90 as </a:t>
                      </a:r>
                      <a:r>
                        <a:rPr lang="en-US" sz="2100" baseline="0" dirty="0" smtClean="0"/>
                        <a:t>interest. </a:t>
                      </a:r>
                      <a:r>
                        <a:rPr lang="en-US" sz="2100" baseline="0" dirty="0" smtClean="0"/>
                        <a:t>Revenue earned by selling bread: $1000. </a:t>
                      </a:r>
                      <a:endParaRPr lang="en-US" sz="2100" dirty="0"/>
                    </a:p>
                  </a:txBody>
                  <a:tcPr/>
                </a:tc>
              </a:tr>
            </a:tbl>
          </a:graphicData>
        </a:graphic>
      </p:graphicFrame>
      <p:sp>
        <p:nvSpPr>
          <p:cNvPr id="3" name="TextBox 2"/>
          <p:cNvSpPr txBox="1"/>
          <p:nvPr/>
        </p:nvSpPr>
        <p:spPr>
          <a:xfrm>
            <a:off x="441034" y="1017611"/>
            <a:ext cx="2530766" cy="43088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200" dirty="0">
                <a:solidFill>
                  <a:prstClr val="black"/>
                </a:solidFill>
              </a:rPr>
              <a:t>Table 1 (Year 2013)</a:t>
            </a:r>
          </a:p>
        </p:txBody>
      </p:sp>
      <p:sp>
        <p:nvSpPr>
          <p:cNvPr id="6" name="TextBox 5"/>
          <p:cNvSpPr txBox="1"/>
          <p:nvPr/>
        </p:nvSpPr>
        <p:spPr>
          <a:xfrm>
            <a:off x="397159" y="3718679"/>
            <a:ext cx="8183421" cy="3139321"/>
          </a:xfrm>
          <a:prstGeom prst="rect">
            <a:avLst/>
          </a:prstGeom>
          <a:noFill/>
        </p:spPr>
        <p:txBody>
          <a:bodyPr wrap="square" rtlCol="0">
            <a:spAutoFit/>
          </a:bodyPr>
          <a:lstStyle/>
          <a:p>
            <a:pPr marL="285750" indent="-285750" algn="just">
              <a:buFont typeface="Arial" pitchFamily="34" charset="0"/>
              <a:buChar char="•"/>
            </a:pPr>
            <a:r>
              <a:rPr lang="en-US" dirty="0" smtClean="0">
                <a:solidFill>
                  <a:prstClr val="black"/>
                </a:solidFill>
              </a:rPr>
              <a:t>This table presents our imaginary economy in a state of equilibrium. Note that there are no profits being earned and the entire spread between costs and revenue at every stage of production consists only of interest.</a:t>
            </a:r>
          </a:p>
          <a:p>
            <a:pPr marL="285750" indent="-285750" algn="just">
              <a:buFont typeface="Arial" pitchFamily="34" charset="0"/>
              <a:buChar char="•"/>
            </a:pPr>
            <a:r>
              <a:rPr lang="en-US" dirty="0" smtClean="0">
                <a:solidFill>
                  <a:prstClr val="black"/>
                </a:solidFill>
              </a:rPr>
              <a:t>In equilibrium there are no profits or losses earned and each producer earns the same rate of return on capital invested.</a:t>
            </a:r>
          </a:p>
          <a:p>
            <a:pPr marL="285750" indent="-285750" algn="just">
              <a:buFont typeface="Arial" pitchFamily="34" charset="0"/>
              <a:buChar char="•"/>
            </a:pPr>
            <a:r>
              <a:rPr lang="en-US" dirty="0" smtClean="0">
                <a:solidFill>
                  <a:prstClr val="black"/>
                </a:solidFill>
              </a:rPr>
              <a:t>The rate of return (interest rate) in this scenario is 10% per annum, the rate of return earned by the wheat, flour and bread producers. </a:t>
            </a:r>
          </a:p>
          <a:p>
            <a:pPr marL="285750" indent="-285750" algn="just">
              <a:buFont typeface="Arial" pitchFamily="34" charset="0"/>
              <a:buChar char="•"/>
            </a:pPr>
            <a:r>
              <a:rPr lang="en-US" dirty="0" smtClean="0">
                <a:solidFill>
                  <a:prstClr val="black"/>
                </a:solidFill>
              </a:rPr>
              <a:t>This interest return is a payment that they obtain for waiting – for reducing consumption and saving and investing for the period of a year.</a:t>
            </a:r>
          </a:p>
          <a:p>
            <a:pPr marL="285750" indent="-285750" algn="just">
              <a:buFont typeface="Arial" pitchFamily="34" charset="0"/>
              <a:buChar char="•"/>
            </a:pPr>
            <a:r>
              <a:rPr lang="en-US" dirty="0" smtClean="0">
                <a:solidFill>
                  <a:prstClr val="black"/>
                </a:solidFill>
              </a:rPr>
              <a:t>In the real world (disequilibrium) they earn profits and losses over and above this interest return.</a:t>
            </a:r>
            <a:endParaRPr lang="en-US" dirty="0">
              <a:solidFill>
                <a:prstClr val="black"/>
              </a:solidFill>
            </a:endParaRPr>
          </a:p>
        </p:txBody>
      </p:sp>
    </p:spTree>
    <p:extLst>
      <p:ext uri="{BB962C8B-B14F-4D97-AF65-F5344CB8AC3E}">
        <p14:creationId xmlns:p14="http://schemas.microsoft.com/office/powerpoint/2010/main" val="16949048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32</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63712589"/>
              </p:ext>
            </p:extLst>
          </p:nvPr>
        </p:nvGraphicFramePr>
        <p:xfrm>
          <a:off x="441034" y="1462353"/>
          <a:ext cx="8153400" cy="2194560"/>
        </p:xfrm>
        <a:graphic>
          <a:graphicData uri="http://schemas.openxmlformats.org/drawingml/2006/table">
            <a:tbl>
              <a:tblPr firstRow="1" bandRow="1">
                <a:tableStyleId>{5940675A-B579-460E-94D1-54222C63F5DA}</a:tableStyleId>
              </a:tblPr>
              <a:tblGrid>
                <a:gridCol w="8153400"/>
              </a:tblGrid>
              <a:tr h="731520">
                <a:tc>
                  <a:txBody>
                    <a:bodyPr/>
                    <a:lstStyle/>
                    <a:p>
                      <a:pPr algn="just"/>
                      <a:r>
                        <a:rPr lang="en-US" sz="2100" dirty="0" smtClean="0"/>
                        <a:t>Payments</a:t>
                      </a:r>
                      <a:r>
                        <a:rPr lang="en-US" sz="2100" baseline="0" dirty="0" smtClean="0"/>
                        <a:t> of wheat producers: $270 as wages and rent, $30 as </a:t>
                      </a:r>
                      <a:r>
                        <a:rPr lang="en-US" sz="2100" baseline="0" dirty="0" smtClean="0"/>
                        <a:t>interest. </a:t>
                      </a:r>
                      <a:r>
                        <a:rPr lang="en-US" sz="2100" baseline="0" dirty="0" smtClean="0"/>
                        <a:t>Revenue earned by selling wheat: $300.</a:t>
                      </a:r>
                      <a:endParaRPr lang="en-US" sz="2100" dirty="0"/>
                    </a:p>
                  </a:txBody>
                  <a:tcPr/>
                </a:tc>
              </a:tr>
              <a:tr h="731520">
                <a:tc>
                  <a:txBody>
                    <a:bodyPr/>
                    <a:lstStyle/>
                    <a:p>
                      <a:pPr algn="just"/>
                      <a:r>
                        <a:rPr lang="en-US" sz="2100" dirty="0" smtClean="0"/>
                        <a:t>Payments of flour producers: $300</a:t>
                      </a:r>
                      <a:r>
                        <a:rPr lang="en-US" sz="2100" baseline="0" dirty="0" smtClean="0"/>
                        <a:t> on wheat, $240 as wages and rent, $60 as </a:t>
                      </a:r>
                      <a:r>
                        <a:rPr lang="en-US" sz="2100" baseline="0" dirty="0" smtClean="0"/>
                        <a:t>interest. </a:t>
                      </a:r>
                      <a:r>
                        <a:rPr lang="en-US" sz="2100" baseline="0" dirty="0" smtClean="0"/>
                        <a:t>Revenue earned by selling flour: $600.</a:t>
                      </a:r>
                      <a:endParaRPr lang="en-US" sz="2100" dirty="0"/>
                    </a:p>
                  </a:txBody>
                  <a:tcPr/>
                </a:tc>
              </a:tr>
              <a:tr h="731520">
                <a:tc>
                  <a:txBody>
                    <a:bodyPr/>
                    <a:lstStyle/>
                    <a:p>
                      <a:pPr algn="just"/>
                      <a:r>
                        <a:rPr lang="en-US" sz="2100" dirty="0" smtClean="0"/>
                        <a:t>Payments of bread producers:</a:t>
                      </a:r>
                      <a:r>
                        <a:rPr lang="en-US" sz="2100" baseline="0" dirty="0" smtClean="0"/>
                        <a:t> $600 on flour, $310 as wages and rent, $90 as </a:t>
                      </a:r>
                      <a:r>
                        <a:rPr lang="en-US" sz="2100" baseline="0" dirty="0" smtClean="0"/>
                        <a:t>interest. </a:t>
                      </a:r>
                      <a:r>
                        <a:rPr lang="en-US" sz="2100" baseline="0" dirty="0" smtClean="0"/>
                        <a:t>Revenue earned by selling bread: $1000. </a:t>
                      </a:r>
                      <a:endParaRPr lang="en-US" sz="2100" dirty="0"/>
                    </a:p>
                  </a:txBody>
                  <a:tcPr/>
                </a:tc>
              </a:tr>
            </a:tbl>
          </a:graphicData>
        </a:graphic>
      </p:graphicFrame>
      <p:sp>
        <p:nvSpPr>
          <p:cNvPr id="3" name="TextBox 2"/>
          <p:cNvSpPr txBox="1"/>
          <p:nvPr/>
        </p:nvSpPr>
        <p:spPr>
          <a:xfrm>
            <a:off x="441034" y="1017611"/>
            <a:ext cx="2530766" cy="43088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200" dirty="0">
                <a:solidFill>
                  <a:prstClr val="black"/>
                </a:solidFill>
              </a:rPr>
              <a:t>Table 1 (Year 2013)</a:t>
            </a:r>
          </a:p>
        </p:txBody>
      </p:sp>
      <p:sp>
        <p:nvSpPr>
          <p:cNvPr id="6" name="TextBox 5"/>
          <p:cNvSpPr txBox="1"/>
          <p:nvPr/>
        </p:nvSpPr>
        <p:spPr>
          <a:xfrm>
            <a:off x="397159" y="3718679"/>
            <a:ext cx="8183421" cy="2862322"/>
          </a:xfrm>
          <a:prstGeom prst="rect">
            <a:avLst/>
          </a:prstGeom>
          <a:noFill/>
        </p:spPr>
        <p:txBody>
          <a:bodyPr wrap="square" rtlCol="0">
            <a:spAutoFit/>
          </a:bodyPr>
          <a:lstStyle/>
          <a:p>
            <a:pPr marL="285750" indent="-285750" algn="just">
              <a:buFont typeface="Arial" pitchFamily="34" charset="0"/>
              <a:buChar char="•"/>
            </a:pPr>
            <a:r>
              <a:rPr lang="en-US" dirty="0" smtClean="0">
                <a:solidFill>
                  <a:prstClr val="black"/>
                </a:solidFill>
              </a:rPr>
              <a:t>It is the interest rate, or the price spread between costs and revenues that compensates the savers for sacrificing present consumption and waiting. </a:t>
            </a:r>
          </a:p>
          <a:p>
            <a:pPr marL="285750" indent="-285750" algn="just">
              <a:buFont typeface="Arial" pitchFamily="34" charset="0"/>
              <a:buChar char="•"/>
            </a:pPr>
            <a:r>
              <a:rPr lang="en-US" dirty="0" smtClean="0">
                <a:solidFill>
                  <a:prstClr val="black"/>
                </a:solidFill>
              </a:rPr>
              <a:t>If their time preferences are such that a 10% gain is sufficient compensation for waiting for a year, they will continue to save and invest period after period.</a:t>
            </a:r>
          </a:p>
          <a:p>
            <a:pPr marL="285750" indent="-285750" algn="just">
              <a:buFont typeface="Arial" pitchFamily="34" charset="0"/>
              <a:buChar char="•"/>
            </a:pPr>
            <a:r>
              <a:rPr lang="en-US" dirty="0" smtClean="0">
                <a:solidFill>
                  <a:prstClr val="black"/>
                </a:solidFill>
              </a:rPr>
              <a:t>Thus, the time preferences of those that do the saving and investing is a key determinant of the existing production structure being maintained.</a:t>
            </a:r>
          </a:p>
          <a:p>
            <a:pPr marL="285750" indent="-285750" algn="just">
              <a:buFont typeface="Arial" pitchFamily="34" charset="0"/>
              <a:buChar char="•"/>
            </a:pPr>
            <a:r>
              <a:rPr lang="en-US" dirty="0" smtClean="0">
                <a:solidFill>
                  <a:prstClr val="black"/>
                </a:solidFill>
              </a:rPr>
              <a:t>The analysis would remain unchanged if the saving was also done by laborers and landowners.</a:t>
            </a:r>
          </a:p>
          <a:p>
            <a:pPr marL="285750" indent="-285750" algn="just">
              <a:buFont typeface="Arial" pitchFamily="34" charset="0"/>
              <a:buChar char="•"/>
            </a:pPr>
            <a:r>
              <a:rPr lang="en-US" dirty="0" smtClean="0">
                <a:solidFill>
                  <a:prstClr val="black"/>
                </a:solidFill>
              </a:rPr>
              <a:t>If the rate of time preference of the savers falls, they will be willing to save more at the going rate of interest and will reduce their consumption expenditure further.  </a:t>
            </a:r>
            <a:endParaRPr lang="en-US" dirty="0">
              <a:solidFill>
                <a:prstClr val="black"/>
              </a:solidFill>
            </a:endParaRPr>
          </a:p>
        </p:txBody>
      </p:sp>
    </p:spTree>
    <p:extLst>
      <p:ext uri="{BB962C8B-B14F-4D97-AF65-F5344CB8AC3E}">
        <p14:creationId xmlns:p14="http://schemas.microsoft.com/office/powerpoint/2010/main" val="15277028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a:t>
            </a:r>
            <a:r>
              <a:rPr lang="en-US" dirty="0" smtClean="0"/>
              <a:t>32</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81905834"/>
              </p:ext>
            </p:extLst>
          </p:nvPr>
        </p:nvGraphicFramePr>
        <p:xfrm>
          <a:off x="441034" y="1462353"/>
          <a:ext cx="8153400" cy="2194560"/>
        </p:xfrm>
        <a:graphic>
          <a:graphicData uri="http://schemas.openxmlformats.org/drawingml/2006/table">
            <a:tbl>
              <a:tblPr firstRow="1" bandRow="1">
                <a:tableStyleId>{5940675A-B579-460E-94D1-54222C63F5DA}</a:tableStyleId>
              </a:tblPr>
              <a:tblGrid>
                <a:gridCol w="8153400"/>
              </a:tblGrid>
              <a:tr h="731520">
                <a:tc>
                  <a:txBody>
                    <a:bodyPr/>
                    <a:lstStyle/>
                    <a:p>
                      <a:pPr algn="just"/>
                      <a:r>
                        <a:rPr lang="en-US" sz="2100" dirty="0" smtClean="0"/>
                        <a:t>Payments</a:t>
                      </a:r>
                      <a:r>
                        <a:rPr lang="en-US" sz="2100" baseline="0" dirty="0" smtClean="0"/>
                        <a:t> of wheat producers: $270 as wages and rent, $30 as </a:t>
                      </a:r>
                      <a:r>
                        <a:rPr lang="en-US" sz="2100" baseline="0" dirty="0" smtClean="0"/>
                        <a:t>interest. </a:t>
                      </a:r>
                      <a:r>
                        <a:rPr lang="en-US" sz="2100" baseline="0" dirty="0" smtClean="0"/>
                        <a:t>Revenue earned by selling wheat: $300.</a:t>
                      </a:r>
                      <a:endParaRPr lang="en-US" sz="2100" dirty="0"/>
                    </a:p>
                  </a:txBody>
                  <a:tcPr/>
                </a:tc>
              </a:tr>
              <a:tr h="731520">
                <a:tc>
                  <a:txBody>
                    <a:bodyPr/>
                    <a:lstStyle/>
                    <a:p>
                      <a:pPr algn="just"/>
                      <a:r>
                        <a:rPr lang="en-US" sz="2100" dirty="0" smtClean="0"/>
                        <a:t>Payments of flour producers: $300</a:t>
                      </a:r>
                      <a:r>
                        <a:rPr lang="en-US" sz="2100" baseline="0" dirty="0" smtClean="0"/>
                        <a:t> on wheat, $240 as wages and rent, $60 as </a:t>
                      </a:r>
                      <a:r>
                        <a:rPr lang="en-US" sz="2100" baseline="0" dirty="0" smtClean="0"/>
                        <a:t>interest. </a:t>
                      </a:r>
                      <a:r>
                        <a:rPr lang="en-US" sz="2100" baseline="0" dirty="0" smtClean="0"/>
                        <a:t>Revenue earned by selling flour: $600.</a:t>
                      </a:r>
                      <a:endParaRPr lang="en-US" sz="2100" dirty="0"/>
                    </a:p>
                  </a:txBody>
                  <a:tcPr/>
                </a:tc>
              </a:tr>
              <a:tr h="731520">
                <a:tc>
                  <a:txBody>
                    <a:bodyPr/>
                    <a:lstStyle/>
                    <a:p>
                      <a:pPr algn="just"/>
                      <a:r>
                        <a:rPr lang="en-US" sz="2100" dirty="0" smtClean="0"/>
                        <a:t>Payments of bread producers:</a:t>
                      </a:r>
                      <a:r>
                        <a:rPr lang="en-US" sz="2100" baseline="0" dirty="0" smtClean="0"/>
                        <a:t> $600 on flour, $310 as wages and rent, $90 as </a:t>
                      </a:r>
                      <a:r>
                        <a:rPr lang="en-US" sz="2100" baseline="0" dirty="0" smtClean="0"/>
                        <a:t>interest. </a:t>
                      </a:r>
                      <a:r>
                        <a:rPr lang="en-US" sz="2100" baseline="0" dirty="0" smtClean="0"/>
                        <a:t>Revenue earned by selling bread: $1000. </a:t>
                      </a:r>
                      <a:endParaRPr lang="en-US" sz="2100" dirty="0"/>
                    </a:p>
                  </a:txBody>
                  <a:tcPr/>
                </a:tc>
              </a:tr>
            </a:tbl>
          </a:graphicData>
        </a:graphic>
      </p:graphicFrame>
      <p:sp>
        <p:nvSpPr>
          <p:cNvPr id="3" name="TextBox 2"/>
          <p:cNvSpPr txBox="1"/>
          <p:nvPr/>
        </p:nvSpPr>
        <p:spPr>
          <a:xfrm>
            <a:off x="441034" y="1017611"/>
            <a:ext cx="2530766" cy="43088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2200" dirty="0">
                <a:solidFill>
                  <a:prstClr val="black"/>
                </a:solidFill>
              </a:rPr>
              <a:t>Table 1 (Year 2013)</a:t>
            </a:r>
          </a:p>
        </p:txBody>
      </p:sp>
      <p:sp>
        <p:nvSpPr>
          <p:cNvPr id="6" name="TextBox 5"/>
          <p:cNvSpPr txBox="1"/>
          <p:nvPr/>
        </p:nvSpPr>
        <p:spPr>
          <a:xfrm>
            <a:off x="397159" y="3718679"/>
            <a:ext cx="8183421" cy="3139321"/>
          </a:xfrm>
          <a:prstGeom prst="rect">
            <a:avLst/>
          </a:prstGeom>
          <a:noFill/>
        </p:spPr>
        <p:txBody>
          <a:bodyPr wrap="square" rtlCol="0">
            <a:spAutoFit/>
          </a:bodyPr>
          <a:lstStyle/>
          <a:p>
            <a:pPr marL="285750" indent="-285750" algn="just">
              <a:buFont typeface="Arial" pitchFamily="34" charset="0"/>
              <a:buChar char="•"/>
            </a:pPr>
            <a:r>
              <a:rPr lang="en-US" dirty="0" smtClean="0">
                <a:solidFill>
                  <a:prstClr val="black"/>
                </a:solidFill>
              </a:rPr>
              <a:t>Thus, a decline in consumption expenditure and a rise in savings (the emergence of net or new savings) is a result of a lowering of time preferences, of a reduction in the premium placed on present as compared to future want satisfaction.</a:t>
            </a:r>
          </a:p>
          <a:p>
            <a:pPr marL="285750" indent="-285750" algn="just">
              <a:buFont typeface="Arial" pitchFamily="34" charset="0"/>
              <a:buChar char="•"/>
            </a:pPr>
            <a:r>
              <a:rPr lang="en-US" dirty="0" smtClean="0">
                <a:solidFill>
                  <a:prstClr val="black"/>
                </a:solidFill>
              </a:rPr>
              <a:t>If such a fall in time preferences does occur, it will lead to consumption expenditure falling below $1000. Assume it falls to $800.</a:t>
            </a:r>
          </a:p>
          <a:p>
            <a:pPr marL="285750" indent="-285750" algn="just">
              <a:buFont typeface="Arial" pitchFamily="34" charset="0"/>
              <a:buChar char="•"/>
            </a:pPr>
            <a:r>
              <a:rPr lang="en-US" dirty="0" smtClean="0">
                <a:solidFill>
                  <a:prstClr val="black"/>
                </a:solidFill>
              </a:rPr>
              <a:t>The first effect of this is a decline in the demand for the consumer good bread and a decline in the demand for the labor, land and flour used in its production.</a:t>
            </a:r>
          </a:p>
          <a:p>
            <a:pPr marL="285750" indent="-285750" algn="just">
              <a:buFont typeface="Arial" pitchFamily="34" charset="0"/>
              <a:buChar char="•"/>
            </a:pPr>
            <a:r>
              <a:rPr lang="en-US" dirty="0" smtClean="0">
                <a:solidFill>
                  <a:prstClr val="black"/>
                </a:solidFill>
              </a:rPr>
              <a:t>Thus the reduction in consumption expenditure leads to a decline in demand for the various goods used in the lower stages of production. </a:t>
            </a:r>
          </a:p>
          <a:p>
            <a:pPr marL="285750" indent="-285750" algn="just">
              <a:buFont typeface="Arial" pitchFamily="34" charset="0"/>
              <a:buChar char="•"/>
            </a:pPr>
            <a:r>
              <a:rPr lang="en-US" dirty="0" smtClean="0">
                <a:solidFill>
                  <a:prstClr val="black"/>
                </a:solidFill>
              </a:rPr>
              <a:t>The new savings, however, are a source of an increase in demand for goods in the higher stages of production. </a:t>
            </a:r>
            <a:endParaRPr lang="en-US" dirty="0">
              <a:solidFill>
                <a:prstClr val="black"/>
              </a:solidFill>
            </a:endParaRPr>
          </a:p>
        </p:txBody>
      </p:sp>
    </p:spTree>
    <p:extLst>
      <p:ext uri="{BB962C8B-B14F-4D97-AF65-F5344CB8AC3E}">
        <p14:creationId xmlns:p14="http://schemas.microsoft.com/office/powerpoint/2010/main" val="36703315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32</a:t>
            </a:r>
            <a:endParaRPr lang="en-US" dirty="0"/>
          </a:p>
        </p:txBody>
      </p:sp>
      <p:sp>
        <p:nvSpPr>
          <p:cNvPr id="3" name="Content Placeholder 2"/>
          <p:cNvSpPr>
            <a:spLocks noGrp="1"/>
          </p:cNvSpPr>
          <p:nvPr>
            <p:ph idx="1"/>
          </p:nvPr>
        </p:nvSpPr>
        <p:spPr/>
        <p:txBody>
          <a:bodyPr>
            <a:noAutofit/>
          </a:bodyPr>
          <a:lstStyle/>
          <a:p>
            <a:pPr algn="just"/>
            <a:r>
              <a:rPr lang="en-US" sz="2350" dirty="0" smtClean="0"/>
              <a:t>The final result of the emergence of new savings is the lengthening of the structure of production, with the establishment of a new equilibrium with a lower rate of interest. </a:t>
            </a:r>
            <a:endParaRPr lang="en-US" sz="2350" dirty="0"/>
          </a:p>
          <a:p>
            <a:pPr algn="just"/>
            <a:r>
              <a:rPr lang="en-US" sz="2350" dirty="0" smtClean="0"/>
              <a:t>Land, labor and capital goods are re-allocated away from the lower stages of production to the higher stages of production. An altogether new stage of production will also be introduced.</a:t>
            </a:r>
          </a:p>
          <a:p>
            <a:pPr algn="just"/>
            <a:r>
              <a:rPr lang="en-US" sz="2350" dirty="0" smtClean="0"/>
              <a:t>This resource re-allocation is facilitated by price movements. The prices of goods in the lower stages falls, as do wages and rent in these stages, whereas these prices rise in the higher stages.</a:t>
            </a:r>
          </a:p>
          <a:p>
            <a:pPr algn="just"/>
            <a:r>
              <a:rPr lang="en-US" sz="2350" dirty="0" smtClean="0"/>
              <a:t>This re-allocation of resources leads to a greater flow of consumer goods in the future.</a:t>
            </a:r>
            <a:endParaRPr lang="en-US" sz="2350" dirty="0"/>
          </a:p>
        </p:txBody>
      </p:sp>
    </p:spTree>
    <p:extLst>
      <p:ext uri="{BB962C8B-B14F-4D97-AF65-F5344CB8AC3E}">
        <p14:creationId xmlns:p14="http://schemas.microsoft.com/office/powerpoint/2010/main" val="21094530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2163</Words>
  <Application>Microsoft Office PowerPoint</Application>
  <PresentationFormat>On-screen Show (4:3)</PresentationFormat>
  <Paragraphs>91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Introduction</vt:lpstr>
      <vt:lpstr>Lecture 32</vt:lpstr>
      <vt:lpstr>Lecture 32</vt:lpstr>
      <vt:lpstr>Lecture 32</vt:lpstr>
      <vt:lpstr>Lecture 32</vt:lpstr>
      <vt:lpstr>Lecture 32</vt:lpstr>
      <vt:lpstr>Lecture 32</vt:lpstr>
      <vt:lpstr>Lecture 32</vt:lpstr>
      <vt:lpstr>Lecture 32</vt:lpstr>
      <vt:lpstr>Lecture 32</vt:lpstr>
      <vt:lpstr>Lecture 32</vt:lpstr>
      <vt:lpstr>Lecture 32</vt:lpstr>
      <vt:lpstr>Lecture 32</vt:lpstr>
      <vt:lpstr>Lecture 32</vt:lpstr>
      <vt:lpstr>Lecture 32</vt:lpstr>
      <vt:lpstr>Lecture 32</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GP</dc:creator>
  <cp:lastModifiedBy>GP</cp:lastModifiedBy>
  <cp:revision>15</cp:revision>
  <dcterms:created xsi:type="dcterms:W3CDTF">2013-08-06T22:09:33Z</dcterms:created>
  <dcterms:modified xsi:type="dcterms:W3CDTF">2013-08-07T00:00:20Z</dcterms:modified>
</cp:coreProperties>
</file>