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6" r:id="rId8"/>
    <p:sldId id="272" r:id="rId9"/>
    <p:sldId id="258" r:id="rId10"/>
    <p:sldId id="265" r:id="rId11"/>
    <p:sldId id="267" r:id="rId12"/>
    <p:sldId id="273"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1A2BFE-2967-4530-8338-E49A0A043D70}"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44801C-D6BA-4DA6-9C0F-DB273E75D226}" type="slidenum">
              <a:rPr lang="en-US" smtClean="0"/>
              <a:t>‹#›</a:t>
            </a:fld>
            <a:endParaRPr lang="en-US"/>
          </a:p>
        </p:txBody>
      </p:sp>
    </p:spTree>
    <p:extLst>
      <p:ext uri="{BB962C8B-B14F-4D97-AF65-F5344CB8AC3E}">
        <p14:creationId xmlns:p14="http://schemas.microsoft.com/office/powerpoint/2010/main" val="1876916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1A2BFE-2967-4530-8338-E49A0A043D70}"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44801C-D6BA-4DA6-9C0F-DB273E75D226}" type="slidenum">
              <a:rPr lang="en-US" smtClean="0"/>
              <a:t>‹#›</a:t>
            </a:fld>
            <a:endParaRPr lang="en-US"/>
          </a:p>
        </p:txBody>
      </p:sp>
    </p:spTree>
    <p:extLst>
      <p:ext uri="{BB962C8B-B14F-4D97-AF65-F5344CB8AC3E}">
        <p14:creationId xmlns:p14="http://schemas.microsoft.com/office/powerpoint/2010/main" val="3149551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1A2BFE-2967-4530-8338-E49A0A043D70}"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44801C-D6BA-4DA6-9C0F-DB273E75D226}" type="slidenum">
              <a:rPr lang="en-US" smtClean="0"/>
              <a:t>‹#›</a:t>
            </a:fld>
            <a:endParaRPr lang="en-US"/>
          </a:p>
        </p:txBody>
      </p:sp>
    </p:spTree>
    <p:extLst>
      <p:ext uri="{BB962C8B-B14F-4D97-AF65-F5344CB8AC3E}">
        <p14:creationId xmlns:p14="http://schemas.microsoft.com/office/powerpoint/2010/main" val="2085536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1A2BFE-2967-4530-8338-E49A0A043D70}"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44801C-D6BA-4DA6-9C0F-DB273E75D226}" type="slidenum">
              <a:rPr lang="en-US" smtClean="0"/>
              <a:t>‹#›</a:t>
            </a:fld>
            <a:endParaRPr lang="en-US"/>
          </a:p>
        </p:txBody>
      </p:sp>
    </p:spTree>
    <p:extLst>
      <p:ext uri="{BB962C8B-B14F-4D97-AF65-F5344CB8AC3E}">
        <p14:creationId xmlns:p14="http://schemas.microsoft.com/office/powerpoint/2010/main" val="3626003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1A2BFE-2967-4530-8338-E49A0A043D70}"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44801C-D6BA-4DA6-9C0F-DB273E75D226}" type="slidenum">
              <a:rPr lang="en-US" smtClean="0"/>
              <a:t>‹#›</a:t>
            </a:fld>
            <a:endParaRPr lang="en-US"/>
          </a:p>
        </p:txBody>
      </p:sp>
    </p:spTree>
    <p:extLst>
      <p:ext uri="{BB962C8B-B14F-4D97-AF65-F5344CB8AC3E}">
        <p14:creationId xmlns:p14="http://schemas.microsoft.com/office/powerpoint/2010/main" val="1272089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1A2BFE-2967-4530-8338-E49A0A043D70}" type="datetimeFigureOut">
              <a:rPr lang="en-US" smtClean="0"/>
              <a:t>8/6/2013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44801C-D6BA-4DA6-9C0F-DB273E75D226}" type="slidenum">
              <a:rPr lang="en-US" smtClean="0"/>
              <a:t>‹#›</a:t>
            </a:fld>
            <a:endParaRPr lang="en-US"/>
          </a:p>
        </p:txBody>
      </p:sp>
    </p:spTree>
    <p:extLst>
      <p:ext uri="{BB962C8B-B14F-4D97-AF65-F5344CB8AC3E}">
        <p14:creationId xmlns:p14="http://schemas.microsoft.com/office/powerpoint/2010/main" val="328575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1A2BFE-2967-4530-8338-E49A0A043D70}" type="datetimeFigureOut">
              <a:rPr lang="en-US" smtClean="0"/>
              <a:t>8/6/2013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44801C-D6BA-4DA6-9C0F-DB273E75D226}" type="slidenum">
              <a:rPr lang="en-US" smtClean="0"/>
              <a:t>‹#›</a:t>
            </a:fld>
            <a:endParaRPr lang="en-US"/>
          </a:p>
        </p:txBody>
      </p:sp>
    </p:spTree>
    <p:extLst>
      <p:ext uri="{BB962C8B-B14F-4D97-AF65-F5344CB8AC3E}">
        <p14:creationId xmlns:p14="http://schemas.microsoft.com/office/powerpoint/2010/main" val="3336717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1A2BFE-2967-4530-8338-E49A0A043D70}" type="datetimeFigureOut">
              <a:rPr lang="en-US" smtClean="0"/>
              <a:t>8/6/2013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44801C-D6BA-4DA6-9C0F-DB273E75D226}" type="slidenum">
              <a:rPr lang="en-US" smtClean="0"/>
              <a:t>‹#›</a:t>
            </a:fld>
            <a:endParaRPr lang="en-US"/>
          </a:p>
        </p:txBody>
      </p:sp>
    </p:spTree>
    <p:extLst>
      <p:ext uri="{BB962C8B-B14F-4D97-AF65-F5344CB8AC3E}">
        <p14:creationId xmlns:p14="http://schemas.microsoft.com/office/powerpoint/2010/main" val="812967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1A2BFE-2967-4530-8338-E49A0A043D70}" type="datetimeFigureOut">
              <a:rPr lang="en-US" smtClean="0"/>
              <a:t>8/6/2013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44801C-D6BA-4DA6-9C0F-DB273E75D226}" type="slidenum">
              <a:rPr lang="en-US" smtClean="0"/>
              <a:t>‹#›</a:t>
            </a:fld>
            <a:endParaRPr lang="en-US"/>
          </a:p>
        </p:txBody>
      </p:sp>
    </p:spTree>
    <p:extLst>
      <p:ext uri="{BB962C8B-B14F-4D97-AF65-F5344CB8AC3E}">
        <p14:creationId xmlns:p14="http://schemas.microsoft.com/office/powerpoint/2010/main" val="2211745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1A2BFE-2967-4530-8338-E49A0A043D70}" type="datetimeFigureOut">
              <a:rPr lang="en-US" smtClean="0"/>
              <a:t>8/6/2013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44801C-D6BA-4DA6-9C0F-DB273E75D226}" type="slidenum">
              <a:rPr lang="en-US" smtClean="0"/>
              <a:t>‹#›</a:t>
            </a:fld>
            <a:endParaRPr lang="en-US"/>
          </a:p>
        </p:txBody>
      </p:sp>
    </p:spTree>
    <p:extLst>
      <p:ext uri="{BB962C8B-B14F-4D97-AF65-F5344CB8AC3E}">
        <p14:creationId xmlns:p14="http://schemas.microsoft.com/office/powerpoint/2010/main" val="3141179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1A2BFE-2967-4530-8338-E49A0A043D70}" type="datetimeFigureOut">
              <a:rPr lang="en-US" smtClean="0"/>
              <a:t>8/6/2013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44801C-D6BA-4DA6-9C0F-DB273E75D226}" type="slidenum">
              <a:rPr lang="en-US" smtClean="0"/>
              <a:t>‹#›</a:t>
            </a:fld>
            <a:endParaRPr lang="en-US"/>
          </a:p>
        </p:txBody>
      </p:sp>
    </p:spTree>
    <p:extLst>
      <p:ext uri="{BB962C8B-B14F-4D97-AF65-F5344CB8AC3E}">
        <p14:creationId xmlns:p14="http://schemas.microsoft.com/office/powerpoint/2010/main" val="3156861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1A2BFE-2967-4530-8338-E49A0A043D70}" type="datetimeFigureOut">
              <a:rPr lang="en-US" smtClean="0"/>
              <a:t>8/6/2013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44801C-D6BA-4DA6-9C0F-DB273E75D226}" type="slidenum">
              <a:rPr lang="en-US" smtClean="0"/>
              <a:t>‹#›</a:t>
            </a:fld>
            <a:endParaRPr lang="en-US"/>
          </a:p>
        </p:txBody>
      </p:sp>
    </p:spTree>
    <p:extLst>
      <p:ext uri="{BB962C8B-B14F-4D97-AF65-F5344CB8AC3E}">
        <p14:creationId xmlns:p14="http://schemas.microsoft.com/office/powerpoint/2010/main" val="630542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In the previous lecture we discussed the trade-offs involved in maintaining an existing capital structure in a complex, developed economy. </a:t>
            </a:r>
          </a:p>
          <a:p>
            <a:pPr algn="just"/>
            <a:r>
              <a:rPr lang="en-US" dirty="0" smtClean="0"/>
              <a:t>We noted that the production of capital goods to replace those that are wearing out is a reflection of a choice made to allocate available factors of production to service future wants at the expense of present wants. </a:t>
            </a:r>
          </a:p>
          <a:p>
            <a:pPr algn="just"/>
            <a:r>
              <a:rPr lang="en-US" dirty="0" smtClean="0"/>
              <a:t>Thus, the process of maintaining capital necessarily has an inter-temporal dimension and is a result of a choice to save and invest. </a:t>
            </a:r>
          </a:p>
          <a:p>
            <a:pPr algn="just"/>
            <a:r>
              <a:rPr lang="en-US" dirty="0" smtClean="0"/>
              <a:t>In this lecture we will discuss how it is savings and not consumption expenditure that maintains a given production structure.</a:t>
            </a:r>
            <a:endParaRPr lang="en-US" dirty="0"/>
          </a:p>
        </p:txBody>
      </p:sp>
    </p:spTree>
    <p:extLst>
      <p:ext uri="{BB962C8B-B14F-4D97-AF65-F5344CB8AC3E}">
        <p14:creationId xmlns:p14="http://schemas.microsoft.com/office/powerpoint/2010/main" val="25012848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31</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16735436"/>
              </p:ext>
            </p:extLst>
          </p:nvPr>
        </p:nvGraphicFramePr>
        <p:xfrm>
          <a:off x="441034" y="1462353"/>
          <a:ext cx="8153400" cy="2194560"/>
        </p:xfrm>
        <a:graphic>
          <a:graphicData uri="http://schemas.openxmlformats.org/drawingml/2006/table">
            <a:tbl>
              <a:tblPr firstRow="1" bandRow="1">
                <a:tableStyleId>{5940675A-B579-460E-94D1-54222C63F5DA}</a:tableStyleId>
              </a:tblPr>
              <a:tblGrid>
                <a:gridCol w="8153400"/>
              </a:tblGrid>
              <a:tr h="731520">
                <a:tc>
                  <a:txBody>
                    <a:bodyPr/>
                    <a:lstStyle/>
                    <a:p>
                      <a:pPr algn="just"/>
                      <a:r>
                        <a:rPr lang="en-US" sz="2100" dirty="0" smtClean="0"/>
                        <a:t>Payments</a:t>
                      </a:r>
                      <a:r>
                        <a:rPr lang="en-US" sz="2100" baseline="0" dirty="0" smtClean="0"/>
                        <a:t> of wheat producers: $270 as wages and rent, $30 as interest and profit. Revenue earned by selling wheat: $300.</a:t>
                      </a:r>
                      <a:endParaRPr lang="en-US" sz="2100" dirty="0"/>
                    </a:p>
                  </a:txBody>
                  <a:tcPr/>
                </a:tc>
              </a:tr>
              <a:tr h="731520">
                <a:tc>
                  <a:txBody>
                    <a:bodyPr/>
                    <a:lstStyle/>
                    <a:p>
                      <a:pPr algn="just"/>
                      <a:r>
                        <a:rPr lang="en-US" sz="2100" dirty="0" smtClean="0"/>
                        <a:t>Payments of flour producers: $300</a:t>
                      </a:r>
                      <a:r>
                        <a:rPr lang="en-US" sz="2100" baseline="0" dirty="0" smtClean="0"/>
                        <a:t> on wheat, $240 as wages and rent, $60 as interest and profit. Revenue earned by selling flour: $600.</a:t>
                      </a:r>
                      <a:endParaRPr lang="en-US" sz="2100" dirty="0"/>
                    </a:p>
                  </a:txBody>
                  <a:tcPr/>
                </a:tc>
              </a:tr>
              <a:tr h="731520">
                <a:tc>
                  <a:txBody>
                    <a:bodyPr/>
                    <a:lstStyle/>
                    <a:p>
                      <a:pPr algn="just"/>
                      <a:r>
                        <a:rPr lang="en-US" sz="2100" dirty="0" smtClean="0"/>
                        <a:t>Payments of bread producers:</a:t>
                      </a:r>
                      <a:r>
                        <a:rPr lang="en-US" sz="2100" baseline="0" dirty="0" smtClean="0"/>
                        <a:t> $600 on flour, $310 as wages and rent, $90 as interest and profit. Revenue earned by selling bread: $1000. </a:t>
                      </a:r>
                      <a:endParaRPr lang="en-US" sz="2100" dirty="0"/>
                    </a:p>
                  </a:txBody>
                  <a:tcPr/>
                </a:tc>
              </a:tr>
            </a:tbl>
          </a:graphicData>
        </a:graphic>
      </p:graphicFrame>
      <p:sp>
        <p:nvSpPr>
          <p:cNvPr id="3" name="TextBox 2"/>
          <p:cNvSpPr txBox="1"/>
          <p:nvPr/>
        </p:nvSpPr>
        <p:spPr>
          <a:xfrm>
            <a:off x="441034" y="1017611"/>
            <a:ext cx="2530766" cy="43088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200" dirty="0">
                <a:solidFill>
                  <a:prstClr val="black"/>
                </a:solidFill>
              </a:rPr>
              <a:t>Table 1 (Year 2013)</a:t>
            </a:r>
          </a:p>
        </p:txBody>
      </p:sp>
      <p:sp>
        <p:nvSpPr>
          <p:cNvPr id="6" name="TextBox 5"/>
          <p:cNvSpPr txBox="1"/>
          <p:nvPr/>
        </p:nvSpPr>
        <p:spPr>
          <a:xfrm>
            <a:off x="427179" y="3810000"/>
            <a:ext cx="8183421" cy="3416320"/>
          </a:xfrm>
          <a:prstGeom prst="rect">
            <a:avLst/>
          </a:prstGeom>
          <a:noFill/>
        </p:spPr>
        <p:txBody>
          <a:bodyPr wrap="square" rtlCol="0">
            <a:spAutoFit/>
          </a:bodyPr>
          <a:lstStyle/>
          <a:p>
            <a:pPr marL="285750" indent="-285750" algn="just">
              <a:buFont typeface="Arial" pitchFamily="34" charset="0"/>
              <a:buChar char="•"/>
            </a:pPr>
            <a:r>
              <a:rPr lang="en-US" dirty="0" smtClean="0">
                <a:solidFill>
                  <a:prstClr val="black"/>
                </a:solidFill>
              </a:rPr>
              <a:t>Note that the amount of consumption expenditure is identical to the total amount of net income generated in all sectors. This is the result of an accounting identity.</a:t>
            </a:r>
          </a:p>
          <a:p>
            <a:pPr marL="285750" indent="-285750" algn="just">
              <a:buFont typeface="Arial" pitchFamily="34" charset="0"/>
              <a:buChar char="•"/>
            </a:pPr>
            <a:r>
              <a:rPr lang="en-US" dirty="0" smtClean="0">
                <a:solidFill>
                  <a:prstClr val="black"/>
                </a:solidFill>
              </a:rPr>
              <a:t>But does this mean that consumption expenditure incurred in the year 2013 pays the net incomes incurred in the production of the flour and wheat used to produce the bread in 2013?</a:t>
            </a:r>
          </a:p>
          <a:p>
            <a:pPr marL="285750" indent="-285750" algn="just">
              <a:buFont typeface="Arial" pitchFamily="34" charset="0"/>
              <a:buChar char="•"/>
            </a:pPr>
            <a:r>
              <a:rPr lang="en-US" dirty="0" smtClean="0">
                <a:solidFill>
                  <a:prstClr val="black"/>
                </a:solidFill>
              </a:rPr>
              <a:t>Clearly not, for the bread produced in 2013 utilized flour manufactured in 2012 and wheat manufactured in 2011! </a:t>
            </a:r>
          </a:p>
          <a:p>
            <a:pPr marL="285750" indent="-285750" algn="just">
              <a:buFont typeface="Arial" pitchFamily="34" charset="0"/>
              <a:buChar char="•"/>
            </a:pPr>
            <a:r>
              <a:rPr lang="en-US" dirty="0" smtClean="0">
                <a:solidFill>
                  <a:prstClr val="black"/>
                </a:solidFill>
              </a:rPr>
              <a:t>The fund that pays these net incomes is the savings of the producers/capitalists. The wheat producer, for instance, restricted his consumption expenditure in order to pay out wages and rent to land and labor factors that contributed to consumer good output only at the end of 2013. </a:t>
            </a:r>
          </a:p>
          <a:p>
            <a:pPr algn="just"/>
            <a:endParaRPr lang="en-US" dirty="0">
              <a:solidFill>
                <a:prstClr val="black"/>
              </a:solidFill>
            </a:endParaRPr>
          </a:p>
        </p:txBody>
      </p:sp>
    </p:spTree>
    <p:extLst>
      <p:ext uri="{BB962C8B-B14F-4D97-AF65-F5344CB8AC3E}">
        <p14:creationId xmlns:p14="http://schemas.microsoft.com/office/powerpoint/2010/main" val="37867884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31</a:t>
            </a:r>
            <a:endParaRPr lang="en-US" dirty="0"/>
          </a:p>
        </p:txBody>
      </p:sp>
      <p:sp>
        <p:nvSpPr>
          <p:cNvPr id="3" name="Content Placeholder 2"/>
          <p:cNvSpPr>
            <a:spLocks noGrp="1"/>
          </p:cNvSpPr>
          <p:nvPr>
            <p:ph idx="1"/>
          </p:nvPr>
        </p:nvSpPr>
        <p:spPr/>
        <p:txBody>
          <a:bodyPr>
            <a:noAutofit/>
          </a:bodyPr>
          <a:lstStyle/>
          <a:p>
            <a:pPr algn="just"/>
            <a:r>
              <a:rPr lang="en-US" sz="2500" dirty="0" smtClean="0"/>
              <a:t>Thus, to assume that it is consumption expenditure that pays for all the net incomes generated in course of producing</a:t>
            </a:r>
            <a:r>
              <a:rPr lang="en-US" sz="2500" dirty="0"/>
              <a:t> </a:t>
            </a:r>
            <a:r>
              <a:rPr lang="en-US" sz="2500" dirty="0" smtClean="0"/>
              <a:t>the current flow of consumer goods is to completely ignore the temporal dimension of production. </a:t>
            </a:r>
          </a:p>
          <a:p>
            <a:pPr algn="just"/>
            <a:r>
              <a:rPr lang="en-US" sz="2500" dirty="0" smtClean="0"/>
              <a:t>The net incomes incurred in the production of the inputs used in the production of consumer goods today were paid in the past, well before consumers expended any money on these goods.</a:t>
            </a:r>
          </a:p>
          <a:p>
            <a:pPr algn="just"/>
            <a:r>
              <a:rPr lang="en-US" sz="2500" dirty="0" smtClean="0"/>
              <a:t>Only if production were instantaneous would it be correct to conclude that consumption expenditure is the fund that pays the net incomes of all inputs used up in the production of consumer goods.</a:t>
            </a:r>
            <a:endParaRPr lang="en-US" sz="2500" dirty="0"/>
          </a:p>
        </p:txBody>
      </p:sp>
    </p:spTree>
    <p:extLst>
      <p:ext uri="{BB962C8B-B14F-4D97-AF65-F5344CB8AC3E}">
        <p14:creationId xmlns:p14="http://schemas.microsoft.com/office/powerpoint/2010/main" val="42880171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31</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Moreover, any existing production structure is maintained and sustained, not by consumption expenditure, but by expenditures incurred on replacing capital goods that are used up in the course of production. </a:t>
            </a:r>
          </a:p>
          <a:p>
            <a:pPr algn="just"/>
            <a:r>
              <a:rPr lang="en-US" dirty="0" smtClean="0"/>
              <a:t>In our example we noted that the inter-producer payments are key to sustaining the production structure. These inter-producer payments are incurred on replacing used up capital goods. </a:t>
            </a:r>
          </a:p>
          <a:p>
            <a:pPr algn="just"/>
            <a:r>
              <a:rPr lang="en-US" dirty="0" smtClean="0"/>
              <a:t>This expenditure which we can term “gross investment expenditure” (since it is used to replace used up capital goods), is financed out of savings (which we can term “gross savings”) or foregone consumption expenditure.</a:t>
            </a:r>
          </a:p>
          <a:p>
            <a:pPr algn="just"/>
            <a:r>
              <a:rPr lang="en-US" dirty="0" smtClean="0"/>
              <a:t>In our example, gross investment = gross savings = $1670.</a:t>
            </a:r>
          </a:p>
        </p:txBody>
      </p:sp>
    </p:spTree>
    <p:extLst>
      <p:ext uri="{BB962C8B-B14F-4D97-AF65-F5344CB8AC3E}">
        <p14:creationId xmlns:p14="http://schemas.microsoft.com/office/powerpoint/2010/main" val="41194462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31</a:t>
            </a:r>
            <a:endParaRPr lang="en-US" dirty="0"/>
          </a:p>
        </p:txBody>
      </p:sp>
      <p:sp>
        <p:nvSpPr>
          <p:cNvPr id="3" name="Content Placeholder 2"/>
          <p:cNvSpPr>
            <a:spLocks noGrp="1"/>
          </p:cNvSpPr>
          <p:nvPr>
            <p:ph idx="1"/>
          </p:nvPr>
        </p:nvSpPr>
        <p:spPr/>
        <p:txBody>
          <a:bodyPr>
            <a:noAutofit/>
          </a:bodyPr>
          <a:lstStyle/>
          <a:p>
            <a:pPr algn="just"/>
            <a:r>
              <a:rPr lang="en-US" sz="2300" dirty="0" smtClean="0"/>
              <a:t>Now, if consumption expenditure does not sustain and maintain an existing structure of production, it also follows that any increase in consumption expenditure does not generate an increased flow of consumer goods. </a:t>
            </a:r>
          </a:p>
          <a:p>
            <a:pPr algn="just"/>
            <a:r>
              <a:rPr lang="en-US" sz="2300" dirty="0" smtClean="0"/>
              <a:t>What would occur if the wheat, flour and bread producers were to decide to not save any money in 2013 and not advance any wages and rent and not buy any inputs from each other? What if they decided to spend all their income on consumption expenditure?</a:t>
            </a:r>
          </a:p>
          <a:p>
            <a:pPr algn="just"/>
            <a:r>
              <a:rPr lang="en-US" sz="2300" dirty="0" smtClean="0"/>
              <a:t>The entire structure of production would fall apart. There would be no production of any consumer goods in 2013 and no production of wheat and flour either. </a:t>
            </a:r>
          </a:p>
          <a:p>
            <a:pPr algn="just"/>
            <a:r>
              <a:rPr lang="en-US" sz="2300" dirty="0" smtClean="0"/>
              <a:t>The entire system of division of labor would break down and everyone would have to provide for themselves.</a:t>
            </a:r>
          </a:p>
        </p:txBody>
      </p:sp>
    </p:spTree>
    <p:extLst>
      <p:ext uri="{BB962C8B-B14F-4D97-AF65-F5344CB8AC3E}">
        <p14:creationId xmlns:p14="http://schemas.microsoft.com/office/powerpoint/2010/main" val="15418700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31</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But what would occur if the bread producers continued to save and invest in 2013 and only the wheat and flour producers decided to not do so and instead spend all their money on consumer goods?</a:t>
            </a:r>
          </a:p>
          <a:p>
            <a:pPr algn="just"/>
            <a:r>
              <a:rPr lang="en-US" dirty="0" smtClean="0"/>
              <a:t>In this case there would still be bread produced in 2013, using flour produced in 2012. But this flour that is used up in 2013 will not be replenished and thus there will be no flour to use in bread production in 2014. </a:t>
            </a:r>
          </a:p>
          <a:p>
            <a:pPr algn="just"/>
            <a:r>
              <a:rPr lang="en-US" dirty="0" smtClean="0"/>
              <a:t>There will be no production of wheat either.</a:t>
            </a:r>
          </a:p>
          <a:p>
            <a:pPr algn="just"/>
            <a:r>
              <a:rPr lang="en-US" dirty="0" smtClean="0"/>
              <a:t>Bread in 2014 will have to be produced using raw, unprocessed wheat growing in the wild, yielding a consumption basket with a smaller quantity of wheat of much poorer quality.</a:t>
            </a:r>
            <a:endParaRPr lang="en-US" dirty="0"/>
          </a:p>
        </p:txBody>
      </p:sp>
    </p:spTree>
    <p:extLst>
      <p:ext uri="{BB962C8B-B14F-4D97-AF65-F5344CB8AC3E}">
        <p14:creationId xmlns:p14="http://schemas.microsoft.com/office/powerpoint/2010/main" val="9210904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31</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Why does Keynes reach the erroneous conclusion that consumption expenditure sustains an existing production structure? Why does he conclude that consumption expenditure pays for the replacement of depreciated capital goods?</a:t>
            </a:r>
          </a:p>
          <a:p>
            <a:pPr algn="just"/>
            <a:r>
              <a:rPr lang="en-US" dirty="0" smtClean="0"/>
              <a:t>To begin with, the concept of investment expenditure that he utilizes is highly </a:t>
            </a:r>
            <a:r>
              <a:rPr lang="en-US" dirty="0" smtClean="0"/>
              <a:t>inadequate. For </a:t>
            </a:r>
            <a:r>
              <a:rPr lang="en-US" dirty="0" smtClean="0"/>
              <a:t>Keynes investment expenditure only includes the amount spent on net additions to the capacity of durable capital goods during a year</a:t>
            </a:r>
            <a:r>
              <a:rPr lang="en-US" dirty="0" smtClean="0"/>
              <a:t>. </a:t>
            </a:r>
            <a:endParaRPr lang="en-US" dirty="0" smtClean="0"/>
          </a:p>
          <a:p>
            <a:pPr algn="just"/>
            <a:r>
              <a:rPr lang="en-US" dirty="0" smtClean="0"/>
              <a:t>Expenditure incurred on replacing intermediate goods utilized and durable capital goods used up is simply ignored! </a:t>
            </a:r>
            <a:r>
              <a:rPr lang="en-US" dirty="0" smtClean="0"/>
              <a:t>He thus only includes net investment expenditure in his analysis and completely ignores </a:t>
            </a:r>
            <a:r>
              <a:rPr lang="en-US" smtClean="0"/>
              <a:t>gross expenditures.</a:t>
            </a:r>
            <a:endParaRPr lang="en-US" dirty="0" smtClean="0"/>
          </a:p>
        </p:txBody>
      </p:sp>
    </p:spTree>
    <p:extLst>
      <p:ext uri="{BB962C8B-B14F-4D97-AF65-F5344CB8AC3E}">
        <p14:creationId xmlns:p14="http://schemas.microsoft.com/office/powerpoint/2010/main" val="33099582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31</a:t>
            </a:r>
            <a:endParaRPr lang="en-US" dirty="0"/>
          </a:p>
        </p:txBody>
      </p:sp>
      <p:sp>
        <p:nvSpPr>
          <p:cNvPr id="3" name="Content Placeholder 2"/>
          <p:cNvSpPr>
            <a:spLocks noGrp="1"/>
          </p:cNvSpPr>
          <p:nvPr>
            <p:ph idx="1"/>
          </p:nvPr>
        </p:nvSpPr>
        <p:spPr/>
        <p:txBody>
          <a:bodyPr>
            <a:noAutofit/>
          </a:bodyPr>
          <a:lstStyle/>
          <a:p>
            <a:pPr algn="just"/>
            <a:r>
              <a:rPr lang="en-US" sz="2500" dirty="0" smtClean="0"/>
              <a:t>Secondly, Keynes completely ignores the temporal dimension of production. He ignores the fact that the vast majority of production being undertaken in any given year in a developed, complex economy is to provide for consumer goods in the remote future.</a:t>
            </a:r>
          </a:p>
          <a:p>
            <a:pPr algn="just"/>
            <a:r>
              <a:rPr lang="en-US" sz="2500" dirty="0" smtClean="0"/>
              <a:t>The vast majority of the labor force is, at any given moment in time, employed in producing consumer goods that will only be produced in the distant future. </a:t>
            </a:r>
          </a:p>
          <a:p>
            <a:pPr algn="just"/>
            <a:r>
              <a:rPr lang="en-US" sz="2500" dirty="0" smtClean="0"/>
              <a:t>Keynes seems to assume that just because production activities in the various sectors of the economy proceed simultaneously, the temporal aspect of production can be ignored. This leads him to conclusions that are intuitively absurd!</a:t>
            </a:r>
            <a:endParaRPr lang="en-US" sz="2500" dirty="0"/>
          </a:p>
        </p:txBody>
      </p:sp>
    </p:spTree>
    <p:extLst>
      <p:ext uri="{BB962C8B-B14F-4D97-AF65-F5344CB8AC3E}">
        <p14:creationId xmlns:p14="http://schemas.microsoft.com/office/powerpoint/2010/main" val="28518674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31</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Let us now revisit our imaginary economy where bread is the only consumer good being produced along with two intermediate goods – flour and wheat.</a:t>
            </a:r>
          </a:p>
          <a:p>
            <a:pPr algn="just"/>
            <a:r>
              <a:rPr lang="en-US" dirty="0" smtClean="0"/>
              <a:t>The production of bread consists of three stages – stage 1 is the production of wheat, stage 2 the production of flour and stage 3 the production of bread.</a:t>
            </a:r>
          </a:p>
          <a:p>
            <a:pPr algn="just"/>
            <a:r>
              <a:rPr lang="en-US" dirty="0" smtClean="0"/>
              <a:t>Stated differently, bread is a first order good, flour a second order good and wheat a third order good. </a:t>
            </a:r>
          </a:p>
          <a:p>
            <a:pPr algn="just"/>
            <a:r>
              <a:rPr lang="en-US" dirty="0" smtClean="0"/>
              <a:t>Labor and land are used in every stage of production. </a:t>
            </a:r>
          </a:p>
          <a:p>
            <a:pPr algn="just"/>
            <a:endParaRPr lang="en-US" dirty="0"/>
          </a:p>
        </p:txBody>
      </p:sp>
    </p:spTree>
    <p:extLst>
      <p:ext uri="{BB962C8B-B14F-4D97-AF65-F5344CB8AC3E}">
        <p14:creationId xmlns:p14="http://schemas.microsoft.com/office/powerpoint/2010/main" val="26232913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31</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This rather primitive economy thus has a structure of production as well as a capital structure. </a:t>
            </a:r>
          </a:p>
          <a:p>
            <a:pPr algn="just"/>
            <a:r>
              <a:rPr lang="en-US" dirty="0" smtClean="0"/>
              <a:t>If one were to take a photograph of the capital goods that exist in this economy at any given moment in time, one would see stocks of wheat in the flour mills and stocks of flour in the bakeries.</a:t>
            </a:r>
          </a:p>
          <a:p>
            <a:pPr algn="just"/>
            <a:r>
              <a:rPr lang="en-US" dirty="0" smtClean="0"/>
              <a:t>These capital good depreciate, are used up in the production of bread and thus must be replaced. </a:t>
            </a:r>
          </a:p>
          <a:p>
            <a:pPr algn="just"/>
            <a:r>
              <a:rPr lang="en-US" dirty="0" smtClean="0"/>
              <a:t>Once the flour producer has exhausted the stock of wheat that he possesses, he needs to acquire a fresh stock and the baker has to do likewise and constantly replenish his stock of flour.</a:t>
            </a:r>
            <a:endParaRPr lang="en-US" dirty="0"/>
          </a:p>
        </p:txBody>
      </p:sp>
    </p:spTree>
    <p:extLst>
      <p:ext uri="{BB962C8B-B14F-4D97-AF65-F5344CB8AC3E}">
        <p14:creationId xmlns:p14="http://schemas.microsoft.com/office/powerpoint/2010/main" val="41047562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31</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The allocation of labor and land to the production of wheat and flour to ensure this constant replenishment of stocks involves an inter-temporal choice between present and future consumption. </a:t>
            </a:r>
          </a:p>
          <a:p>
            <a:pPr algn="just"/>
            <a:r>
              <a:rPr lang="en-US" dirty="0" smtClean="0"/>
              <a:t>Assume that each stage of production is of a one year duration. The production of wheat, flour and bread take a year each. </a:t>
            </a:r>
          </a:p>
          <a:p>
            <a:pPr algn="just"/>
            <a:r>
              <a:rPr lang="en-US" dirty="0" smtClean="0"/>
              <a:t>Thus, the labor and land engaged in the production of wheat contribute to a stream of the consumer good bread three years in the future. </a:t>
            </a:r>
          </a:p>
          <a:p>
            <a:pPr algn="just"/>
            <a:r>
              <a:rPr lang="en-US" dirty="0" smtClean="0"/>
              <a:t>Similarly, the labor and land used in flour production contribute to consumption two years hence. </a:t>
            </a:r>
            <a:endParaRPr lang="en-US" dirty="0"/>
          </a:p>
        </p:txBody>
      </p:sp>
    </p:spTree>
    <p:extLst>
      <p:ext uri="{BB962C8B-B14F-4D97-AF65-F5344CB8AC3E}">
        <p14:creationId xmlns:p14="http://schemas.microsoft.com/office/powerpoint/2010/main" val="11554601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31</a:t>
            </a:r>
            <a:endParaRPr lang="en-US" dirty="0"/>
          </a:p>
        </p:txBody>
      </p:sp>
      <p:sp>
        <p:nvSpPr>
          <p:cNvPr id="3" name="Content Placeholder 2"/>
          <p:cNvSpPr>
            <a:spLocks noGrp="1"/>
          </p:cNvSpPr>
          <p:nvPr>
            <p:ph idx="1"/>
          </p:nvPr>
        </p:nvSpPr>
        <p:spPr/>
        <p:txBody>
          <a:bodyPr>
            <a:normAutofit/>
          </a:bodyPr>
          <a:lstStyle/>
          <a:p>
            <a:r>
              <a:rPr lang="en-US" sz="2500" dirty="0" smtClean="0"/>
              <a:t>Now, in order to ensure that the same amount of bread of identical quality is produced year after year labor and land have to be allocated to the production of wheat and flour. </a:t>
            </a:r>
          </a:p>
          <a:p>
            <a:r>
              <a:rPr lang="en-US" sz="2500" dirty="0" smtClean="0"/>
              <a:t>But these resources could have been allocated to produce consumer goods in the present or nearer future.</a:t>
            </a:r>
          </a:p>
          <a:p>
            <a:r>
              <a:rPr lang="en-US" sz="2500" dirty="0" smtClean="0"/>
              <a:t>The labor used in flour production could have been used in the first stage of production, to produce bread from raw, unprocessed wheat. </a:t>
            </a:r>
          </a:p>
          <a:p>
            <a:r>
              <a:rPr lang="en-US" sz="2500" dirty="0" smtClean="0"/>
              <a:t>Or the labor used in wheat and flour production could have been shifted to the first stage, to produce wheat from raw wheat that grows in the wild!</a:t>
            </a:r>
            <a:endParaRPr lang="en-US" sz="2500" dirty="0"/>
          </a:p>
        </p:txBody>
      </p:sp>
    </p:spTree>
    <p:extLst>
      <p:ext uri="{BB962C8B-B14F-4D97-AF65-F5344CB8AC3E}">
        <p14:creationId xmlns:p14="http://schemas.microsoft.com/office/powerpoint/2010/main" val="31984371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31</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In both cases, the output of bread in the nearer future would have increased. In addition to the bread produced from the existing stock of flour, an additional amount of bread produced from raw wheat would also be available to consume a year from now.</a:t>
            </a:r>
          </a:p>
          <a:p>
            <a:pPr algn="just"/>
            <a:r>
              <a:rPr lang="en-US" dirty="0" smtClean="0"/>
              <a:t>But the future stock of bread (available in the remoter future) will be adversely affected. The amount of bread produced will fall and its quality will deteriorate. </a:t>
            </a:r>
          </a:p>
          <a:p>
            <a:pPr algn="just"/>
            <a:r>
              <a:rPr lang="en-US" dirty="0" smtClean="0"/>
              <a:t>So, given that employing labor and land in the constant reproduction of depreciating capital is vital to maintain the existing standard of living, let us now try and answer the question – are the labor and land so employed paid out of consumption expenditure or savings?  </a:t>
            </a:r>
            <a:endParaRPr lang="en-US" dirty="0"/>
          </a:p>
        </p:txBody>
      </p:sp>
    </p:spTree>
    <p:extLst>
      <p:ext uri="{BB962C8B-B14F-4D97-AF65-F5344CB8AC3E}">
        <p14:creationId xmlns:p14="http://schemas.microsoft.com/office/powerpoint/2010/main" val="22059573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31</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70593266"/>
              </p:ext>
            </p:extLst>
          </p:nvPr>
        </p:nvGraphicFramePr>
        <p:xfrm>
          <a:off x="441034" y="1462353"/>
          <a:ext cx="8153400" cy="2194560"/>
        </p:xfrm>
        <a:graphic>
          <a:graphicData uri="http://schemas.openxmlformats.org/drawingml/2006/table">
            <a:tbl>
              <a:tblPr firstRow="1" bandRow="1">
                <a:tableStyleId>{5940675A-B579-460E-94D1-54222C63F5DA}</a:tableStyleId>
              </a:tblPr>
              <a:tblGrid>
                <a:gridCol w="8153400"/>
              </a:tblGrid>
              <a:tr h="731520">
                <a:tc>
                  <a:txBody>
                    <a:bodyPr/>
                    <a:lstStyle/>
                    <a:p>
                      <a:pPr algn="just"/>
                      <a:r>
                        <a:rPr lang="en-US" sz="2100" dirty="0" smtClean="0"/>
                        <a:t>Payments</a:t>
                      </a:r>
                      <a:r>
                        <a:rPr lang="en-US" sz="2100" baseline="0" dirty="0" smtClean="0"/>
                        <a:t> of wheat producers: $270 as wages and rent, $30 as interest and profit. Revenue earned by selling wheat: $300.</a:t>
                      </a:r>
                      <a:endParaRPr lang="en-US" sz="2100" dirty="0"/>
                    </a:p>
                  </a:txBody>
                  <a:tcPr/>
                </a:tc>
              </a:tr>
              <a:tr h="731520">
                <a:tc>
                  <a:txBody>
                    <a:bodyPr/>
                    <a:lstStyle/>
                    <a:p>
                      <a:pPr algn="just"/>
                      <a:r>
                        <a:rPr lang="en-US" sz="2100" dirty="0" smtClean="0"/>
                        <a:t>Payments of flour producers: $300</a:t>
                      </a:r>
                      <a:r>
                        <a:rPr lang="en-US" sz="2100" baseline="0" dirty="0" smtClean="0"/>
                        <a:t> on wheat, $240 as wages and rent, $60 as interest and profit. Revenue earned by selling flour: $600.</a:t>
                      </a:r>
                      <a:endParaRPr lang="en-US" sz="2100" dirty="0"/>
                    </a:p>
                  </a:txBody>
                  <a:tcPr/>
                </a:tc>
              </a:tr>
              <a:tr h="731520">
                <a:tc>
                  <a:txBody>
                    <a:bodyPr/>
                    <a:lstStyle/>
                    <a:p>
                      <a:pPr algn="just"/>
                      <a:r>
                        <a:rPr lang="en-US" sz="2100" dirty="0" smtClean="0"/>
                        <a:t>Payments of bread producers:</a:t>
                      </a:r>
                      <a:r>
                        <a:rPr lang="en-US" sz="2100" baseline="0" dirty="0" smtClean="0"/>
                        <a:t> $600 on flour, $310 as wages and rent, $90 as interest and profit. Revenue earned by selling bread: $1000. </a:t>
                      </a:r>
                      <a:endParaRPr lang="en-US" sz="2100" dirty="0"/>
                    </a:p>
                  </a:txBody>
                  <a:tcPr/>
                </a:tc>
              </a:tr>
            </a:tbl>
          </a:graphicData>
        </a:graphic>
      </p:graphicFrame>
      <p:sp>
        <p:nvSpPr>
          <p:cNvPr id="3" name="TextBox 2"/>
          <p:cNvSpPr txBox="1"/>
          <p:nvPr/>
        </p:nvSpPr>
        <p:spPr>
          <a:xfrm>
            <a:off x="441034" y="1017611"/>
            <a:ext cx="2530766" cy="43088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200" dirty="0">
                <a:solidFill>
                  <a:prstClr val="black"/>
                </a:solidFill>
              </a:rPr>
              <a:t>Table 1 (Year 2013)</a:t>
            </a:r>
          </a:p>
        </p:txBody>
      </p:sp>
      <p:sp>
        <p:nvSpPr>
          <p:cNvPr id="6" name="TextBox 5"/>
          <p:cNvSpPr txBox="1"/>
          <p:nvPr/>
        </p:nvSpPr>
        <p:spPr>
          <a:xfrm>
            <a:off x="420251" y="3872567"/>
            <a:ext cx="8183421" cy="2985433"/>
          </a:xfrm>
          <a:prstGeom prst="rect">
            <a:avLst/>
          </a:prstGeom>
          <a:noFill/>
        </p:spPr>
        <p:txBody>
          <a:bodyPr wrap="square" rtlCol="0">
            <a:spAutoFit/>
          </a:bodyPr>
          <a:lstStyle/>
          <a:p>
            <a:pPr marL="285750" indent="-285750" algn="just">
              <a:buFont typeface="Arial" pitchFamily="34" charset="0"/>
              <a:buChar char="•"/>
            </a:pPr>
            <a:r>
              <a:rPr lang="en-US" sz="1700" dirty="0" smtClean="0">
                <a:solidFill>
                  <a:prstClr val="black"/>
                </a:solidFill>
              </a:rPr>
              <a:t>Wheat </a:t>
            </a:r>
            <a:r>
              <a:rPr lang="en-US" sz="1700" dirty="0">
                <a:solidFill>
                  <a:prstClr val="black"/>
                </a:solidFill>
              </a:rPr>
              <a:t>producers save and invest their money in paying land and labor </a:t>
            </a:r>
            <a:r>
              <a:rPr lang="en-US" sz="1700" dirty="0" smtClean="0">
                <a:solidFill>
                  <a:prstClr val="black"/>
                </a:solidFill>
              </a:rPr>
              <a:t>factors ($270). </a:t>
            </a:r>
            <a:r>
              <a:rPr lang="en-US" sz="1700" dirty="0">
                <a:solidFill>
                  <a:prstClr val="black"/>
                </a:solidFill>
              </a:rPr>
              <a:t>They pay wages and rent through the year, even though the wheat takes a full year to produce. </a:t>
            </a:r>
          </a:p>
          <a:p>
            <a:pPr marL="285750" indent="-285750" algn="just">
              <a:buFont typeface="Arial" pitchFamily="34" charset="0"/>
              <a:buChar char="•"/>
            </a:pPr>
            <a:r>
              <a:rPr lang="en-US" sz="1700" dirty="0">
                <a:solidFill>
                  <a:prstClr val="black"/>
                </a:solidFill>
              </a:rPr>
              <a:t>They thus restrict their consumption expenditure and advance money to </a:t>
            </a:r>
            <a:r>
              <a:rPr lang="en-US" sz="1700" dirty="0" smtClean="0">
                <a:solidFill>
                  <a:prstClr val="black"/>
                </a:solidFill>
              </a:rPr>
              <a:t>laborers </a:t>
            </a:r>
            <a:r>
              <a:rPr lang="en-US" sz="1700" dirty="0">
                <a:solidFill>
                  <a:prstClr val="black"/>
                </a:solidFill>
              </a:rPr>
              <a:t>and landowners in advance of </a:t>
            </a:r>
            <a:r>
              <a:rPr lang="en-US" sz="1700" dirty="0" smtClean="0">
                <a:solidFill>
                  <a:prstClr val="black"/>
                </a:solidFill>
              </a:rPr>
              <a:t>obtaining the product (wheat) </a:t>
            </a:r>
            <a:r>
              <a:rPr lang="en-US" sz="1700" dirty="0">
                <a:solidFill>
                  <a:prstClr val="black"/>
                </a:solidFill>
              </a:rPr>
              <a:t>a year </a:t>
            </a:r>
            <a:r>
              <a:rPr lang="en-US" sz="1700" dirty="0" smtClean="0">
                <a:solidFill>
                  <a:prstClr val="black"/>
                </a:solidFill>
              </a:rPr>
              <a:t>later, which they can then sell to the flour producers and earn interest and profit. </a:t>
            </a:r>
            <a:endParaRPr lang="en-US" sz="1700" dirty="0">
              <a:solidFill>
                <a:prstClr val="black"/>
              </a:solidFill>
            </a:endParaRPr>
          </a:p>
          <a:p>
            <a:pPr marL="285750" indent="-285750" algn="just">
              <a:buFont typeface="Arial" pitchFamily="34" charset="0"/>
              <a:buChar char="•"/>
            </a:pPr>
            <a:r>
              <a:rPr lang="en-US" sz="1700" dirty="0">
                <a:solidFill>
                  <a:prstClr val="black"/>
                </a:solidFill>
              </a:rPr>
              <a:t>The </a:t>
            </a:r>
            <a:r>
              <a:rPr lang="en-US" sz="1700" dirty="0" smtClean="0">
                <a:solidFill>
                  <a:prstClr val="black"/>
                </a:solidFill>
              </a:rPr>
              <a:t>flour producer advances wages, rent and pays for wheat out of his savings ($240 + $300), prior to obtaining the product (flour) that he then sells to the bread producer.</a:t>
            </a:r>
          </a:p>
          <a:p>
            <a:pPr marL="285750" indent="-285750" algn="just">
              <a:buFont typeface="Arial" pitchFamily="34" charset="0"/>
              <a:buChar char="•"/>
            </a:pPr>
            <a:r>
              <a:rPr lang="en-US" sz="1700" dirty="0">
                <a:solidFill>
                  <a:prstClr val="black"/>
                </a:solidFill>
              </a:rPr>
              <a:t>The bread producer in turn invests his savings in paying wages and rent and in paying for the </a:t>
            </a:r>
            <a:r>
              <a:rPr lang="en-US" sz="1700" dirty="0" smtClean="0">
                <a:solidFill>
                  <a:prstClr val="black"/>
                </a:solidFill>
              </a:rPr>
              <a:t>flour ($600 + $310) </a:t>
            </a:r>
            <a:r>
              <a:rPr lang="en-US" sz="1700" dirty="0">
                <a:solidFill>
                  <a:prstClr val="black"/>
                </a:solidFill>
              </a:rPr>
              <a:t>that he needs to produce the </a:t>
            </a:r>
            <a:r>
              <a:rPr lang="en-US" sz="1700" dirty="0" smtClean="0">
                <a:solidFill>
                  <a:prstClr val="black"/>
                </a:solidFill>
              </a:rPr>
              <a:t>bread, which he sells a year later to consumers</a:t>
            </a:r>
            <a:r>
              <a:rPr lang="en-US" dirty="0" smtClean="0">
                <a:solidFill>
                  <a:prstClr val="black"/>
                </a:solidFill>
              </a:rPr>
              <a:t>.</a:t>
            </a:r>
            <a:endParaRPr lang="en-US" dirty="0">
              <a:solidFill>
                <a:prstClr val="black"/>
              </a:solidFill>
            </a:endParaRPr>
          </a:p>
        </p:txBody>
      </p:sp>
    </p:spTree>
    <p:extLst>
      <p:ext uri="{BB962C8B-B14F-4D97-AF65-F5344CB8AC3E}">
        <p14:creationId xmlns:p14="http://schemas.microsoft.com/office/powerpoint/2010/main" val="42124811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31</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55955241"/>
              </p:ext>
            </p:extLst>
          </p:nvPr>
        </p:nvGraphicFramePr>
        <p:xfrm>
          <a:off x="441034" y="1462353"/>
          <a:ext cx="8153400" cy="2194560"/>
        </p:xfrm>
        <a:graphic>
          <a:graphicData uri="http://schemas.openxmlformats.org/drawingml/2006/table">
            <a:tbl>
              <a:tblPr firstRow="1" bandRow="1">
                <a:tableStyleId>{5940675A-B579-460E-94D1-54222C63F5DA}</a:tableStyleId>
              </a:tblPr>
              <a:tblGrid>
                <a:gridCol w="8153400"/>
              </a:tblGrid>
              <a:tr h="731520">
                <a:tc>
                  <a:txBody>
                    <a:bodyPr/>
                    <a:lstStyle/>
                    <a:p>
                      <a:pPr algn="just"/>
                      <a:r>
                        <a:rPr lang="en-US" sz="2100" dirty="0" smtClean="0"/>
                        <a:t>Payments</a:t>
                      </a:r>
                      <a:r>
                        <a:rPr lang="en-US" sz="2100" baseline="0" dirty="0" smtClean="0"/>
                        <a:t> of wheat producers: $270 as wages and rent, $30 as interest and profit. Revenue earned by selling wheat: $300.</a:t>
                      </a:r>
                      <a:endParaRPr lang="en-US" sz="2100" dirty="0"/>
                    </a:p>
                  </a:txBody>
                  <a:tcPr/>
                </a:tc>
              </a:tr>
              <a:tr h="731520">
                <a:tc>
                  <a:txBody>
                    <a:bodyPr/>
                    <a:lstStyle/>
                    <a:p>
                      <a:pPr algn="just"/>
                      <a:r>
                        <a:rPr lang="en-US" sz="2100" dirty="0" smtClean="0"/>
                        <a:t>Payments of flour producers: $300</a:t>
                      </a:r>
                      <a:r>
                        <a:rPr lang="en-US" sz="2100" baseline="0" dirty="0" smtClean="0"/>
                        <a:t> on wheat, $240 as wages and rent, $60 as interest and profit. Revenue earned by selling flour: $600.</a:t>
                      </a:r>
                      <a:endParaRPr lang="en-US" sz="2100" dirty="0"/>
                    </a:p>
                  </a:txBody>
                  <a:tcPr/>
                </a:tc>
              </a:tr>
              <a:tr h="731520">
                <a:tc>
                  <a:txBody>
                    <a:bodyPr/>
                    <a:lstStyle/>
                    <a:p>
                      <a:pPr algn="just"/>
                      <a:r>
                        <a:rPr lang="en-US" sz="2100" dirty="0" smtClean="0"/>
                        <a:t>Payments of bread producers:</a:t>
                      </a:r>
                      <a:r>
                        <a:rPr lang="en-US" sz="2100" baseline="0" dirty="0" smtClean="0"/>
                        <a:t> $600 on flour, $310 as wages and rent, $90 as interest and profit. Revenue earned by selling bread: $1000. </a:t>
                      </a:r>
                      <a:endParaRPr lang="en-US" sz="2100" dirty="0"/>
                    </a:p>
                  </a:txBody>
                  <a:tcPr/>
                </a:tc>
              </a:tr>
            </a:tbl>
          </a:graphicData>
        </a:graphic>
      </p:graphicFrame>
      <p:sp>
        <p:nvSpPr>
          <p:cNvPr id="3" name="TextBox 2"/>
          <p:cNvSpPr txBox="1"/>
          <p:nvPr/>
        </p:nvSpPr>
        <p:spPr>
          <a:xfrm>
            <a:off x="441034" y="1017611"/>
            <a:ext cx="2530766" cy="43088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200" dirty="0">
                <a:solidFill>
                  <a:prstClr val="black"/>
                </a:solidFill>
              </a:rPr>
              <a:t>Table 1 (Year 2013)</a:t>
            </a:r>
          </a:p>
        </p:txBody>
      </p:sp>
      <p:sp>
        <p:nvSpPr>
          <p:cNvPr id="6" name="TextBox 5"/>
          <p:cNvSpPr txBox="1"/>
          <p:nvPr/>
        </p:nvSpPr>
        <p:spPr>
          <a:xfrm>
            <a:off x="427179" y="3810000"/>
            <a:ext cx="8183421" cy="3416320"/>
          </a:xfrm>
          <a:prstGeom prst="rect">
            <a:avLst/>
          </a:prstGeom>
          <a:noFill/>
        </p:spPr>
        <p:txBody>
          <a:bodyPr wrap="square" rtlCol="0">
            <a:spAutoFit/>
          </a:bodyPr>
          <a:lstStyle/>
          <a:p>
            <a:pPr marL="285750" indent="-285750" algn="just">
              <a:buFont typeface="Arial" pitchFamily="34" charset="0"/>
              <a:buChar char="•"/>
            </a:pPr>
            <a:r>
              <a:rPr lang="en-US" dirty="0" smtClean="0"/>
              <a:t>During </a:t>
            </a:r>
            <a:r>
              <a:rPr lang="en-US" dirty="0"/>
              <a:t>the year 2013 wheat, flour and bread are being produced simultaneously.</a:t>
            </a:r>
          </a:p>
          <a:p>
            <a:pPr marL="285750" indent="-285750" algn="just">
              <a:buFont typeface="Arial" pitchFamily="34" charset="0"/>
              <a:buChar char="•"/>
            </a:pPr>
            <a:r>
              <a:rPr lang="en-US" dirty="0"/>
              <a:t>Nevertheless, the wheat being produced this year will only be utilized in producing flour in 2014. It will replace the wheat used up this year in flour production, which was produced in 2012. </a:t>
            </a:r>
          </a:p>
          <a:p>
            <a:pPr marL="285750" indent="-285750" algn="just">
              <a:buFont typeface="Arial" pitchFamily="34" charset="0"/>
              <a:buChar char="•"/>
            </a:pPr>
            <a:r>
              <a:rPr lang="en-US" dirty="0"/>
              <a:t>Similarly, the flour being produced this year will be utilized in producing bread in 2014. It is replacing the flour used up this year in bread production, which was produced in 2012</a:t>
            </a:r>
            <a:r>
              <a:rPr lang="en-US" dirty="0" smtClean="0"/>
              <a:t>.</a:t>
            </a:r>
          </a:p>
          <a:p>
            <a:pPr marL="285750" indent="-285750" algn="just">
              <a:buFont typeface="Arial" pitchFamily="34" charset="0"/>
              <a:buChar char="•"/>
            </a:pPr>
            <a:r>
              <a:rPr lang="en-US" dirty="0"/>
              <a:t>Thus the labor and land utilized in the wheat and flour sectors are contributing to future consumer good output, the former to bread produced by the end of 2015 and the latter to bread produced by the end of 2014. </a:t>
            </a:r>
          </a:p>
          <a:p>
            <a:pPr marL="285750" indent="-285750" algn="just">
              <a:buFont typeface="Arial" pitchFamily="34" charset="0"/>
              <a:buChar char="•"/>
            </a:pPr>
            <a:endParaRPr lang="en-US" dirty="0" smtClean="0">
              <a:solidFill>
                <a:prstClr val="black"/>
              </a:solidFill>
            </a:endParaRPr>
          </a:p>
          <a:p>
            <a:pPr marL="285750" indent="-285750" algn="just">
              <a:buFont typeface="Arial" pitchFamily="34" charset="0"/>
              <a:buChar char="•"/>
            </a:pPr>
            <a:endParaRPr lang="en-US" dirty="0">
              <a:solidFill>
                <a:prstClr val="black"/>
              </a:solidFill>
            </a:endParaRPr>
          </a:p>
        </p:txBody>
      </p:sp>
    </p:spTree>
    <p:extLst>
      <p:ext uri="{BB962C8B-B14F-4D97-AF65-F5344CB8AC3E}">
        <p14:creationId xmlns:p14="http://schemas.microsoft.com/office/powerpoint/2010/main" val="26098048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31</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04699612"/>
              </p:ext>
            </p:extLst>
          </p:nvPr>
        </p:nvGraphicFramePr>
        <p:xfrm>
          <a:off x="441034" y="1462353"/>
          <a:ext cx="8153400" cy="2194560"/>
        </p:xfrm>
        <a:graphic>
          <a:graphicData uri="http://schemas.openxmlformats.org/drawingml/2006/table">
            <a:tbl>
              <a:tblPr firstRow="1" bandRow="1">
                <a:tableStyleId>{5940675A-B579-460E-94D1-54222C63F5DA}</a:tableStyleId>
              </a:tblPr>
              <a:tblGrid>
                <a:gridCol w="8153400"/>
              </a:tblGrid>
              <a:tr h="731520">
                <a:tc>
                  <a:txBody>
                    <a:bodyPr/>
                    <a:lstStyle/>
                    <a:p>
                      <a:pPr algn="just"/>
                      <a:r>
                        <a:rPr lang="en-US" sz="2100" dirty="0" smtClean="0"/>
                        <a:t>Payments</a:t>
                      </a:r>
                      <a:r>
                        <a:rPr lang="en-US" sz="2100" baseline="0" dirty="0" smtClean="0"/>
                        <a:t> of wheat producers: $270 as wages and rent, $30 as interest and profit. Revenue earned by selling wheat: $300.</a:t>
                      </a:r>
                      <a:endParaRPr lang="en-US" sz="2100" dirty="0"/>
                    </a:p>
                  </a:txBody>
                  <a:tcPr/>
                </a:tc>
              </a:tr>
              <a:tr h="731520">
                <a:tc>
                  <a:txBody>
                    <a:bodyPr/>
                    <a:lstStyle/>
                    <a:p>
                      <a:pPr algn="just"/>
                      <a:r>
                        <a:rPr lang="en-US" sz="2100" dirty="0" smtClean="0"/>
                        <a:t>Payments of flour producers: $300</a:t>
                      </a:r>
                      <a:r>
                        <a:rPr lang="en-US" sz="2100" baseline="0" dirty="0" smtClean="0"/>
                        <a:t> on wheat, $240 as wages and rent, $60 as interest and profit. Revenue earned by selling flour: $600.</a:t>
                      </a:r>
                      <a:endParaRPr lang="en-US" sz="2100" dirty="0"/>
                    </a:p>
                  </a:txBody>
                  <a:tcPr/>
                </a:tc>
              </a:tr>
              <a:tr h="731520">
                <a:tc>
                  <a:txBody>
                    <a:bodyPr/>
                    <a:lstStyle/>
                    <a:p>
                      <a:pPr algn="just"/>
                      <a:r>
                        <a:rPr lang="en-US" sz="2100" dirty="0" smtClean="0"/>
                        <a:t>Payments of bread producers:</a:t>
                      </a:r>
                      <a:r>
                        <a:rPr lang="en-US" sz="2100" baseline="0" dirty="0" smtClean="0"/>
                        <a:t> $600 on flour, $310 as wages and rent, $90 as interest and profit. Revenue earned by selling bread: $1000. </a:t>
                      </a:r>
                      <a:endParaRPr lang="en-US" sz="2100" dirty="0"/>
                    </a:p>
                  </a:txBody>
                  <a:tcPr/>
                </a:tc>
              </a:tr>
            </a:tbl>
          </a:graphicData>
        </a:graphic>
      </p:graphicFrame>
      <p:sp>
        <p:nvSpPr>
          <p:cNvPr id="3" name="TextBox 2"/>
          <p:cNvSpPr txBox="1"/>
          <p:nvPr/>
        </p:nvSpPr>
        <p:spPr>
          <a:xfrm>
            <a:off x="441034" y="1017611"/>
            <a:ext cx="2530766" cy="43088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200" dirty="0" smtClean="0">
                <a:solidFill>
                  <a:prstClr val="black"/>
                </a:solidFill>
              </a:rPr>
              <a:t>Table 1 (Year 2013)</a:t>
            </a:r>
            <a:endParaRPr lang="en-US" sz="2200" dirty="0">
              <a:solidFill>
                <a:prstClr val="black"/>
              </a:solidFill>
            </a:endParaRPr>
          </a:p>
        </p:txBody>
      </p:sp>
      <p:sp>
        <p:nvSpPr>
          <p:cNvPr id="6" name="TextBox 5"/>
          <p:cNvSpPr txBox="1"/>
          <p:nvPr/>
        </p:nvSpPr>
        <p:spPr>
          <a:xfrm>
            <a:off x="427179" y="3810000"/>
            <a:ext cx="8183421" cy="3416320"/>
          </a:xfrm>
          <a:prstGeom prst="rect">
            <a:avLst/>
          </a:prstGeom>
          <a:noFill/>
        </p:spPr>
        <p:txBody>
          <a:bodyPr wrap="square" rtlCol="0">
            <a:spAutoFit/>
          </a:bodyPr>
          <a:lstStyle/>
          <a:p>
            <a:pPr marL="285750" indent="-285750" algn="just">
              <a:buFont typeface="Arial" pitchFamily="34" charset="0"/>
              <a:buChar char="•"/>
            </a:pPr>
            <a:r>
              <a:rPr lang="en-US" dirty="0" smtClean="0"/>
              <a:t>Similarly, the bread produced in 2013 utilizes flour produced in 2012 and wheat produced in 2011. </a:t>
            </a:r>
          </a:p>
          <a:p>
            <a:pPr marL="285750" indent="-285750" algn="just">
              <a:buFont typeface="Arial" pitchFamily="34" charset="0"/>
              <a:buChar char="•"/>
            </a:pPr>
            <a:r>
              <a:rPr lang="en-US" dirty="0" smtClean="0"/>
              <a:t>And the total amount of savings that need to be invested to produce this amount of bread is $1670. The savings of the bread producers is $910, that of the flour producers in $540 and that of the wheat producers is $270.</a:t>
            </a:r>
          </a:p>
          <a:p>
            <a:pPr marL="285750" indent="-285750" algn="just">
              <a:buFont typeface="Arial" pitchFamily="34" charset="0"/>
              <a:buChar char="•"/>
            </a:pPr>
            <a:r>
              <a:rPr lang="en-US" dirty="0" smtClean="0"/>
              <a:t>And this amount of savings need to be invested period after period to ensure a constant flow of consumer good output. </a:t>
            </a:r>
          </a:p>
          <a:p>
            <a:pPr marL="285750" indent="-285750" algn="just">
              <a:buFont typeface="Arial" pitchFamily="34" charset="0"/>
              <a:buChar char="•"/>
            </a:pPr>
            <a:r>
              <a:rPr lang="en-US" dirty="0" smtClean="0"/>
              <a:t>Inter-producer payments are key to sustaining any production structure. It is essential that the flour producer saves and buys wheat and that the bread producer saves and buys flour to ensure the smooth flow of the capital goods essential to produce the consumer good bread.</a:t>
            </a:r>
          </a:p>
          <a:p>
            <a:pPr marL="285750" indent="-285750" algn="just">
              <a:buFont typeface="Arial" pitchFamily="34" charset="0"/>
              <a:buChar char="•"/>
            </a:pPr>
            <a:endParaRPr lang="en-US" dirty="0"/>
          </a:p>
        </p:txBody>
      </p:sp>
    </p:spTree>
    <p:extLst>
      <p:ext uri="{BB962C8B-B14F-4D97-AF65-F5344CB8AC3E}">
        <p14:creationId xmlns:p14="http://schemas.microsoft.com/office/powerpoint/2010/main" val="14123950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2332</Words>
  <Application>Microsoft Office PowerPoint</Application>
  <PresentationFormat>On-screen Show (4:3)</PresentationFormat>
  <Paragraphs>92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Introduction</vt:lpstr>
      <vt:lpstr>Lecture 31</vt:lpstr>
      <vt:lpstr>Lecture 31</vt:lpstr>
      <vt:lpstr>Lecture 31</vt:lpstr>
      <vt:lpstr>Lecture 31</vt:lpstr>
      <vt:lpstr>Lecture 31</vt:lpstr>
      <vt:lpstr>Lecture 31</vt:lpstr>
      <vt:lpstr>Lecture 31</vt:lpstr>
      <vt:lpstr>Lecture 31</vt:lpstr>
      <vt:lpstr>Lecture 31</vt:lpstr>
      <vt:lpstr>Lecture 31</vt:lpstr>
      <vt:lpstr>Lecture 31</vt:lpstr>
      <vt:lpstr>Lecture 31</vt:lpstr>
      <vt:lpstr>Lecture 31</vt:lpstr>
      <vt:lpstr>Lecture 31</vt:lpstr>
      <vt:lpstr>Lecture 31</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25</cp:revision>
  <dcterms:created xsi:type="dcterms:W3CDTF">2013-08-06T16:50:08Z</dcterms:created>
  <dcterms:modified xsi:type="dcterms:W3CDTF">2013-08-06T22:09:18Z</dcterms:modified>
</cp:coreProperties>
</file>