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6E66BD-0810-4868-9BE6-4C018E774AC1}"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EB2F-0549-4DD8-8181-5AD6EE541CF4}" type="slidenum">
              <a:rPr lang="en-US" smtClean="0"/>
              <a:t>‹#›</a:t>
            </a:fld>
            <a:endParaRPr lang="en-US"/>
          </a:p>
        </p:txBody>
      </p:sp>
    </p:spTree>
    <p:extLst>
      <p:ext uri="{BB962C8B-B14F-4D97-AF65-F5344CB8AC3E}">
        <p14:creationId xmlns:p14="http://schemas.microsoft.com/office/powerpoint/2010/main" val="3436157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6E66BD-0810-4868-9BE6-4C018E774AC1}"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EB2F-0549-4DD8-8181-5AD6EE541CF4}" type="slidenum">
              <a:rPr lang="en-US" smtClean="0"/>
              <a:t>‹#›</a:t>
            </a:fld>
            <a:endParaRPr lang="en-US"/>
          </a:p>
        </p:txBody>
      </p:sp>
    </p:spTree>
    <p:extLst>
      <p:ext uri="{BB962C8B-B14F-4D97-AF65-F5344CB8AC3E}">
        <p14:creationId xmlns:p14="http://schemas.microsoft.com/office/powerpoint/2010/main" val="588287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6E66BD-0810-4868-9BE6-4C018E774AC1}"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EB2F-0549-4DD8-8181-5AD6EE541CF4}" type="slidenum">
              <a:rPr lang="en-US" smtClean="0"/>
              <a:t>‹#›</a:t>
            </a:fld>
            <a:endParaRPr lang="en-US"/>
          </a:p>
        </p:txBody>
      </p:sp>
    </p:spTree>
    <p:extLst>
      <p:ext uri="{BB962C8B-B14F-4D97-AF65-F5344CB8AC3E}">
        <p14:creationId xmlns:p14="http://schemas.microsoft.com/office/powerpoint/2010/main" val="2633541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6E66BD-0810-4868-9BE6-4C018E774AC1}"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EB2F-0549-4DD8-8181-5AD6EE541CF4}" type="slidenum">
              <a:rPr lang="en-US" smtClean="0"/>
              <a:t>‹#›</a:t>
            </a:fld>
            <a:endParaRPr lang="en-US"/>
          </a:p>
        </p:txBody>
      </p:sp>
    </p:spTree>
    <p:extLst>
      <p:ext uri="{BB962C8B-B14F-4D97-AF65-F5344CB8AC3E}">
        <p14:creationId xmlns:p14="http://schemas.microsoft.com/office/powerpoint/2010/main" val="2480603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6E66BD-0810-4868-9BE6-4C018E774AC1}"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EB2F-0549-4DD8-8181-5AD6EE541CF4}" type="slidenum">
              <a:rPr lang="en-US" smtClean="0"/>
              <a:t>‹#›</a:t>
            </a:fld>
            <a:endParaRPr lang="en-US"/>
          </a:p>
        </p:txBody>
      </p:sp>
    </p:spTree>
    <p:extLst>
      <p:ext uri="{BB962C8B-B14F-4D97-AF65-F5344CB8AC3E}">
        <p14:creationId xmlns:p14="http://schemas.microsoft.com/office/powerpoint/2010/main" val="777331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6E66BD-0810-4868-9BE6-4C018E774AC1}"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EB2F-0549-4DD8-8181-5AD6EE541CF4}" type="slidenum">
              <a:rPr lang="en-US" smtClean="0"/>
              <a:t>‹#›</a:t>
            </a:fld>
            <a:endParaRPr lang="en-US"/>
          </a:p>
        </p:txBody>
      </p:sp>
    </p:spTree>
    <p:extLst>
      <p:ext uri="{BB962C8B-B14F-4D97-AF65-F5344CB8AC3E}">
        <p14:creationId xmlns:p14="http://schemas.microsoft.com/office/powerpoint/2010/main" val="1684740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6E66BD-0810-4868-9BE6-4C018E774AC1}" type="datetimeFigureOut">
              <a:rPr lang="en-US" smtClean="0"/>
              <a:t>8/6/2013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EB2F-0549-4DD8-8181-5AD6EE541CF4}" type="slidenum">
              <a:rPr lang="en-US" smtClean="0"/>
              <a:t>‹#›</a:t>
            </a:fld>
            <a:endParaRPr lang="en-US"/>
          </a:p>
        </p:txBody>
      </p:sp>
    </p:spTree>
    <p:extLst>
      <p:ext uri="{BB962C8B-B14F-4D97-AF65-F5344CB8AC3E}">
        <p14:creationId xmlns:p14="http://schemas.microsoft.com/office/powerpoint/2010/main" val="192441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6E66BD-0810-4868-9BE6-4C018E774AC1}" type="datetimeFigureOut">
              <a:rPr lang="en-US" smtClean="0"/>
              <a:t>8/6/2013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EB2F-0549-4DD8-8181-5AD6EE541CF4}" type="slidenum">
              <a:rPr lang="en-US" smtClean="0"/>
              <a:t>‹#›</a:t>
            </a:fld>
            <a:endParaRPr lang="en-US"/>
          </a:p>
        </p:txBody>
      </p:sp>
    </p:spTree>
    <p:extLst>
      <p:ext uri="{BB962C8B-B14F-4D97-AF65-F5344CB8AC3E}">
        <p14:creationId xmlns:p14="http://schemas.microsoft.com/office/powerpoint/2010/main" val="1602506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6E66BD-0810-4868-9BE6-4C018E774AC1}" type="datetimeFigureOut">
              <a:rPr lang="en-US" smtClean="0"/>
              <a:t>8/6/2013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EB2F-0549-4DD8-8181-5AD6EE541CF4}" type="slidenum">
              <a:rPr lang="en-US" smtClean="0"/>
              <a:t>‹#›</a:t>
            </a:fld>
            <a:endParaRPr lang="en-US"/>
          </a:p>
        </p:txBody>
      </p:sp>
    </p:spTree>
    <p:extLst>
      <p:ext uri="{BB962C8B-B14F-4D97-AF65-F5344CB8AC3E}">
        <p14:creationId xmlns:p14="http://schemas.microsoft.com/office/powerpoint/2010/main" val="1750990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6E66BD-0810-4868-9BE6-4C018E774AC1}"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EB2F-0549-4DD8-8181-5AD6EE541CF4}" type="slidenum">
              <a:rPr lang="en-US" smtClean="0"/>
              <a:t>‹#›</a:t>
            </a:fld>
            <a:endParaRPr lang="en-US"/>
          </a:p>
        </p:txBody>
      </p:sp>
    </p:spTree>
    <p:extLst>
      <p:ext uri="{BB962C8B-B14F-4D97-AF65-F5344CB8AC3E}">
        <p14:creationId xmlns:p14="http://schemas.microsoft.com/office/powerpoint/2010/main" val="2940048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6E66BD-0810-4868-9BE6-4C018E774AC1}"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EB2F-0549-4DD8-8181-5AD6EE541CF4}" type="slidenum">
              <a:rPr lang="en-US" smtClean="0"/>
              <a:t>‹#›</a:t>
            </a:fld>
            <a:endParaRPr lang="en-US"/>
          </a:p>
        </p:txBody>
      </p:sp>
    </p:spTree>
    <p:extLst>
      <p:ext uri="{BB962C8B-B14F-4D97-AF65-F5344CB8AC3E}">
        <p14:creationId xmlns:p14="http://schemas.microsoft.com/office/powerpoint/2010/main" val="64723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6E66BD-0810-4868-9BE6-4C018E774AC1}" type="datetimeFigureOut">
              <a:rPr lang="en-US" smtClean="0"/>
              <a:t>8/6/2013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EB2F-0549-4DD8-8181-5AD6EE541CF4}" type="slidenum">
              <a:rPr lang="en-US" smtClean="0"/>
              <a:t>‹#›</a:t>
            </a:fld>
            <a:endParaRPr lang="en-US"/>
          </a:p>
        </p:txBody>
      </p:sp>
    </p:spTree>
    <p:extLst>
      <p:ext uri="{BB962C8B-B14F-4D97-AF65-F5344CB8AC3E}">
        <p14:creationId xmlns:p14="http://schemas.microsoft.com/office/powerpoint/2010/main" val="4175683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the previous lecture we began our analysis of the temporal aspects of production in a Robinson Crusoe economy. </a:t>
            </a:r>
          </a:p>
          <a:p>
            <a:pPr algn="just"/>
            <a:r>
              <a:rPr lang="en-US" dirty="0" smtClean="0"/>
              <a:t>We were analyzing a situation where Robinson had to choose between two ways of producing fish. One of them (fishing with his hands) was less productive but shorter, it yields him fish in the present. </a:t>
            </a:r>
          </a:p>
          <a:p>
            <a:pPr algn="just"/>
            <a:r>
              <a:rPr lang="en-US" dirty="0" smtClean="0"/>
              <a:t>The other (fishing with a net) is more productive but also more time consuming, yielding him fish in the remoter future. </a:t>
            </a:r>
          </a:p>
          <a:p>
            <a:pPr algn="just"/>
            <a:r>
              <a:rPr lang="en-US" dirty="0" smtClean="0"/>
              <a:t>The benefit of increased productivity and a larger consumption bundle has to be weighed against the longer waiting time and the necessity of saving.</a:t>
            </a:r>
            <a:endParaRPr lang="en-US" dirty="0"/>
          </a:p>
        </p:txBody>
      </p:sp>
    </p:spTree>
    <p:extLst>
      <p:ext uri="{BB962C8B-B14F-4D97-AF65-F5344CB8AC3E}">
        <p14:creationId xmlns:p14="http://schemas.microsoft.com/office/powerpoint/2010/main" val="18734189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rmAutofit/>
          </a:bodyPr>
          <a:lstStyle/>
          <a:p>
            <a:pPr algn="just"/>
            <a:r>
              <a:rPr lang="en-US" sz="2500" dirty="0" smtClean="0"/>
              <a:t>Let us now focus on a bustling, complex economy. And let us analyze the question of how a given capital structure is maintained in this more complicated scenario. </a:t>
            </a:r>
          </a:p>
          <a:p>
            <a:pPr algn="just"/>
            <a:r>
              <a:rPr lang="en-US" sz="2500" dirty="0" smtClean="0"/>
              <a:t>In any well developed economy, there exists at any given moment in time a basket/complex of capital goods. </a:t>
            </a:r>
          </a:p>
          <a:p>
            <a:pPr algn="just"/>
            <a:r>
              <a:rPr lang="en-US" sz="2500" dirty="0" smtClean="0"/>
              <a:t>Assume that we take a photograph from space of the various capital goods that exist in the United States right now. We will find a wide variety of capital goods. </a:t>
            </a:r>
          </a:p>
          <a:p>
            <a:pPr algn="just"/>
            <a:r>
              <a:rPr lang="en-US" sz="2500" dirty="0" smtClean="0"/>
              <a:t>This will consist of a mix of durable and non durable goods, all of them being used in the production either of other capital goods or in the production of consumer goods. </a:t>
            </a:r>
          </a:p>
          <a:p>
            <a:pPr algn="just"/>
            <a:endParaRPr lang="en-US" sz="2500" dirty="0"/>
          </a:p>
        </p:txBody>
      </p:sp>
    </p:spTree>
    <p:extLst>
      <p:ext uri="{BB962C8B-B14F-4D97-AF65-F5344CB8AC3E}">
        <p14:creationId xmlns:p14="http://schemas.microsoft.com/office/powerpoint/2010/main" val="17878434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Autofit/>
          </a:bodyPr>
          <a:lstStyle/>
          <a:p>
            <a:pPr algn="just"/>
            <a:r>
              <a:rPr lang="en-US" sz="2350" dirty="0" smtClean="0"/>
              <a:t>This array of goods consists of some that are temporally close to consumption and some that are temporally far removed from consumption. </a:t>
            </a:r>
          </a:p>
          <a:p>
            <a:pPr algn="just"/>
            <a:r>
              <a:rPr lang="en-US" sz="2350" dirty="0" smtClean="0"/>
              <a:t>It consists of steel mills, coal mines, R and D facilities as well as the tables and chairs in a restaurant, bread on the shelves of grocery stores, buildings that house grocery stores, etc.</a:t>
            </a:r>
          </a:p>
          <a:p>
            <a:pPr algn="just"/>
            <a:r>
              <a:rPr lang="en-US" sz="2350" dirty="0" smtClean="0"/>
              <a:t>All capital goods depreciate, they get used up gradually in production. This holds true not just for the rudimentary net and bow and arrow of Robinson but also for the sophisticated machines of today.</a:t>
            </a:r>
          </a:p>
          <a:p>
            <a:pPr algn="just"/>
            <a:r>
              <a:rPr lang="en-US" sz="2350" dirty="0" smtClean="0"/>
              <a:t>Given that they do depreciate, they need to be replaced in order to ensure the smooth flow of a stream of consumer goods.</a:t>
            </a:r>
            <a:endParaRPr lang="en-US" sz="2350" dirty="0"/>
          </a:p>
        </p:txBody>
      </p:sp>
    </p:spTree>
    <p:extLst>
      <p:ext uri="{BB962C8B-B14F-4D97-AF65-F5344CB8AC3E}">
        <p14:creationId xmlns:p14="http://schemas.microsoft.com/office/powerpoint/2010/main" val="39871775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wine, bread and the meat that is used up in the preparation of meals in a restaurant needs to be replaced, as does the wheat that is used up in the production of flour. </a:t>
            </a:r>
          </a:p>
          <a:p>
            <a:pPr algn="just"/>
            <a:r>
              <a:rPr lang="en-US" dirty="0" smtClean="0"/>
              <a:t>Similarly, the kitchen equipment of the restaurant needs to be replaced as it depreciates, as do the tables and chairs.</a:t>
            </a:r>
          </a:p>
          <a:p>
            <a:pPr algn="just"/>
            <a:r>
              <a:rPr lang="en-US" dirty="0" smtClean="0"/>
              <a:t>Moreover, the sophisticated machines used in the production of electronic goods like HDTVs and </a:t>
            </a:r>
            <a:r>
              <a:rPr lang="en-US" dirty="0" err="1" smtClean="0"/>
              <a:t>Blu</a:t>
            </a:r>
            <a:r>
              <a:rPr lang="en-US" dirty="0" smtClean="0"/>
              <a:t> Ray players depreciate, as do tractors, and machines employed in steel mills and coal mines. </a:t>
            </a:r>
            <a:endParaRPr lang="en-US" dirty="0"/>
          </a:p>
        </p:txBody>
      </p:sp>
    </p:spTree>
    <p:extLst>
      <p:ext uri="{BB962C8B-B14F-4D97-AF65-F5344CB8AC3E}">
        <p14:creationId xmlns:p14="http://schemas.microsoft.com/office/powerpoint/2010/main" val="889589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What are the trade-offs that are involved in maintaining an existing capital structure, in ensuring that a fresh stock of capital goods is produced and available as the existing stock wears out?</a:t>
            </a:r>
          </a:p>
          <a:p>
            <a:pPr algn="just"/>
            <a:r>
              <a:rPr lang="en-US" dirty="0" smtClean="0"/>
              <a:t>The benefit to maintaining the capital structure, just as in the case of Robinson, is the maintenance of a flow of consumer goods in the future. If capital goods are not replaced as they wear out, the basket of consumer goods that will be available in the future will be greatly diminished in quantity, quality and variety.</a:t>
            </a:r>
          </a:p>
          <a:p>
            <a:pPr algn="just"/>
            <a:r>
              <a:rPr lang="en-US" dirty="0" smtClean="0"/>
              <a:t>The cost of doing so, again as in the case of Robinson, is the necessity of giving up present consumption in favor of future consumption, of waiting longer to avail of consumer goods. </a:t>
            </a:r>
            <a:endParaRPr lang="en-US" dirty="0"/>
          </a:p>
        </p:txBody>
      </p:sp>
    </p:spTree>
    <p:extLst>
      <p:ext uri="{BB962C8B-B14F-4D97-AF65-F5344CB8AC3E}">
        <p14:creationId xmlns:p14="http://schemas.microsoft.com/office/powerpoint/2010/main" val="2573117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Labor services that could have been utilized in the production of consumer goods in the nearer future have to be allocated to the production of capital goods that will yield consumer goods only in the remoter future. </a:t>
            </a:r>
          </a:p>
          <a:p>
            <a:pPr algn="just"/>
            <a:r>
              <a:rPr lang="en-US" dirty="0" smtClean="0"/>
              <a:t>Labor that could have been employed in the retail and restaurant industries, for example, are instead employed in the production of machines that are used in the production of laptop </a:t>
            </a:r>
            <a:r>
              <a:rPr lang="en-US" dirty="0" smtClean="0"/>
              <a:t>computers and other electronic goods.</a:t>
            </a:r>
            <a:endParaRPr lang="en-US" dirty="0" smtClean="0"/>
          </a:p>
          <a:p>
            <a:pPr algn="just"/>
            <a:r>
              <a:rPr lang="en-US" dirty="0" smtClean="0"/>
              <a:t>What applies to labor also applies to land and the existing stock </a:t>
            </a:r>
            <a:r>
              <a:rPr lang="en-US" dirty="0" smtClean="0"/>
              <a:t>of </a:t>
            </a:r>
            <a:r>
              <a:rPr lang="en-US" dirty="0" smtClean="0"/>
              <a:t>capital </a:t>
            </a:r>
            <a:r>
              <a:rPr lang="en-US" dirty="0" smtClean="0"/>
              <a:t>goods carried forward from the past </a:t>
            </a:r>
            <a:r>
              <a:rPr lang="en-US" dirty="0" smtClean="0"/>
              <a:t>that have multiple uses. These goods too are allocated to ensure an adequate flow of consumer goods in the future at the expense of reduced consumption now</a:t>
            </a:r>
            <a:r>
              <a:rPr lang="en-US" dirty="0" smtClean="0"/>
              <a:t>. </a:t>
            </a:r>
            <a:endParaRPr lang="en-US" dirty="0"/>
          </a:p>
        </p:txBody>
      </p:sp>
    </p:spTree>
    <p:extLst>
      <p:ext uri="{BB962C8B-B14F-4D97-AF65-F5344CB8AC3E}">
        <p14:creationId xmlns:p14="http://schemas.microsoft.com/office/powerpoint/2010/main" val="23086091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Given that the maintenance of an existing capital structure requires engaging in inter-temporal choice, it is inevitable affected by the prevailing rate of time preference. </a:t>
            </a:r>
          </a:p>
          <a:p>
            <a:pPr algn="just"/>
            <a:r>
              <a:rPr lang="en-US" dirty="0" smtClean="0"/>
              <a:t>The relevant rate, in the case of a complex economy with specialization, however, is not that of one individual but that of consumers as a whole. </a:t>
            </a:r>
          </a:p>
          <a:p>
            <a:pPr algn="just"/>
            <a:r>
              <a:rPr lang="en-US" dirty="0" smtClean="0"/>
              <a:t>Production activities need to be inter-temporally coordinated to best serve the time preferences of consumers. </a:t>
            </a:r>
          </a:p>
          <a:p>
            <a:pPr algn="just"/>
            <a:r>
              <a:rPr lang="en-US" dirty="0" smtClean="0"/>
              <a:t>If consumers prefer gratification in the present, resources should be allocated away from the production of consumer goods in the remoter future and vice versa. </a:t>
            </a:r>
            <a:endParaRPr lang="en-US" dirty="0"/>
          </a:p>
        </p:txBody>
      </p:sp>
    </p:spTree>
    <p:extLst>
      <p:ext uri="{BB962C8B-B14F-4D97-AF65-F5344CB8AC3E}">
        <p14:creationId xmlns:p14="http://schemas.microsoft.com/office/powerpoint/2010/main" val="21890670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Autofit/>
          </a:bodyPr>
          <a:lstStyle/>
          <a:p>
            <a:r>
              <a:rPr lang="en-US" sz="2350" dirty="0" smtClean="0"/>
              <a:t>All inter-temporal choices are affected by the presence of time preference, by the preference for a given satisfaction in the present as compared to the more distant future.</a:t>
            </a:r>
          </a:p>
          <a:p>
            <a:r>
              <a:rPr lang="en-US" sz="2350" dirty="0" smtClean="0"/>
              <a:t>10 dollars now is preferred to 10 dollars five years from now. Similarly, 10 today will be preferred to 10 fish two days from now by Robinson. </a:t>
            </a:r>
          </a:p>
          <a:p>
            <a:r>
              <a:rPr lang="en-US" sz="2350" dirty="0" smtClean="0"/>
              <a:t>Given that time is also scarce and needs to be economized, a premium is placed on present as compared to future satisfaction, or a discount is placed on future want satisfaction.</a:t>
            </a:r>
          </a:p>
          <a:p>
            <a:r>
              <a:rPr lang="en-US" sz="2350" dirty="0" smtClean="0"/>
              <a:t>So the longer waiting time and the associated sacrifice of present consumption associated with the longer production process yield disutility to Robinson and are costs that must be overcome. </a:t>
            </a:r>
            <a:endParaRPr lang="en-US" sz="2350" dirty="0"/>
          </a:p>
        </p:txBody>
      </p:sp>
    </p:spTree>
    <p:extLst>
      <p:ext uri="{BB962C8B-B14F-4D97-AF65-F5344CB8AC3E}">
        <p14:creationId xmlns:p14="http://schemas.microsoft.com/office/powerpoint/2010/main" val="3494580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Although all individuals place a premium on present as compared to future want satisfaction, they generally have differing rates of time preference. </a:t>
            </a:r>
          </a:p>
          <a:p>
            <a:pPr algn="just"/>
            <a:r>
              <a:rPr lang="en-US" dirty="0" smtClean="0"/>
              <a:t>Some individuals have a high rate or degree of time preference – they place a high premium (discount) on present (future) consumption. </a:t>
            </a:r>
          </a:p>
          <a:p>
            <a:pPr algn="just"/>
            <a:r>
              <a:rPr lang="en-US" dirty="0" smtClean="0"/>
              <a:t>Individuals with a low rate of time preference, on the other hand, place a low premium (discount) on present (future) consumption. </a:t>
            </a:r>
          </a:p>
          <a:p>
            <a:pPr algn="just"/>
            <a:r>
              <a:rPr lang="en-US" dirty="0" smtClean="0"/>
              <a:t>Whether or not Robinson decides to undertake the longer production process will thus depend upon his rate of time preference.   </a:t>
            </a:r>
            <a:endParaRPr lang="en-US" dirty="0"/>
          </a:p>
        </p:txBody>
      </p:sp>
    </p:spTree>
    <p:extLst>
      <p:ext uri="{BB962C8B-B14F-4D97-AF65-F5344CB8AC3E}">
        <p14:creationId xmlns:p14="http://schemas.microsoft.com/office/powerpoint/2010/main" val="37173987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By adopting the longer process, Robinson obtains 120 fish for 40 hours worked as compared to 40. Moreover, given that the net is a durable good, he will be able to obtain 120 fish per 10 hours worked once he has constructed the net and has it with him. </a:t>
            </a:r>
          </a:p>
          <a:p>
            <a:pPr algn="just"/>
            <a:r>
              <a:rPr lang="en-US" dirty="0" smtClean="0"/>
              <a:t>Thus, he obtains a significant rise in productivity and in his potential consumption bundle. If Robinson has a low enough rate of time preference, if his premium on present consumption is low enough, this higher want satisfaction in the remoter future will compensate him for the disutility involved in waiting. </a:t>
            </a:r>
          </a:p>
          <a:p>
            <a:pPr algn="just"/>
            <a:r>
              <a:rPr lang="en-US" dirty="0" smtClean="0"/>
              <a:t>If he has a rate of time preference that is too high, however, he will choose to forego the higher satisfaction in the future in favor of less satisfaction in the present.  </a:t>
            </a:r>
            <a:endParaRPr lang="en-US" dirty="0"/>
          </a:p>
        </p:txBody>
      </p:sp>
    </p:spTree>
    <p:extLst>
      <p:ext uri="{BB962C8B-B14F-4D97-AF65-F5344CB8AC3E}">
        <p14:creationId xmlns:p14="http://schemas.microsoft.com/office/powerpoint/2010/main" val="33421138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rmAutofit/>
          </a:bodyPr>
          <a:lstStyle/>
          <a:p>
            <a:pPr algn="just"/>
            <a:r>
              <a:rPr lang="en-US" sz="2500" dirty="0" smtClean="0"/>
              <a:t>Thus, whether or not Robinson adopts the longer production process and whether or not he engages in the act of saving depends on his rate of time preference. </a:t>
            </a:r>
          </a:p>
          <a:p>
            <a:pPr algn="just"/>
            <a:r>
              <a:rPr lang="en-US" sz="2500" dirty="0" smtClean="0"/>
              <a:t>This conclusion would apply even if the longer production process yielded not a larger amount of the same consumer good but another consumer good that cannot be produced by a shorter method. </a:t>
            </a:r>
          </a:p>
          <a:p>
            <a:pPr algn="just"/>
            <a:r>
              <a:rPr lang="en-US" sz="2500" dirty="0" smtClean="0"/>
              <a:t>Thus the choice facing Robinson might be between fishing with his bare hands and constructing a house – the latter involving a longer production process but yielding a good that Robinson values more than the fish.</a:t>
            </a:r>
            <a:endParaRPr lang="en-US" sz="2500" dirty="0"/>
          </a:p>
        </p:txBody>
      </p:sp>
    </p:spTree>
    <p:extLst>
      <p:ext uri="{BB962C8B-B14F-4D97-AF65-F5344CB8AC3E}">
        <p14:creationId xmlns:p14="http://schemas.microsoft.com/office/powerpoint/2010/main" val="3488579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the beginning of this course (lecture two) we discussed the concept of the order of goods and the associated concept of a capital structure. </a:t>
            </a:r>
          </a:p>
          <a:p>
            <a:pPr algn="just"/>
            <a:r>
              <a:rPr lang="en-US" dirty="0" smtClean="0"/>
              <a:t>Now we can conclude that any capital structure is a result of Robinson’s time preference. </a:t>
            </a:r>
          </a:p>
          <a:p>
            <a:pPr algn="just"/>
            <a:r>
              <a:rPr lang="en-US" dirty="0" smtClean="0"/>
              <a:t>A Robinson with a lower time preference will be willing to save more and wait longer, thereby producing more capital goods that will make him more productive and increase him satisfaction in the future. </a:t>
            </a:r>
          </a:p>
          <a:p>
            <a:pPr algn="just"/>
            <a:r>
              <a:rPr lang="en-US" dirty="0" smtClean="0"/>
              <a:t>A Robinson with a lower rate of time preference will have a net, a bow and arrow, a house, etc. whereas one with a higher rate will be fishing with his bare hands and sleeping under the stars. </a:t>
            </a:r>
            <a:endParaRPr lang="en-US" dirty="0"/>
          </a:p>
        </p:txBody>
      </p:sp>
    </p:spTree>
    <p:extLst>
      <p:ext uri="{BB962C8B-B14F-4D97-AF65-F5344CB8AC3E}">
        <p14:creationId xmlns:p14="http://schemas.microsoft.com/office/powerpoint/2010/main" val="3356815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Autofit/>
          </a:bodyPr>
          <a:lstStyle/>
          <a:p>
            <a:pPr algn="just"/>
            <a:r>
              <a:rPr lang="en-US" sz="2500" dirty="0" smtClean="0"/>
              <a:t>The prevailing rate of time preference not only affects the decisions to produce new capital goods but also affects decisions regarding maintaining an existing structure of capital goods. </a:t>
            </a:r>
          </a:p>
          <a:p>
            <a:pPr algn="just"/>
            <a:r>
              <a:rPr lang="en-US" sz="2500" dirty="0" smtClean="0"/>
              <a:t>Assume that Robinson has a net and a bow and arrow that he has produced in the past. He is therefore far more productive right now and enjoys a much higher standard of living than before. </a:t>
            </a:r>
          </a:p>
          <a:p>
            <a:pPr algn="just"/>
            <a:r>
              <a:rPr lang="en-US" sz="2500" dirty="0" smtClean="0"/>
              <a:t>Nevertheless, given that these capital goods are not permanent and do depreciate (get used up in production), he needs to devote labor time to ensure that he maintains the capital goods that he presently possesses. </a:t>
            </a:r>
            <a:endParaRPr lang="en-US" sz="2500" dirty="0"/>
          </a:p>
        </p:txBody>
      </p:sp>
    </p:spTree>
    <p:extLst>
      <p:ext uri="{BB962C8B-B14F-4D97-AF65-F5344CB8AC3E}">
        <p14:creationId xmlns:p14="http://schemas.microsoft.com/office/powerpoint/2010/main" val="12985858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Stated differently, he needs to ensure that he has another net and another bow and arrow ready and waiting to be utilized when those that he is currently using in production depreciate completely. </a:t>
            </a:r>
          </a:p>
          <a:p>
            <a:pPr algn="just"/>
            <a:r>
              <a:rPr lang="en-US" dirty="0" smtClean="0"/>
              <a:t>But constructing another set of these capital goods to replace the ones that he currently has requires the allocation of labor time away from satisfying wants in the present to satisfying those in the future. </a:t>
            </a:r>
          </a:p>
          <a:p>
            <a:pPr algn="just"/>
            <a:r>
              <a:rPr lang="en-US" dirty="0" smtClean="0"/>
              <a:t>Instead of spending all 10 hours of the day hunting and fishing and then enjoying the entire yield of consumer goods, Robinson needs to spend some part of his working day constructing the net and the bow and arrow that he will need in the future when those he has have worn out.</a:t>
            </a:r>
            <a:endParaRPr lang="en-US" dirty="0"/>
          </a:p>
        </p:txBody>
      </p:sp>
    </p:spTree>
    <p:extLst>
      <p:ext uri="{BB962C8B-B14F-4D97-AF65-F5344CB8AC3E}">
        <p14:creationId xmlns:p14="http://schemas.microsoft.com/office/powerpoint/2010/main" val="2211530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30</a:t>
            </a:r>
            <a:endParaRPr lang="en-US" dirty="0"/>
          </a:p>
        </p:txBody>
      </p:sp>
      <p:sp>
        <p:nvSpPr>
          <p:cNvPr id="3" name="Content Placeholder 2"/>
          <p:cNvSpPr>
            <a:spLocks noGrp="1"/>
          </p:cNvSpPr>
          <p:nvPr>
            <p:ph idx="1"/>
          </p:nvPr>
        </p:nvSpPr>
        <p:spPr/>
        <p:txBody>
          <a:bodyPr>
            <a:noAutofit/>
          </a:bodyPr>
          <a:lstStyle/>
          <a:p>
            <a:pPr algn="just"/>
            <a:r>
              <a:rPr lang="en-US" sz="2300" dirty="0" smtClean="0"/>
              <a:t>Thus, maintaining his existing capital structure requires Robinson to engage in inter-temporal decision making. It requires him to choose between present and future consumption. </a:t>
            </a:r>
          </a:p>
          <a:p>
            <a:pPr algn="just"/>
            <a:r>
              <a:rPr lang="en-US" sz="2300" dirty="0" smtClean="0"/>
              <a:t>If he chooses to allocate some part of his working day to replacing his capital goods that are depreciating, he is choosing to ensure that his standard of living remains unimpaired in the future at the expense of consuming less now. </a:t>
            </a:r>
          </a:p>
          <a:p>
            <a:pPr algn="just"/>
            <a:r>
              <a:rPr lang="en-US" sz="2300" dirty="0" smtClean="0"/>
              <a:t>Once again his rate of time preference comes into play. If this rate is low enough, he will choose to ensure that he maintains his existing structure of capital goods in the future. If it is too high, he will enjoy a greater standard of living now only to revert to a much lower standard in the future once his capital goods have depreciated.</a:t>
            </a:r>
            <a:endParaRPr lang="en-US" sz="2300" dirty="0"/>
          </a:p>
        </p:txBody>
      </p:sp>
    </p:spTree>
    <p:extLst>
      <p:ext uri="{BB962C8B-B14F-4D97-AF65-F5344CB8AC3E}">
        <p14:creationId xmlns:p14="http://schemas.microsoft.com/office/powerpoint/2010/main" val="14850110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1797</Words>
  <Application>Microsoft Office PowerPoint</Application>
  <PresentationFormat>On-screen Show (4:3)</PresentationFormat>
  <Paragraphs>67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Introduction</vt:lpstr>
      <vt:lpstr>Lecture 30</vt:lpstr>
      <vt:lpstr>Lecture 30</vt:lpstr>
      <vt:lpstr>Lecture 30</vt:lpstr>
      <vt:lpstr>Lecture 30</vt:lpstr>
      <vt:lpstr>Lecture 30</vt:lpstr>
      <vt:lpstr>Lecture 30</vt:lpstr>
      <vt:lpstr>Lecture 30</vt:lpstr>
      <vt:lpstr>Lecture 30</vt:lpstr>
      <vt:lpstr>Lecture 30</vt:lpstr>
      <vt:lpstr>Lecture 30</vt:lpstr>
      <vt:lpstr>Lecture 30</vt:lpstr>
      <vt:lpstr>Lecture 30</vt:lpstr>
      <vt:lpstr>Lecture 30</vt:lpstr>
      <vt:lpstr>Lecture 30</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22</cp:revision>
  <dcterms:created xsi:type="dcterms:W3CDTF">2013-08-05T20:55:13Z</dcterms:created>
  <dcterms:modified xsi:type="dcterms:W3CDTF">2013-08-06T16:49:57Z</dcterms:modified>
</cp:coreProperties>
</file>