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D3BAF7-0925-4AC5-B09B-9915F2674FC4}" type="datetimeFigureOut">
              <a:rPr lang="en-US" smtClean="0"/>
              <a:t>8/5/2013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4290471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D3BAF7-0925-4AC5-B09B-9915F2674FC4}" type="datetimeFigureOut">
              <a:rPr lang="en-US" smtClean="0"/>
              <a:t>8/5/2013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1279150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D3BAF7-0925-4AC5-B09B-9915F2674FC4}" type="datetimeFigureOut">
              <a:rPr lang="en-US" smtClean="0"/>
              <a:t>8/5/2013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1428340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BA8990-CAF9-4763-A0EF-3035897C8F9C}" type="datetime1">
              <a:rPr lang="en-US" smtClean="0">
                <a:solidFill>
                  <a:prstClr val="black">
                    <a:tint val="75000"/>
                  </a:prstClr>
                </a:solidFill>
              </a:rPr>
              <a:pPr/>
              <a:t>8/5/2013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9453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F2675-C1EC-4BCF-9762-BBC7FF44B9EB}" type="datetime1">
              <a:rPr lang="en-US" smtClean="0">
                <a:solidFill>
                  <a:prstClr val="black">
                    <a:tint val="75000"/>
                  </a:prstClr>
                </a:solidFill>
              </a:rPr>
              <a:pPr/>
              <a:t>8/5/2013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994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425A2A-9F61-4E11-B317-B49E09ADDE87}" type="datetime1">
              <a:rPr lang="en-US" smtClean="0">
                <a:solidFill>
                  <a:prstClr val="black">
                    <a:tint val="75000"/>
                  </a:prstClr>
                </a:solidFill>
              </a:rPr>
              <a:pPr/>
              <a:t>8/5/2013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561184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C77EC4-01D2-40F0-B6E7-9B0F7AA6034F}" type="datetime1">
              <a:rPr lang="en-US" smtClean="0">
                <a:solidFill>
                  <a:prstClr val="black">
                    <a:tint val="75000"/>
                  </a:prstClr>
                </a:solidFill>
              </a:rPr>
              <a:pPr/>
              <a:t>8/5/2013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77511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1C8D72-8E13-4E1B-AB7C-A3BC3988D8BB}" type="datetime1">
              <a:rPr lang="en-US" smtClean="0">
                <a:solidFill>
                  <a:prstClr val="black">
                    <a:tint val="75000"/>
                  </a:prstClr>
                </a:solidFill>
              </a:rPr>
              <a:pPr/>
              <a:t>8/5/2013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2576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765925-3A9B-44A6-B99D-F61A2D899498}" type="datetime1">
              <a:rPr lang="en-US" smtClean="0">
                <a:solidFill>
                  <a:prstClr val="black">
                    <a:tint val="75000"/>
                  </a:prstClr>
                </a:solidFill>
              </a:rPr>
              <a:pPr/>
              <a:t>8/5/2013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37520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81F6A-49EA-4D04-8D4D-0F5129C90542}" type="datetime1">
              <a:rPr lang="en-US" smtClean="0">
                <a:solidFill>
                  <a:prstClr val="black">
                    <a:tint val="75000"/>
                  </a:prstClr>
                </a:solidFill>
              </a:rPr>
              <a:pPr/>
              <a:t>8/5/2013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87877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35DECB-7F08-44B5-B280-78E41A1A48FA}" type="datetime1">
              <a:rPr lang="en-US" smtClean="0">
                <a:solidFill>
                  <a:prstClr val="black">
                    <a:tint val="75000"/>
                  </a:prstClr>
                </a:solidFill>
              </a:rPr>
              <a:pPr/>
              <a:t>8/5/2013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3212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D3BAF7-0925-4AC5-B09B-9915F2674FC4}" type="datetimeFigureOut">
              <a:rPr lang="en-US" smtClean="0"/>
              <a:t>8/5/2013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10035574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BEAAE3-D818-4833-A961-31FED9150CF2}" type="datetime1">
              <a:rPr lang="en-US" smtClean="0">
                <a:solidFill>
                  <a:prstClr val="black">
                    <a:tint val="75000"/>
                  </a:prstClr>
                </a:solidFill>
              </a:rPr>
              <a:pPr/>
              <a:t>8/5/2013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351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636758-58D1-41EE-9247-40226D73D777}" type="datetime1">
              <a:rPr lang="en-US" smtClean="0">
                <a:solidFill>
                  <a:prstClr val="black">
                    <a:tint val="75000"/>
                  </a:prstClr>
                </a:solidFill>
              </a:rPr>
              <a:pPr/>
              <a:t>8/5/2013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46781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C20B18-1046-4AD8-8EA4-6053B8B3863A}" type="datetime1">
              <a:rPr lang="en-US" smtClean="0">
                <a:solidFill>
                  <a:prstClr val="black">
                    <a:tint val="75000"/>
                  </a:prstClr>
                </a:solidFill>
              </a:rPr>
              <a:pPr/>
              <a:t>8/5/2013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1763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D3BAF7-0925-4AC5-B09B-9915F2674FC4}" type="datetimeFigureOut">
              <a:rPr lang="en-US" smtClean="0"/>
              <a:t>8/5/2013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340811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D3BAF7-0925-4AC5-B09B-9915F2674FC4}" type="datetimeFigureOut">
              <a:rPr lang="en-US" smtClean="0"/>
              <a:t>8/5/2013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2375815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D3BAF7-0925-4AC5-B09B-9915F2674FC4}" type="datetimeFigureOut">
              <a:rPr lang="en-US" smtClean="0"/>
              <a:t>8/5/2013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162053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D3BAF7-0925-4AC5-B09B-9915F2674FC4}" type="datetimeFigureOut">
              <a:rPr lang="en-US" smtClean="0"/>
              <a:t>8/5/2013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483586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D3BAF7-0925-4AC5-B09B-9915F2674FC4}" type="datetimeFigureOut">
              <a:rPr lang="en-US" smtClean="0"/>
              <a:t>8/5/2013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3808469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D3BAF7-0925-4AC5-B09B-9915F2674FC4}" type="datetimeFigureOut">
              <a:rPr lang="en-US" smtClean="0"/>
              <a:t>8/5/2013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317004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D3BAF7-0925-4AC5-B09B-9915F2674FC4}" type="datetimeFigureOut">
              <a:rPr lang="en-US" smtClean="0"/>
              <a:t>8/5/2013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9A1A71-563E-43B2-ADAD-37DE20250933}" type="slidenum">
              <a:rPr lang="en-US" smtClean="0"/>
              <a:t>‹#›</a:t>
            </a:fld>
            <a:endParaRPr lang="en-US"/>
          </a:p>
        </p:txBody>
      </p:sp>
    </p:spTree>
    <p:extLst>
      <p:ext uri="{BB962C8B-B14F-4D97-AF65-F5344CB8AC3E}">
        <p14:creationId xmlns:p14="http://schemas.microsoft.com/office/powerpoint/2010/main" val="2493383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D3BAF7-0925-4AC5-B09B-9915F2674FC4}" type="datetimeFigureOut">
              <a:rPr lang="en-US" smtClean="0"/>
              <a:t>8/5/2013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A1A71-563E-43B2-ADAD-37DE20250933}" type="slidenum">
              <a:rPr lang="en-US" smtClean="0"/>
              <a:t>‹#›</a:t>
            </a:fld>
            <a:endParaRPr lang="en-US"/>
          </a:p>
        </p:txBody>
      </p:sp>
    </p:spTree>
    <p:extLst>
      <p:ext uri="{BB962C8B-B14F-4D97-AF65-F5344CB8AC3E}">
        <p14:creationId xmlns:p14="http://schemas.microsoft.com/office/powerpoint/2010/main" val="140203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87BCF-D5EE-4289-99BF-F3AB605C720C}" type="datetime1">
              <a:rPr lang="en-US" smtClean="0">
                <a:solidFill>
                  <a:prstClr val="black">
                    <a:tint val="75000"/>
                  </a:prstClr>
                </a:solidFill>
              </a:rPr>
              <a:pPr/>
              <a:t>8/5/2013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A9E858-849D-4055-B15A-BEFBE520D77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6604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this and subsequent lectures I will present criticisms of some important principles of the Keynesian system. </a:t>
            </a:r>
          </a:p>
          <a:p>
            <a:pPr algn="just"/>
            <a:r>
              <a:rPr lang="en-US" dirty="0" smtClean="0"/>
              <a:t>These criticisms will be from the standpoint of Austrian macroeconomics and will center around the crucial role played by time in all economic activity.</a:t>
            </a:r>
          </a:p>
          <a:p>
            <a:pPr algn="just"/>
            <a:r>
              <a:rPr lang="en-US" dirty="0" smtClean="0"/>
              <a:t>These temporal aspects of economic activity, as we will see, are completely ignored in the Keynesian system.</a:t>
            </a:r>
          </a:p>
          <a:p>
            <a:pPr algn="just"/>
            <a:r>
              <a:rPr lang="en-US" dirty="0" smtClean="0"/>
              <a:t>We will begin by critically examining a central tenet of Keynesianism, namely, the crucial importance of consumption expenditure as a determinant of the level of output and employment.</a:t>
            </a:r>
          </a:p>
          <a:p>
            <a:pPr algn="just"/>
            <a:endParaRPr lang="en-US" dirty="0"/>
          </a:p>
        </p:txBody>
      </p:sp>
    </p:spTree>
    <p:extLst>
      <p:ext uri="{BB962C8B-B14F-4D97-AF65-F5344CB8AC3E}">
        <p14:creationId xmlns:p14="http://schemas.microsoft.com/office/powerpoint/2010/main" val="23793293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Fishing with the net will yield him a much bigger catch of fish at the end of a 10 hour workday. With the net he can obtain 120 fish at the end of the day. </a:t>
            </a:r>
          </a:p>
          <a:p>
            <a:pPr algn="just"/>
            <a:r>
              <a:rPr lang="en-US" dirty="0" smtClean="0"/>
              <a:t>So Robinson now faces a choice – he could either continue to fish with his hands or he could devote three days to constructing the net and then be far more productive with its aid. </a:t>
            </a:r>
          </a:p>
          <a:p>
            <a:pPr algn="just"/>
            <a:r>
              <a:rPr lang="en-US" dirty="0" smtClean="0"/>
              <a:t>In essence, he faces a choice between allocating the next 40 hours to producing fish with his bare hands and allocating the next 40 hours to fishing with a net – the first 30 hours to producing the net and the last 10 hours to obtaining fish with its aid.   </a:t>
            </a:r>
            <a:endParaRPr lang="en-US" dirty="0"/>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29285774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Autofit/>
          </a:bodyPr>
          <a:lstStyle/>
          <a:p>
            <a:pPr algn="just"/>
            <a:r>
              <a:rPr lang="en-US" sz="2300" dirty="0" smtClean="0"/>
              <a:t>He thus faces a choice between two production processes – one that yields him 40 fish for the 40 hours worked, i.e., 1 fish per hour worked and one that will yield him 120 fish for the 40 hours worked, i.e., 3 fish per hour worked. </a:t>
            </a:r>
          </a:p>
          <a:p>
            <a:pPr algn="just"/>
            <a:r>
              <a:rPr lang="en-US" sz="2300" dirty="0" smtClean="0"/>
              <a:t>Note, however, that there is one other crucial difference between these two production processes. Fishing with his bare hands provides Robinson with fish now, i.e., in the near future, at the end of each working day. </a:t>
            </a:r>
          </a:p>
          <a:p>
            <a:pPr algn="just"/>
            <a:r>
              <a:rPr lang="en-US" sz="2300" dirty="0" smtClean="0"/>
              <a:t>But if Robinson were to begin the second process, the consumer good fish lies in the more distant, remote future. Given that the net takes three full days to produce, the yield of fish lies a full four days in the future.</a:t>
            </a:r>
          </a:p>
          <a:p>
            <a:pPr algn="just"/>
            <a:r>
              <a:rPr lang="en-US" sz="2300" dirty="0" smtClean="0"/>
              <a:t>In other words, the second production process is longer and more time consuming than the first.  </a:t>
            </a:r>
            <a:endParaRPr lang="en-US" sz="2300" dirty="0"/>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11</a:t>
            </a:fld>
            <a:endParaRPr lang="en-US">
              <a:solidFill>
                <a:prstClr val="black">
                  <a:tint val="75000"/>
                </a:prstClr>
              </a:solidFill>
            </a:endParaRPr>
          </a:p>
        </p:txBody>
      </p:sp>
    </p:spTree>
    <p:extLst>
      <p:ext uri="{BB962C8B-B14F-4D97-AF65-F5344CB8AC3E}">
        <p14:creationId xmlns:p14="http://schemas.microsoft.com/office/powerpoint/2010/main" val="4214181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benefit of adopting the longer process of production is the higher productivity – the ability to obtain more fish (a consumer good that provides Robinson with utility) per hour worked. </a:t>
            </a:r>
            <a:endParaRPr lang="en-US" dirty="0"/>
          </a:p>
          <a:p>
            <a:pPr algn="just"/>
            <a:r>
              <a:rPr lang="en-US" dirty="0" smtClean="0"/>
              <a:t>Robinson can thus enjoy a larger consumption bundle than before. He can have more fish and more leisure than before. </a:t>
            </a:r>
          </a:p>
          <a:p>
            <a:pPr algn="just"/>
            <a:r>
              <a:rPr lang="en-US" dirty="0" smtClean="0"/>
              <a:t>The cost of adopting the longer process is the fact that it involves more time. Robinson has to wait longer for the consumer good if he adopts it. </a:t>
            </a:r>
          </a:p>
          <a:p>
            <a:pPr algn="just"/>
            <a:r>
              <a:rPr lang="en-US" dirty="0" smtClean="0"/>
              <a:t>Moreover, he also has to forego present consumption in order to obtain the higher consumption in the future.  </a:t>
            </a:r>
            <a:endParaRPr lang="en-US" dirty="0"/>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12</a:t>
            </a:fld>
            <a:endParaRPr lang="en-US">
              <a:solidFill>
                <a:prstClr val="black">
                  <a:tint val="75000"/>
                </a:prstClr>
              </a:solidFill>
            </a:endParaRPr>
          </a:p>
        </p:txBody>
      </p:sp>
    </p:spTree>
    <p:extLst>
      <p:ext uri="{BB962C8B-B14F-4D97-AF65-F5344CB8AC3E}">
        <p14:creationId xmlns:p14="http://schemas.microsoft.com/office/powerpoint/2010/main" val="36421353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Autofit/>
          </a:bodyPr>
          <a:lstStyle/>
          <a:p>
            <a:pPr algn="just"/>
            <a:r>
              <a:rPr lang="en-US" sz="2500" dirty="0" smtClean="0"/>
              <a:t>Robinson has to devote 30 hours worth of labor to constructing the net. All this labor time could have instead been allocated to fishing with his hands and obtaining fish in the nearer future.</a:t>
            </a:r>
          </a:p>
          <a:p>
            <a:pPr algn="just"/>
            <a:r>
              <a:rPr lang="en-US" sz="2500" dirty="0" smtClean="0"/>
              <a:t>It is only by sacrificing consumption in the nearer future (present) that the labor time needed to construct the net and aim to produce fish in the remoter future can be released.  </a:t>
            </a:r>
          </a:p>
          <a:p>
            <a:pPr algn="just"/>
            <a:r>
              <a:rPr lang="en-US" sz="2500" dirty="0" smtClean="0"/>
              <a:t>This reduction of consumption in the present or nearer future below its optimum is called saving. It can manifest itself in several ways, but necessarily goes hand in hand with adopting the longer production process. </a:t>
            </a:r>
            <a:endParaRPr lang="en-US" sz="2500" dirty="0"/>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13</a:t>
            </a:fld>
            <a:endParaRPr lang="en-US">
              <a:solidFill>
                <a:prstClr val="black">
                  <a:tint val="75000"/>
                </a:prstClr>
              </a:solidFill>
            </a:endParaRPr>
          </a:p>
        </p:txBody>
      </p:sp>
    </p:spTree>
    <p:extLst>
      <p:ext uri="{BB962C8B-B14F-4D97-AF65-F5344CB8AC3E}">
        <p14:creationId xmlns:p14="http://schemas.microsoft.com/office/powerpoint/2010/main" val="4109993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Autofit/>
          </a:bodyPr>
          <a:lstStyle/>
          <a:p>
            <a:pPr algn="just"/>
            <a:r>
              <a:rPr lang="en-US" sz="2325" dirty="0" smtClean="0"/>
              <a:t>Keynes treats consumption expenditure as a fund that is the source of all net income payments in the consumption goods sector. </a:t>
            </a:r>
          </a:p>
          <a:p>
            <a:pPr algn="just"/>
            <a:r>
              <a:rPr lang="en-US" sz="2325" dirty="0" smtClean="0"/>
              <a:t>All net incomes earned in the production of consumer goods as well as in the production of all inputs used (incl. the amount of durable capital goods used up) in the production of consumer goods are funded by the expenditure on consumer goods.</a:t>
            </a:r>
          </a:p>
          <a:p>
            <a:pPr algn="just"/>
            <a:r>
              <a:rPr lang="en-US" sz="2325" dirty="0" smtClean="0"/>
              <a:t>Thus, the net incomes earned in bread, flour and wheat are paid out of the consumption expenditure incurred on bread. The entire consumption goods sector is thus sustained by consumption expenditure.</a:t>
            </a:r>
          </a:p>
          <a:p>
            <a:pPr algn="just"/>
            <a:r>
              <a:rPr lang="en-US" sz="2325" dirty="0" smtClean="0"/>
              <a:t>Stated differently, an existing production structure that yields a flow of consumer goods is maintained by consumption expenditure. </a:t>
            </a:r>
          </a:p>
        </p:txBody>
      </p:sp>
    </p:spTree>
    <p:extLst>
      <p:ext uri="{BB962C8B-B14F-4D97-AF65-F5344CB8AC3E}">
        <p14:creationId xmlns:p14="http://schemas.microsoft.com/office/powerpoint/2010/main" val="3503648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fact, in the Keynesian system, the optimal scenario is one in which the marginal propensity to consume is one.</a:t>
            </a:r>
          </a:p>
          <a:p>
            <a:pPr algn="just"/>
            <a:r>
              <a:rPr lang="en-US" dirty="0" smtClean="0"/>
              <a:t>In such a scenario all income earned would be expended on consumption goods at all possible levels of income.  </a:t>
            </a:r>
          </a:p>
          <a:p>
            <a:pPr algn="just"/>
            <a:r>
              <a:rPr lang="en-US" dirty="0" smtClean="0"/>
              <a:t>There would be no savings and therefore no need for any investment expenditure. </a:t>
            </a:r>
            <a:r>
              <a:rPr lang="en-US" dirty="0"/>
              <a:t>T</a:t>
            </a:r>
            <a:r>
              <a:rPr lang="en-US" dirty="0" smtClean="0"/>
              <a:t>here would only be one sector in the economy – the consumption goods sector. </a:t>
            </a:r>
          </a:p>
          <a:p>
            <a:pPr algn="just"/>
            <a:r>
              <a:rPr lang="en-US" dirty="0" smtClean="0"/>
              <a:t>The only production undertaken would be of the consumer good as well as the various inputs utilized in its production, including that amount of durable capital goods that is used up in the production of consumer goods during a year. </a:t>
            </a:r>
          </a:p>
          <a:p>
            <a:pPr algn="just"/>
            <a:r>
              <a:rPr lang="en-US" dirty="0" smtClean="0"/>
              <a:t>There would be no production of any net additions to the capacity of durable capital goods </a:t>
            </a:r>
            <a:r>
              <a:rPr lang="en-US" dirty="0" smtClean="0"/>
              <a:t>during a </a:t>
            </a:r>
            <a:r>
              <a:rPr lang="en-US" dirty="0" smtClean="0"/>
              <a:t>year.</a:t>
            </a:r>
          </a:p>
          <a:p>
            <a:pPr algn="just"/>
            <a:endParaRPr lang="en-US" dirty="0"/>
          </a:p>
        </p:txBody>
      </p:sp>
    </p:spTree>
    <p:extLst>
      <p:ext uri="{BB962C8B-B14F-4D97-AF65-F5344CB8AC3E}">
        <p14:creationId xmlns:p14="http://schemas.microsoft.com/office/powerpoint/2010/main" val="1137929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Autofit/>
          </a:bodyPr>
          <a:lstStyle/>
          <a:p>
            <a:pPr algn="just"/>
            <a:r>
              <a:rPr lang="en-US" sz="2500" dirty="0" smtClean="0"/>
              <a:t>Thus all production undertaken during the course of a year would only consist of current output, i.e., goods utilized in producing the stream of consumer goods that year.</a:t>
            </a:r>
          </a:p>
          <a:p>
            <a:pPr algn="just"/>
            <a:r>
              <a:rPr lang="en-US" sz="2500" dirty="0" smtClean="0"/>
              <a:t>There would be no need to produce any future output, i.e., any additions to the capacity of durable capital goods over and above the amount used up in producing consumer goods, which is carried over an utilized in future years.</a:t>
            </a:r>
          </a:p>
          <a:p>
            <a:pPr algn="just"/>
            <a:r>
              <a:rPr lang="en-US" sz="2500" dirty="0" smtClean="0"/>
              <a:t>Moreover, in such an economy there would also be no unemployment. The level of GDP that prevails (which is always the equilibrium level of GDP) will always be that associated with full employment. </a:t>
            </a:r>
          </a:p>
          <a:p>
            <a:pPr algn="just"/>
            <a:endParaRPr lang="en-US" sz="2500" dirty="0" smtClean="0"/>
          </a:p>
        </p:txBody>
      </p:sp>
    </p:spTree>
    <p:extLst>
      <p:ext uri="{BB962C8B-B14F-4D97-AF65-F5344CB8AC3E}">
        <p14:creationId xmlns:p14="http://schemas.microsoft.com/office/powerpoint/2010/main" val="17783427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Why would that be the case? Because there are no savings in this economy and therefore no need to find an outlet for any savings in the form of realized investment expenditure. </a:t>
            </a:r>
          </a:p>
          <a:p>
            <a:pPr algn="just"/>
            <a:r>
              <a:rPr lang="en-US" dirty="0" smtClean="0"/>
              <a:t>Given that all income earned is expended on consumer goods at all levels of income, there are never any savings to worry about. </a:t>
            </a:r>
          </a:p>
          <a:p>
            <a:pPr algn="just"/>
            <a:r>
              <a:rPr lang="en-US" dirty="0" smtClean="0"/>
              <a:t>As a result, realized income and expenditure are always equal at all levels of GDP and there is never any mismatch between savings and investment expenditure.</a:t>
            </a:r>
          </a:p>
          <a:p>
            <a:pPr algn="just"/>
            <a:r>
              <a:rPr lang="en-US" dirty="0" smtClean="0"/>
              <a:t>Thus, the problems associated both with the irrationality driving investment expenditure and the speculative demand for money are eliminated in one swoop! There are no obstacles on the path to full employment.  </a:t>
            </a:r>
            <a:endParaRPr lang="en-US" dirty="0"/>
          </a:p>
        </p:txBody>
      </p:sp>
    </p:spTree>
    <p:extLst>
      <p:ext uri="{BB962C8B-B14F-4D97-AF65-F5344CB8AC3E}">
        <p14:creationId xmlns:p14="http://schemas.microsoft.com/office/powerpoint/2010/main" val="10813986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29</a:t>
            </a:r>
            <a:endParaRPr lang="en-US" dirty="0"/>
          </a:p>
        </p:txBody>
      </p:sp>
      <p:graphicFrame>
        <p:nvGraphicFramePr>
          <p:cNvPr id="3" name="Content Placeholder 3"/>
          <p:cNvGraphicFramePr>
            <a:graphicFrameLocks/>
          </p:cNvGraphicFramePr>
          <p:nvPr>
            <p:extLst>
              <p:ext uri="{D42A27DB-BD31-4B8C-83A1-F6EECF244321}">
                <p14:modId xmlns:p14="http://schemas.microsoft.com/office/powerpoint/2010/main" val="2757455698"/>
              </p:ext>
            </p:extLst>
          </p:nvPr>
        </p:nvGraphicFramePr>
        <p:xfrm>
          <a:off x="609600" y="1371600"/>
          <a:ext cx="8153400" cy="3383280"/>
        </p:xfrm>
        <a:graphic>
          <a:graphicData uri="http://schemas.openxmlformats.org/drawingml/2006/table">
            <a:tbl>
              <a:tblPr firstRow="1" bandRow="1">
                <a:tableStyleId>{5940675A-B579-460E-94D1-54222C63F5DA}</a:tableStyleId>
              </a:tblPr>
              <a:tblGrid>
                <a:gridCol w="1630680"/>
                <a:gridCol w="1630680"/>
                <a:gridCol w="1630680"/>
                <a:gridCol w="1630680"/>
                <a:gridCol w="1630680"/>
              </a:tblGrid>
              <a:tr h="1151238">
                <a:tc>
                  <a:txBody>
                    <a:bodyPr/>
                    <a:lstStyle/>
                    <a:p>
                      <a:pPr algn="ctr"/>
                      <a:r>
                        <a:rPr lang="en-US" b="1" dirty="0" smtClean="0"/>
                        <a:t>Consumption Expenditure (C) (in</a:t>
                      </a:r>
                      <a:r>
                        <a:rPr lang="en-US" b="1" baseline="0" dirty="0" smtClean="0"/>
                        <a:t> dollars)</a:t>
                      </a:r>
                      <a:endParaRPr lang="en-US" b="1" dirty="0"/>
                    </a:p>
                  </a:txBody>
                  <a:tcPr/>
                </a:tc>
                <a:tc>
                  <a:txBody>
                    <a:bodyPr/>
                    <a:lstStyle/>
                    <a:p>
                      <a:pPr algn="ctr"/>
                      <a:r>
                        <a:rPr lang="en-US" b="1" baseline="0" dirty="0" smtClean="0"/>
                        <a:t>Income (Y) (in dollars) </a:t>
                      </a:r>
                      <a:endParaRPr lang="en-US" b="1" dirty="0"/>
                    </a:p>
                  </a:txBody>
                  <a:tcPr/>
                </a:tc>
                <a:tc>
                  <a:txBody>
                    <a:bodyPr/>
                    <a:lstStyle/>
                    <a:p>
                      <a:pPr algn="ctr"/>
                      <a:r>
                        <a:rPr lang="en-US" b="1" baseline="0" dirty="0" smtClean="0"/>
                        <a:t> </a:t>
                      </a:r>
                      <a:r>
                        <a:rPr lang="en-US" b="1" baseline="0" dirty="0" smtClean="0"/>
                        <a:t>Savings (S) (in dollars)</a:t>
                      </a:r>
                      <a:endParaRPr lang="en-US" b="1" baseline="0" dirty="0" smtClean="0"/>
                    </a:p>
                  </a:txBody>
                  <a:tcPr/>
                </a:tc>
                <a:tc>
                  <a:txBody>
                    <a:bodyPr/>
                    <a:lstStyle/>
                    <a:p>
                      <a:pPr algn="ctr"/>
                      <a:r>
                        <a:rPr lang="en-US" b="1" dirty="0" smtClean="0"/>
                        <a:t>Aggregate</a:t>
                      </a:r>
                      <a:r>
                        <a:rPr lang="en-US" b="1" baseline="0" dirty="0" smtClean="0"/>
                        <a:t> Realized Expenditure (C)</a:t>
                      </a:r>
                      <a:endParaRPr lang="en-US"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Level of GDP (same as level of Y)</a:t>
                      </a:r>
                    </a:p>
                    <a:p>
                      <a:pPr algn="ctr"/>
                      <a:endParaRPr lang="en-US" b="1" dirty="0"/>
                    </a:p>
                  </a:txBody>
                  <a:tcPr/>
                </a:tc>
              </a:tr>
              <a:tr h="354227">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algn="ctr"/>
                      <a:r>
                        <a:rPr lang="en-US" dirty="0" smtClean="0"/>
                        <a:t>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Equilibrium</a:t>
                      </a:r>
                      <a:endParaRPr lang="en-US" dirty="0" smtClean="0"/>
                    </a:p>
                  </a:txBody>
                  <a:tcPr/>
                </a:tc>
              </a:tr>
              <a:tr h="354227">
                <a:tc>
                  <a:txBody>
                    <a:bodyPr/>
                    <a:lstStyle/>
                    <a:p>
                      <a:pPr algn="ctr"/>
                      <a:r>
                        <a:rPr lang="en-US" dirty="0" smtClean="0"/>
                        <a:t>1000</a:t>
                      </a:r>
                      <a:endParaRPr lang="en-US" dirty="0"/>
                    </a:p>
                  </a:txBody>
                  <a:tcPr/>
                </a:tc>
                <a:tc>
                  <a:txBody>
                    <a:bodyPr/>
                    <a:lstStyle/>
                    <a:p>
                      <a:pPr algn="ctr"/>
                      <a:r>
                        <a:rPr lang="en-US" dirty="0" smtClean="0"/>
                        <a:t>1000</a:t>
                      </a:r>
                      <a:endParaRPr lang="en-US" dirty="0"/>
                    </a:p>
                  </a:txBody>
                  <a:tcPr/>
                </a:tc>
                <a:tc>
                  <a:txBody>
                    <a:bodyPr/>
                    <a:lstStyle/>
                    <a:p>
                      <a:pPr algn="ctr"/>
                      <a:r>
                        <a:rPr lang="en-US" dirty="0" smtClean="0"/>
                        <a:t>0</a:t>
                      </a:r>
                      <a:endParaRPr lang="en-US" dirty="0"/>
                    </a:p>
                  </a:txBody>
                  <a:tcPr/>
                </a:tc>
                <a:tc>
                  <a:txBody>
                    <a:bodyPr/>
                    <a:lstStyle/>
                    <a:p>
                      <a:pPr algn="ctr"/>
                      <a:r>
                        <a:rPr lang="en-US" dirty="0" smtClean="0"/>
                        <a:t>1000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Equilibrium</a:t>
                      </a:r>
                      <a:endParaRPr lang="en-US" dirty="0" smtClean="0"/>
                    </a:p>
                  </a:txBody>
                  <a:tcPr/>
                </a:tc>
              </a:tr>
              <a:tr h="354227">
                <a:tc>
                  <a:txBody>
                    <a:bodyPr/>
                    <a:lstStyle/>
                    <a:p>
                      <a:pPr algn="ctr"/>
                      <a:r>
                        <a:rPr lang="en-US" dirty="0" smtClean="0"/>
                        <a:t>2000</a:t>
                      </a:r>
                      <a:endParaRPr lang="en-US" dirty="0"/>
                    </a:p>
                  </a:txBody>
                  <a:tcPr/>
                </a:tc>
                <a:tc>
                  <a:txBody>
                    <a:bodyPr/>
                    <a:lstStyle/>
                    <a:p>
                      <a:pPr algn="ctr"/>
                      <a:r>
                        <a:rPr lang="en-US" dirty="0" smtClean="0"/>
                        <a:t>2000</a:t>
                      </a:r>
                      <a:endParaRPr lang="en-US" dirty="0"/>
                    </a:p>
                  </a:txBody>
                  <a:tcPr/>
                </a:tc>
                <a:tc>
                  <a:txBody>
                    <a:bodyPr/>
                    <a:lstStyle/>
                    <a:p>
                      <a:pPr algn="ctr"/>
                      <a:r>
                        <a:rPr lang="en-US" dirty="0" smtClean="0"/>
                        <a:t>0</a:t>
                      </a:r>
                      <a:endParaRPr lang="en-US" dirty="0"/>
                    </a:p>
                  </a:txBody>
                  <a:tcPr/>
                </a:tc>
                <a:tc>
                  <a:txBody>
                    <a:bodyPr/>
                    <a:lstStyle/>
                    <a:p>
                      <a:pPr algn="ctr"/>
                      <a:r>
                        <a:rPr lang="en-US" dirty="0" smtClean="0"/>
                        <a:t>2000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Equilibrium</a:t>
                      </a:r>
                      <a:endParaRPr lang="en-US" dirty="0" smtClean="0"/>
                    </a:p>
                  </a:txBody>
                  <a:tcPr/>
                </a:tc>
              </a:tr>
              <a:tr h="354227">
                <a:tc>
                  <a:txBody>
                    <a:bodyPr/>
                    <a:lstStyle/>
                    <a:p>
                      <a:pPr algn="ctr"/>
                      <a:r>
                        <a:rPr lang="en-US" dirty="0" smtClean="0"/>
                        <a:t>3000</a:t>
                      </a:r>
                      <a:endParaRPr lang="en-US" dirty="0"/>
                    </a:p>
                  </a:txBody>
                  <a:tcPr/>
                </a:tc>
                <a:tc>
                  <a:txBody>
                    <a:bodyPr/>
                    <a:lstStyle/>
                    <a:p>
                      <a:pPr algn="ctr"/>
                      <a:r>
                        <a:rPr lang="en-US" dirty="0" smtClean="0"/>
                        <a:t>3000</a:t>
                      </a:r>
                      <a:endParaRPr lang="en-US" dirty="0"/>
                    </a:p>
                  </a:txBody>
                  <a:tcPr/>
                </a:tc>
                <a:tc>
                  <a:txBody>
                    <a:bodyPr/>
                    <a:lstStyle/>
                    <a:p>
                      <a:pPr algn="ctr"/>
                      <a:r>
                        <a:rPr lang="en-US" dirty="0" smtClean="0"/>
                        <a:t>0</a:t>
                      </a:r>
                      <a:endParaRPr lang="en-US" dirty="0"/>
                    </a:p>
                  </a:txBody>
                  <a:tcPr/>
                </a:tc>
                <a:tc>
                  <a:txBody>
                    <a:bodyPr/>
                    <a:lstStyle/>
                    <a:p>
                      <a:pPr algn="ctr"/>
                      <a:r>
                        <a:rPr lang="en-US" dirty="0" smtClean="0"/>
                        <a:t>3000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Equilibrium</a:t>
                      </a:r>
                      <a:endParaRPr lang="en-US" dirty="0" smtClean="0"/>
                    </a:p>
                  </a:txBody>
                  <a:tcPr/>
                </a:tc>
              </a:tr>
              <a:tr h="354227">
                <a:tc>
                  <a:txBody>
                    <a:bodyPr/>
                    <a:lstStyle/>
                    <a:p>
                      <a:pPr algn="ctr"/>
                      <a:r>
                        <a:rPr lang="en-US" dirty="0" smtClean="0"/>
                        <a:t>4000</a:t>
                      </a:r>
                      <a:endParaRPr lang="en-US" dirty="0"/>
                    </a:p>
                  </a:txBody>
                  <a:tcPr/>
                </a:tc>
                <a:tc>
                  <a:txBody>
                    <a:bodyPr/>
                    <a:lstStyle/>
                    <a:p>
                      <a:pPr algn="ctr"/>
                      <a:r>
                        <a:rPr lang="en-US" dirty="0" smtClean="0"/>
                        <a:t>4000</a:t>
                      </a:r>
                      <a:endParaRPr lang="en-US" dirty="0"/>
                    </a:p>
                  </a:txBody>
                  <a:tcPr/>
                </a:tc>
                <a:tc>
                  <a:txBody>
                    <a:bodyPr/>
                    <a:lstStyle/>
                    <a:p>
                      <a:pPr algn="ctr"/>
                      <a:r>
                        <a:rPr lang="en-US" dirty="0" smtClean="0"/>
                        <a:t>0</a:t>
                      </a:r>
                      <a:endParaRPr lang="en-US" dirty="0"/>
                    </a:p>
                  </a:txBody>
                  <a:tcPr/>
                </a:tc>
                <a:tc>
                  <a:txBody>
                    <a:bodyPr/>
                    <a:lstStyle/>
                    <a:p>
                      <a:pPr algn="ctr"/>
                      <a:r>
                        <a:rPr lang="en-US" dirty="0" smtClean="0"/>
                        <a:t>4000</a:t>
                      </a:r>
                      <a:endParaRPr lang="en-US" dirty="0"/>
                    </a:p>
                  </a:txBody>
                  <a:tcPr/>
                </a:tc>
                <a:tc>
                  <a:txBody>
                    <a:bodyPr/>
                    <a:lstStyle/>
                    <a:p>
                      <a:pPr algn="ctr"/>
                      <a:r>
                        <a:rPr lang="en-US" dirty="0" smtClean="0"/>
                        <a:t>Equilibrium</a:t>
                      </a:r>
                      <a:endParaRPr lang="en-US" dirty="0"/>
                    </a:p>
                  </a:txBody>
                  <a:tcPr/>
                </a:tc>
              </a:tr>
              <a:tr h="354227">
                <a:tc>
                  <a:txBody>
                    <a:bodyPr/>
                    <a:lstStyle/>
                    <a:p>
                      <a:pPr algn="ctr"/>
                      <a:r>
                        <a:rPr lang="en-US" dirty="0" smtClean="0"/>
                        <a:t>5000</a:t>
                      </a:r>
                      <a:endParaRPr lang="en-US" dirty="0"/>
                    </a:p>
                  </a:txBody>
                  <a:tcPr/>
                </a:tc>
                <a:tc>
                  <a:txBody>
                    <a:bodyPr/>
                    <a:lstStyle/>
                    <a:p>
                      <a:pPr algn="ctr"/>
                      <a:r>
                        <a:rPr lang="en-US" dirty="0" smtClean="0"/>
                        <a:t>5000</a:t>
                      </a:r>
                      <a:endParaRPr lang="en-US" dirty="0"/>
                    </a:p>
                  </a:txBody>
                  <a:tcPr/>
                </a:tc>
                <a:tc>
                  <a:txBody>
                    <a:bodyPr/>
                    <a:lstStyle/>
                    <a:p>
                      <a:pPr algn="ctr"/>
                      <a:r>
                        <a:rPr lang="en-US" dirty="0" smtClean="0"/>
                        <a:t>0</a:t>
                      </a:r>
                      <a:endParaRPr lang="en-US" dirty="0"/>
                    </a:p>
                  </a:txBody>
                  <a:tcPr/>
                </a:tc>
                <a:tc>
                  <a:txBody>
                    <a:bodyPr/>
                    <a:lstStyle/>
                    <a:p>
                      <a:pPr algn="ctr"/>
                      <a:r>
                        <a:rPr lang="en-US" dirty="0" smtClean="0"/>
                        <a:t>5000</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Equilibrium</a:t>
                      </a:r>
                      <a:endParaRPr lang="en-US" dirty="0" smtClean="0"/>
                    </a:p>
                  </a:txBody>
                  <a:tcPr/>
                </a:tc>
              </a:tr>
            </a:tbl>
          </a:graphicData>
        </a:graphic>
      </p:graphicFrame>
      <p:sp>
        <p:nvSpPr>
          <p:cNvPr id="5" name="TextBox 4"/>
          <p:cNvSpPr txBox="1"/>
          <p:nvPr/>
        </p:nvSpPr>
        <p:spPr>
          <a:xfrm>
            <a:off x="822034" y="4844534"/>
            <a:ext cx="7559966" cy="2308324"/>
          </a:xfrm>
          <a:prstGeom prst="rect">
            <a:avLst/>
          </a:prstGeom>
          <a:noFill/>
        </p:spPr>
        <p:txBody>
          <a:bodyPr wrap="square" rtlCol="0">
            <a:spAutoFit/>
          </a:bodyPr>
          <a:lstStyle/>
          <a:p>
            <a:pPr marL="285750" indent="-285750">
              <a:buFont typeface="Arial" pitchFamily="34" charset="0"/>
              <a:buChar char="•"/>
            </a:pPr>
            <a:r>
              <a:rPr lang="en-US" dirty="0" smtClean="0">
                <a:solidFill>
                  <a:prstClr val="black"/>
                </a:solidFill>
              </a:rPr>
              <a:t>Consumption function has been slightly modified: C = 1*Y. </a:t>
            </a:r>
          </a:p>
          <a:p>
            <a:pPr marL="285750" indent="-285750">
              <a:buFont typeface="Arial" pitchFamily="34" charset="0"/>
              <a:buChar char="•"/>
            </a:pPr>
            <a:r>
              <a:rPr lang="en-US" dirty="0" smtClean="0">
                <a:solidFill>
                  <a:prstClr val="black"/>
                </a:solidFill>
              </a:rPr>
              <a:t>MPC = 1, no C when Y is 0. Savings are 0 at all levels of GDP, as is I.</a:t>
            </a:r>
          </a:p>
          <a:p>
            <a:pPr marL="285750" indent="-285750">
              <a:buFont typeface="Arial" pitchFamily="34" charset="0"/>
              <a:buChar char="•"/>
            </a:pPr>
            <a:r>
              <a:rPr lang="en-US" dirty="0" smtClean="0">
                <a:solidFill>
                  <a:prstClr val="black"/>
                </a:solidFill>
              </a:rPr>
              <a:t>All levels of income (GDP) are potential equilibrium levels of GDP. </a:t>
            </a:r>
          </a:p>
          <a:p>
            <a:pPr marL="285750" indent="-285750">
              <a:buFont typeface="Arial" pitchFamily="34" charset="0"/>
              <a:buChar char="•"/>
            </a:pPr>
            <a:r>
              <a:rPr lang="en-US" dirty="0" smtClean="0">
                <a:solidFill>
                  <a:prstClr val="black"/>
                </a:solidFill>
              </a:rPr>
              <a:t>Assuming that the level of GDP associated with full employment at the given (rigid) wage rate is $5000, there are no obstacles to achieving this level of GDP. </a:t>
            </a:r>
          </a:p>
          <a:p>
            <a:pPr marL="285750" indent="-285750">
              <a:buFont typeface="Arial" pitchFamily="34" charset="0"/>
              <a:buChar char="•"/>
            </a:pPr>
            <a:r>
              <a:rPr lang="en-US" dirty="0" smtClean="0">
                <a:solidFill>
                  <a:prstClr val="black"/>
                </a:solidFill>
              </a:rPr>
              <a:t>Output and employment will always be at the full employment level.  </a:t>
            </a:r>
          </a:p>
          <a:p>
            <a:pPr marL="285750" indent="-285750">
              <a:buFont typeface="Arial" pitchFamily="34" charset="0"/>
              <a:buChar char="•"/>
            </a:pPr>
            <a:endParaRPr lang="en-US" dirty="0">
              <a:solidFill>
                <a:prstClr val="black"/>
              </a:solidFill>
            </a:endParaRPr>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340595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5">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6" dur="500"/>
                                        <p:tgtEl>
                                          <p:spTgt spid="5">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p:tgtEl>
                                          <p:spTgt spid="5">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Lecture 29</a:t>
            </a:r>
            <a:endParaRPr lang="en-US" dirty="0"/>
          </a:p>
        </p:txBody>
      </p:sp>
      <p:sp>
        <p:nvSpPr>
          <p:cNvPr id="5" name="Content Placeholder 4"/>
          <p:cNvSpPr>
            <a:spLocks noGrp="1"/>
          </p:cNvSpPr>
          <p:nvPr>
            <p:ph idx="1"/>
          </p:nvPr>
        </p:nvSpPr>
        <p:spPr/>
        <p:txBody>
          <a:bodyPr>
            <a:normAutofit fontScale="77500" lnSpcReduction="20000"/>
          </a:bodyPr>
          <a:lstStyle/>
          <a:p>
            <a:pPr algn="just"/>
            <a:r>
              <a:rPr lang="en-US" dirty="0" smtClean="0"/>
              <a:t>Thus the existence of savings is the villain of the piece for Keynes. It is the fact that all income earned is not expended on consumer goods that is the root of the problem of unemployment. </a:t>
            </a:r>
          </a:p>
          <a:p>
            <a:pPr algn="just"/>
            <a:r>
              <a:rPr lang="en-US" dirty="0" smtClean="0"/>
              <a:t>For as long as all income earned in expended on consumption, a certain structure of production can be sustained that will ensure full employment. For higher and higher levels of consumption expenditure sustain higher levels of output in the consumption goods sector.</a:t>
            </a:r>
          </a:p>
          <a:p>
            <a:pPr algn="just"/>
            <a:r>
              <a:rPr lang="en-US" dirty="0" smtClean="0"/>
              <a:t>The net incomes that need to be paid to sustain this production structure are provided by the consumption expenditure and the entire problem of savings not finding an outlet and the associated problems of unemployment do not arise.</a:t>
            </a:r>
            <a:endParaRPr lang="en-US" dirty="0"/>
          </a:p>
        </p:txBody>
      </p:sp>
      <p:sp>
        <p:nvSpPr>
          <p:cNvPr id="3" name="Slide Number Placeholder 2"/>
          <p:cNvSpPr>
            <a:spLocks noGrp="1"/>
          </p:cNvSpPr>
          <p:nvPr>
            <p:ph type="sldNum" sz="quarter" idx="12"/>
          </p:nvPr>
        </p:nvSpPr>
        <p:spPr/>
        <p:txBody>
          <a:bodyPr/>
          <a:lstStyle/>
          <a:p>
            <a:fld id="{79A9E858-849D-4055-B15A-BEFBE520D778}"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1459097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A critique of this important conclusion of Keynesian economics requires a detailed analysis of the role played by time in the economic process, which is a hallmark of Austrian macroeconomics. </a:t>
            </a:r>
          </a:p>
          <a:p>
            <a:pPr algn="just"/>
            <a:r>
              <a:rPr lang="en-US" dirty="0" smtClean="0"/>
              <a:t>Once the temporal element inherent in all production is understood and incorporated into the analysis, the problems with this conclusion of Keynes become clear. </a:t>
            </a:r>
          </a:p>
          <a:p>
            <a:pPr algn="just"/>
            <a:r>
              <a:rPr lang="en-US" dirty="0" smtClean="0"/>
              <a:t>To better understand the role played by time in production activities in a modern, complex economy, let us turn first to the world of Robinson Crusoe and analyze its implications in that simplified world.</a:t>
            </a:r>
            <a:endParaRPr lang="en-US" dirty="0"/>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8</a:t>
            </a:fld>
            <a:endParaRPr lang="en-US">
              <a:solidFill>
                <a:prstClr val="black">
                  <a:tint val="75000"/>
                </a:prstClr>
              </a:solidFill>
            </a:endParaRPr>
          </a:p>
        </p:txBody>
      </p:sp>
    </p:spTree>
    <p:extLst>
      <p:ext uri="{BB962C8B-B14F-4D97-AF65-F5344CB8AC3E}">
        <p14:creationId xmlns:p14="http://schemas.microsoft.com/office/powerpoint/2010/main" val="12230631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29</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Assume that Robinson is willing to devote 10 hours a day to production, while devoting the remaining 14 hours to the enjoyment of leisure. </a:t>
            </a:r>
          </a:p>
          <a:p>
            <a:pPr algn="just"/>
            <a:r>
              <a:rPr lang="en-US" dirty="0" smtClean="0"/>
              <a:t>He begins by devoting all 10 hours a day to fishing with his bare hands, obtaining a yield of 10 fish at the end of the day, i.e., 1 fish per hour worked. </a:t>
            </a:r>
          </a:p>
          <a:p>
            <a:pPr algn="just"/>
            <a:r>
              <a:rPr lang="en-US" dirty="0" smtClean="0"/>
              <a:t>He is also aware of another production process that could yield fish – producing a net and then fishing with the aid of this net. </a:t>
            </a:r>
          </a:p>
          <a:p>
            <a:pPr algn="just"/>
            <a:r>
              <a:rPr lang="en-US" dirty="0" smtClean="0"/>
              <a:t>The net, however, will take 30 hours to build. Thus, </a:t>
            </a:r>
            <a:r>
              <a:rPr lang="en-US" dirty="0"/>
              <a:t>o</a:t>
            </a:r>
            <a:r>
              <a:rPr lang="en-US" dirty="0" smtClean="0"/>
              <a:t>nly after devoting three full days to constructing the net can Robinson acquire fish with its aid. </a:t>
            </a:r>
            <a:endParaRPr lang="en-US" dirty="0"/>
          </a:p>
        </p:txBody>
      </p:sp>
      <p:sp>
        <p:nvSpPr>
          <p:cNvPr id="4" name="Slide Number Placeholder 3"/>
          <p:cNvSpPr>
            <a:spLocks noGrp="1"/>
          </p:cNvSpPr>
          <p:nvPr>
            <p:ph type="sldNum" sz="quarter" idx="12"/>
          </p:nvPr>
        </p:nvSpPr>
        <p:spPr/>
        <p:txBody>
          <a:bodyPr/>
          <a:lstStyle/>
          <a:p>
            <a:fld id="{79A9E858-849D-4055-B15A-BEFBE520D778}"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22273336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1623</Words>
  <Application>Microsoft Office PowerPoint</Application>
  <PresentationFormat>On-screen Show (4:3)</PresentationFormat>
  <Paragraphs>105</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1_Office Theme</vt:lpstr>
      <vt:lpstr>Introduction</vt:lpstr>
      <vt:lpstr>Lecture 29</vt:lpstr>
      <vt:lpstr>Lecture 29</vt:lpstr>
      <vt:lpstr>Lecture 29</vt:lpstr>
      <vt:lpstr>Lecture 29</vt:lpstr>
      <vt:lpstr>Lecture 29</vt:lpstr>
      <vt:lpstr>Lecture 29</vt:lpstr>
      <vt:lpstr>Lecture 29</vt:lpstr>
      <vt:lpstr>Lecture 29</vt:lpstr>
      <vt:lpstr>Lecture 29</vt:lpstr>
      <vt:lpstr>Lecture 29</vt:lpstr>
      <vt:lpstr>Lecture 29</vt:lpstr>
      <vt:lpstr>Lecture 29</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23</cp:revision>
  <dcterms:created xsi:type="dcterms:W3CDTF">2013-08-05T17:26:52Z</dcterms:created>
  <dcterms:modified xsi:type="dcterms:W3CDTF">2013-08-05T20:55:07Z</dcterms:modified>
</cp:coreProperties>
</file>