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 id="2147483684" r:id="rId4"/>
  </p:sldMasterIdLst>
  <p:sldIdLst>
    <p:sldId id="257" r:id="rId5"/>
    <p:sldId id="259" r:id="rId6"/>
    <p:sldId id="258" r:id="rId7"/>
    <p:sldId id="260" r:id="rId8"/>
    <p:sldId id="261" r:id="rId9"/>
    <p:sldId id="262" r:id="rId10"/>
    <p:sldId id="263" r:id="rId11"/>
    <p:sldId id="264" r:id="rId12"/>
    <p:sldId id="266" r:id="rId13"/>
    <p:sldId id="265" r:id="rId14"/>
    <p:sldId id="267" r:id="rId15"/>
    <p:sldId id="268" r:id="rId16"/>
    <p:sldId id="269" r:id="rId17"/>
    <p:sldId id="270" r:id="rId18"/>
    <p:sldId id="271"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slideMaster" Target="slideMasters/slideMaster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A2AF09A-1BA7-4B5E-A32A-667AEBB32946}" type="datetimeFigureOut">
              <a:rPr lang="en-US" smtClean="0"/>
              <a:t>8/4/2013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F327D5-66F9-46F8-8901-012509AC3BD3}" type="slidenum">
              <a:rPr lang="en-US" smtClean="0"/>
              <a:t>‹#›</a:t>
            </a:fld>
            <a:endParaRPr lang="en-US"/>
          </a:p>
        </p:txBody>
      </p:sp>
    </p:spTree>
    <p:extLst>
      <p:ext uri="{BB962C8B-B14F-4D97-AF65-F5344CB8AC3E}">
        <p14:creationId xmlns:p14="http://schemas.microsoft.com/office/powerpoint/2010/main" val="29253177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A2AF09A-1BA7-4B5E-A32A-667AEBB32946}" type="datetimeFigureOut">
              <a:rPr lang="en-US" smtClean="0"/>
              <a:t>8/4/2013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F327D5-66F9-46F8-8901-012509AC3BD3}" type="slidenum">
              <a:rPr lang="en-US" smtClean="0"/>
              <a:t>‹#›</a:t>
            </a:fld>
            <a:endParaRPr lang="en-US"/>
          </a:p>
        </p:txBody>
      </p:sp>
    </p:spTree>
    <p:extLst>
      <p:ext uri="{BB962C8B-B14F-4D97-AF65-F5344CB8AC3E}">
        <p14:creationId xmlns:p14="http://schemas.microsoft.com/office/powerpoint/2010/main" val="71514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A2AF09A-1BA7-4B5E-A32A-667AEBB32946}" type="datetimeFigureOut">
              <a:rPr lang="en-US" smtClean="0"/>
              <a:t>8/4/2013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F327D5-66F9-46F8-8901-012509AC3BD3}" type="slidenum">
              <a:rPr lang="en-US" smtClean="0"/>
              <a:t>‹#›</a:t>
            </a:fld>
            <a:endParaRPr lang="en-US"/>
          </a:p>
        </p:txBody>
      </p:sp>
    </p:spTree>
    <p:extLst>
      <p:ext uri="{BB962C8B-B14F-4D97-AF65-F5344CB8AC3E}">
        <p14:creationId xmlns:p14="http://schemas.microsoft.com/office/powerpoint/2010/main" val="20072873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BBA8990-CAF9-4763-A0EF-3035897C8F9C}" type="datetime1">
              <a:rPr lang="en-US" smtClean="0">
                <a:solidFill>
                  <a:prstClr val="black">
                    <a:tint val="75000"/>
                  </a:prstClr>
                </a:solidFill>
              </a:rPr>
              <a:pPr/>
              <a:t>8/4/2013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9A9E858-849D-4055-B15A-BEFBE520D77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4198208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20F2675-C1EC-4BCF-9762-BBC7FF44B9EB}" type="datetime1">
              <a:rPr lang="en-US" smtClean="0">
                <a:solidFill>
                  <a:prstClr val="black">
                    <a:tint val="75000"/>
                  </a:prstClr>
                </a:solidFill>
              </a:rPr>
              <a:pPr/>
              <a:t>8/4/2013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9A9E858-849D-4055-B15A-BEFBE520D77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669818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9425A2A-9F61-4E11-B317-B49E09ADDE87}" type="datetime1">
              <a:rPr lang="en-US" smtClean="0">
                <a:solidFill>
                  <a:prstClr val="black">
                    <a:tint val="75000"/>
                  </a:prstClr>
                </a:solidFill>
              </a:rPr>
              <a:pPr/>
              <a:t>8/4/2013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9A9E858-849D-4055-B15A-BEFBE520D77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6435439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2C77EC4-01D2-40F0-B6E7-9B0F7AA6034F}" type="datetime1">
              <a:rPr lang="en-US" smtClean="0">
                <a:solidFill>
                  <a:prstClr val="black">
                    <a:tint val="75000"/>
                  </a:prstClr>
                </a:solidFill>
              </a:rPr>
              <a:pPr/>
              <a:t>8/4/2013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9A9E858-849D-4055-B15A-BEFBE520D77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7431046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F1C8D72-8E13-4E1B-AB7C-A3BC3988D8BB}" type="datetime1">
              <a:rPr lang="en-US" smtClean="0">
                <a:solidFill>
                  <a:prstClr val="black">
                    <a:tint val="75000"/>
                  </a:prstClr>
                </a:solidFill>
              </a:rPr>
              <a:pPr/>
              <a:t>8/4/2013</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79A9E858-849D-4055-B15A-BEFBE520D77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3677269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C765925-3A9B-44A6-B99D-F61A2D899498}" type="datetime1">
              <a:rPr lang="en-US" smtClean="0">
                <a:solidFill>
                  <a:prstClr val="black">
                    <a:tint val="75000"/>
                  </a:prstClr>
                </a:solidFill>
              </a:rPr>
              <a:pPr/>
              <a:t>8/4/2013</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79A9E858-849D-4055-B15A-BEFBE520D77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2418738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581F6A-49EA-4D04-8D4D-0F5129C90542}" type="datetime1">
              <a:rPr lang="en-US" smtClean="0">
                <a:solidFill>
                  <a:prstClr val="black">
                    <a:tint val="75000"/>
                  </a:prstClr>
                </a:solidFill>
              </a:rPr>
              <a:pPr/>
              <a:t>8/4/2013</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79A9E858-849D-4055-B15A-BEFBE520D77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7250454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735DECB-7F08-44B5-B280-78E41A1A48FA}" type="datetime1">
              <a:rPr lang="en-US" smtClean="0">
                <a:solidFill>
                  <a:prstClr val="black">
                    <a:tint val="75000"/>
                  </a:prstClr>
                </a:solidFill>
              </a:rPr>
              <a:pPr/>
              <a:t>8/4/2013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9A9E858-849D-4055-B15A-BEFBE520D77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1495445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A2AF09A-1BA7-4B5E-A32A-667AEBB32946}" type="datetimeFigureOut">
              <a:rPr lang="en-US" smtClean="0"/>
              <a:t>8/4/2013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F327D5-66F9-46F8-8901-012509AC3BD3}" type="slidenum">
              <a:rPr lang="en-US" smtClean="0"/>
              <a:t>‹#›</a:t>
            </a:fld>
            <a:endParaRPr lang="en-US"/>
          </a:p>
        </p:txBody>
      </p:sp>
    </p:spTree>
    <p:extLst>
      <p:ext uri="{BB962C8B-B14F-4D97-AF65-F5344CB8AC3E}">
        <p14:creationId xmlns:p14="http://schemas.microsoft.com/office/powerpoint/2010/main" val="289363148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4BEAAE3-D818-4833-A961-31FED9150CF2}" type="datetime1">
              <a:rPr lang="en-US" smtClean="0">
                <a:solidFill>
                  <a:prstClr val="black">
                    <a:tint val="75000"/>
                  </a:prstClr>
                </a:solidFill>
              </a:rPr>
              <a:pPr/>
              <a:t>8/4/2013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9A9E858-849D-4055-B15A-BEFBE520D77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3235467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6636758-58D1-41EE-9247-40226D73D777}" type="datetime1">
              <a:rPr lang="en-US" smtClean="0">
                <a:solidFill>
                  <a:prstClr val="black">
                    <a:tint val="75000"/>
                  </a:prstClr>
                </a:solidFill>
              </a:rPr>
              <a:pPr/>
              <a:t>8/4/2013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9A9E858-849D-4055-B15A-BEFBE520D77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2960350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AC20B18-1046-4AD8-8EA4-6053B8B3863A}" type="datetime1">
              <a:rPr lang="en-US" smtClean="0">
                <a:solidFill>
                  <a:prstClr val="black">
                    <a:tint val="75000"/>
                  </a:prstClr>
                </a:solidFill>
              </a:rPr>
              <a:pPr/>
              <a:t>8/4/2013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9A9E858-849D-4055-B15A-BEFBE520D77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8638694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96454001-4B8F-47E6-A145-99E22F47C1EF}" type="datetime1">
              <a:rPr lang="en-US" smtClean="0">
                <a:solidFill>
                  <a:srgbClr val="000000"/>
                </a:solidFill>
              </a:rPr>
              <a:pPr>
                <a:defRPr/>
              </a:pPr>
              <a:t>8/4/2013</a:t>
            </a:fld>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9EDB18BC-3DCE-48CC-BA81-3FBF909099FA}"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96953490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FE2A314E-3E9B-46F1-AABB-890C466A675B}" type="datetime1">
              <a:rPr lang="en-US" smtClean="0">
                <a:solidFill>
                  <a:srgbClr val="000000"/>
                </a:solidFill>
              </a:rPr>
              <a:pPr>
                <a:defRPr/>
              </a:pPr>
              <a:t>8/4/2013</a:t>
            </a:fld>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843837F0-B58D-4D6B-929B-F1613AB1B382}"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6332979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fld id="{0343ED2F-0302-45B6-9DBD-F2FAE86AC3CB}" type="datetime1">
              <a:rPr lang="en-US" smtClean="0">
                <a:solidFill>
                  <a:srgbClr val="000000"/>
                </a:solidFill>
              </a:rPr>
              <a:pPr>
                <a:defRPr/>
              </a:pPr>
              <a:t>8/4/2013</a:t>
            </a:fld>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333D131-3EEC-477B-82C9-5A909B01B23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97393143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fld id="{CECF16D2-8CBE-47E7-A43D-E3486CCB4B23}" type="datetime1">
              <a:rPr lang="en-US" smtClean="0">
                <a:solidFill>
                  <a:srgbClr val="000000"/>
                </a:solidFill>
              </a:rPr>
              <a:pPr>
                <a:defRPr/>
              </a:pPr>
              <a:t>8/4/2013</a:t>
            </a:fld>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3AAEDFF7-F44A-49FC-BBFD-755F8F3C206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7630596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fld id="{75A23F3A-44CF-4111-A97E-3347220A7437}" type="datetime1">
              <a:rPr lang="en-US" smtClean="0">
                <a:solidFill>
                  <a:srgbClr val="000000"/>
                </a:solidFill>
              </a:rPr>
              <a:pPr>
                <a:defRPr/>
              </a:pPr>
              <a:t>8/4/2013</a:t>
            </a:fld>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C019233E-D7F5-48A2-A4A7-9DFB11F5D77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69967130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fld id="{7D8996B8-50D8-4F83-BC7F-1A7F82630A91}" type="datetime1">
              <a:rPr lang="en-US" smtClean="0">
                <a:solidFill>
                  <a:srgbClr val="000000"/>
                </a:solidFill>
              </a:rPr>
              <a:pPr>
                <a:defRPr/>
              </a:pPr>
              <a:t>8/4/2013</a:t>
            </a:fld>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9F28F110-A8C8-46C5-BC36-209BBFFBD14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70013451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8727CED1-94F7-4E32-9DA5-A894E573C933}" type="datetime1">
              <a:rPr lang="en-US" smtClean="0">
                <a:solidFill>
                  <a:srgbClr val="000000"/>
                </a:solidFill>
              </a:rPr>
              <a:pPr>
                <a:defRPr/>
              </a:pPr>
              <a:t>8/4/2013</a:t>
            </a:fld>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10985F40-2199-42AA-84FC-BC4441F44D2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9855160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A2AF09A-1BA7-4B5E-A32A-667AEBB32946}" type="datetimeFigureOut">
              <a:rPr lang="en-US" smtClean="0"/>
              <a:t>8/4/2013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F327D5-66F9-46F8-8901-012509AC3BD3}" type="slidenum">
              <a:rPr lang="en-US" smtClean="0"/>
              <a:t>‹#›</a:t>
            </a:fld>
            <a:endParaRPr lang="en-US"/>
          </a:p>
        </p:txBody>
      </p:sp>
    </p:spTree>
    <p:extLst>
      <p:ext uri="{BB962C8B-B14F-4D97-AF65-F5344CB8AC3E}">
        <p14:creationId xmlns:p14="http://schemas.microsoft.com/office/powerpoint/2010/main" val="347942291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ACE4ED1D-A17B-4FEA-9816-61B8C2220762}" type="datetime1">
              <a:rPr lang="en-US" smtClean="0">
                <a:solidFill>
                  <a:srgbClr val="000000"/>
                </a:solidFill>
              </a:rPr>
              <a:pPr>
                <a:defRPr/>
              </a:pPr>
              <a:t>8/4/2013</a:t>
            </a:fld>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B6DAEE2-858F-4854-8F97-631B4926211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04127555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DFEBD1F8-7E99-4607-B75A-059A4E73C4E8}" type="datetime1">
              <a:rPr lang="en-US" smtClean="0">
                <a:solidFill>
                  <a:srgbClr val="000000"/>
                </a:solidFill>
              </a:rPr>
              <a:pPr>
                <a:defRPr/>
              </a:pPr>
              <a:t>8/4/2013</a:t>
            </a:fld>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D387111E-8044-4DF7-8B06-1709051042E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62680812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7A6E3447-DD55-4C16-9532-40F1ED708117}" type="datetime1">
              <a:rPr lang="en-US" smtClean="0">
                <a:solidFill>
                  <a:srgbClr val="000000"/>
                </a:solidFill>
              </a:rPr>
              <a:pPr>
                <a:defRPr/>
              </a:pPr>
              <a:t>8/4/2013</a:t>
            </a:fld>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3947D4C5-0312-4254-8444-975F31E1F57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27132705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F428C841-D249-4D25-B266-5B938D8B21F9}" type="datetime1">
              <a:rPr lang="en-US" smtClean="0">
                <a:solidFill>
                  <a:srgbClr val="000000"/>
                </a:solidFill>
              </a:rPr>
              <a:pPr>
                <a:defRPr/>
              </a:pPr>
              <a:t>8/4/2013</a:t>
            </a:fld>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F6A00C1B-C555-4A37-BCE5-1B11A802C91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15079530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A2AF09A-1BA7-4B5E-A32A-667AEBB32946}" type="datetimeFigureOut">
              <a:rPr lang="en-US">
                <a:solidFill>
                  <a:prstClr val="black">
                    <a:tint val="75000"/>
                  </a:prstClr>
                </a:solidFill>
              </a:rPr>
              <a:pPr/>
              <a:t>8/4/2013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DEF327D5-66F9-46F8-8901-012509AC3BD3}"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3751286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A2AF09A-1BA7-4B5E-A32A-667AEBB32946}" type="datetimeFigureOut">
              <a:rPr lang="en-US">
                <a:solidFill>
                  <a:prstClr val="black">
                    <a:tint val="75000"/>
                  </a:prstClr>
                </a:solidFill>
              </a:rPr>
              <a:pPr/>
              <a:t>8/4/2013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DEF327D5-66F9-46F8-8901-012509AC3BD3}"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0474360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A2AF09A-1BA7-4B5E-A32A-667AEBB32946}" type="datetimeFigureOut">
              <a:rPr lang="en-US">
                <a:solidFill>
                  <a:prstClr val="black">
                    <a:tint val="75000"/>
                  </a:prstClr>
                </a:solidFill>
              </a:rPr>
              <a:pPr/>
              <a:t>8/4/2013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DEF327D5-66F9-46F8-8901-012509AC3BD3}"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65086280"/>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A2AF09A-1BA7-4B5E-A32A-667AEBB32946}" type="datetimeFigureOut">
              <a:rPr lang="en-US">
                <a:solidFill>
                  <a:prstClr val="black">
                    <a:tint val="75000"/>
                  </a:prstClr>
                </a:solidFill>
              </a:rPr>
              <a:pPr/>
              <a:t>8/4/2013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DEF327D5-66F9-46F8-8901-012509AC3BD3}"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68150077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A2AF09A-1BA7-4B5E-A32A-667AEBB32946}" type="datetimeFigureOut">
              <a:rPr lang="en-US">
                <a:solidFill>
                  <a:prstClr val="black">
                    <a:tint val="75000"/>
                  </a:prstClr>
                </a:solidFill>
              </a:rPr>
              <a:pPr/>
              <a:t>8/4/2013</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DEF327D5-66F9-46F8-8901-012509AC3BD3}"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99001560"/>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A2AF09A-1BA7-4B5E-A32A-667AEBB32946}" type="datetimeFigureOut">
              <a:rPr lang="en-US">
                <a:solidFill>
                  <a:prstClr val="black">
                    <a:tint val="75000"/>
                  </a:prstClr>
                </a:solidFill>
              </a:rPr>
              <a:pPr/>
              <a:t>8/4/2013</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DEF327D5-66F9-46F8-8901-012509AC3BD3}"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413377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A2AF09A-1BA7-4B5E-A32A-667AEBB32946}" type="datetimeFigureOut">
              <a:rPr lang="en-US" smtClean="0"/>
              <a:t>8/4/2013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EF327D5-66F9-46F8-8901-012509AC3BD3}" type="slidenum">
              <a:rPr lang="en-US" smtClean="0"/>
              <a:t>‹#›</a:t>
            </a:fld>
            <a:endParaRPr lang="en-US"/>
          </a:p>
        </p:txBody>
      </p:sp>
    </p:spTree>
    <p:extLst>
      <p:ext uri="{BB962C8B-B14F-4D97-AF65-F5344CB8AC3E}">
        <p14:creationId xmlns:p14="http://schemas.microsoft.com/office/powerpoint/2010/main" val="2981192672"/>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A2AF09A-1BA7-4B5E-A32A-667AEBB32946}" type="datetimeFigureOut">
              <a:rPr lang="en-US">
                <a:solidFill>
                  <a:prstClr val="black">
                    <a:tint val="75000"/>
                  </a:prstClr>
                </a:solidFill>
              </a:rPr>
              <a:pPr/>
              <a:t>8/4/2013</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DEF327D5-66F9-46F8-8901-012509AC3BD3}"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5097738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A2AF09A-1BA7-4B5E-A32A-667AEBB32946}" type="datetimeFigureOut">
              <a:rPr lang="en-US">
                <a:solidFill>
                  <a:prstClr val="black">
                    <a:tint val="75000"/>
                  </a:prstClr>
                </a:solidFill>
              </a:rPr>
              <a:pPr/>
              <a:t>8/4/2013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DEF327D5-66F9-46F8-8901-012509AC3BD3}"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43864467"/>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A2AF09A-1BA7-4B5E-A32A-667AEBB32946}" type="datetimeFigureOut">
              <a:rPr lang="en-US">
                <a:solidFill>
                  <a:prstClr val="black">
                    <a:tint val="75000"/>
                  </a:prstClr>
                </a:solidFill>
              </a:rPr>
              <a:pPr/>
              <a:t>8/4/2013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DEF327D5-66F9-46F8-8901-012509AC3BD3}"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91144794"/>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A2AF09A-1BA7-4B5E-A32A-667AEBB32946}" type="datetimeFigureOut">
              <a:rPr lang="en-US">
                <a:solidFill>
                  <a:prstClr val="black">
                    <a:tint val="75000"/>
                  </a:prstClr>
                </a:solidFill>
              </a:rPr>
              <a:pPr/>
              <a:t>8/4/2013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DEF327D5-66F9-46F8-8901-012509AC3BD3}"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59606666"/>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A2AF09A-1BA7-4B5E-A32A-667AEBB32946}" type="datetimeFigureOut">
              <a:rPr lang="en-US">
                <a:solidFill>
                  <a:prstClr val="black">
                    <a:tint val="75000"/>
                  </a:prstClr>
                </a:solidFill>
              </a:rPr>
              <a:pPr/>
              <a:t>8/4/2013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DEF327D5-66F9-46F8-8901-012509AC3BD3}"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363064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A2AF09A-1BA7-4B5E-A32A-667AEBB32946}" type="datetimeFigureOut">
              <a:rPr lang="en-US" smtClean="0"/>
              <a:t>8/4/2013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EF327D5-66F9-46F8-8901-012509AC3BD3}" type="slidenum">
              <a:rPr lang="en-US" smtClean="0"/>
              <a:t>‹#›</a:t>
            </a:fld>
            <a:endParaRPr lang="en-US"/>
          </a:p>
        </p:txBody>
      </p:sp>
    </p:spTree>
    <p:extLst>
      <p:ext uri="{BB962C8B-B14F-4D97-AF65-F5344CB8AC3E}">
        <p14:creationId xmlns:p14="http://schemas.microsoft.com/office/powerpoint/2010/main" val="24959728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A2AF09A-1BA7-4B5E-A32A-667AEBB32946}" type="datetimeFigureOut">
              <a:rPr lang="en-US" smtClean="0"/>
              <a:t>8/4/2013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EF327D5-66F9-46F8-8901-012509AC3BD3}" type="slidenum">
              <a:rPr lang="en-US" smtClean="0"/>
              <a:t>‹#›</a:t>
            </a:fld>
            <a:endParaRPr lang="en-US"/>
          </a:p>
        </p:txBody>
      </p:sp>
    </p:spTree>
    <p:extLst>
      <p:ext uri="{BB962C8B-B14F-4D97-AF65-F5344CB8AC3E}">
        <p14:creationId xmlns:p14="http://schemas.microsoft.com/office/powerpoint/2010/main" val="17869328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A2AF09A-1BA7-4B5E-A32A-667AEBB32946}" type="datetimeFigureOut">
              <a:rPr lang="en-US" smtClean="0"/>
              <a:t>8/4/2013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EF327D5-66F9-46F8-8901-012509AC3BD3}" type="slidenum">
              <a:rPr lang="en-US" smtClean="0"/>
              <a:t>‹#›</a:t>
            </a:fld>
            <a:endParaRPr lang="en-US"/>
          </a:p>
        </p:txBody>
      </p:sp>
    </p:spTree>
    <p:extLst>
      <p:ext uri="{BB962C8B-B14F-4D97-AF65-F5344CB8AC3E}">
        <p14:creationId xmlns:p14="http://schemas.microsoft.com/office/powerpoint/2010/main" val="2046159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A2AF09A-1BA7-4B5E-A32A-667AEBB32946}" type="datetimeFigureOut">
              <a:rPr lang="en-US" smtClean="0"/>
              <a:t>8/4/2013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EF327D5-66F9-46F8-8901-012509AC3BD3}" type="slidenum">
              <a:rPr lang="en-US" smtClean="0"/>
              <a:t>‹#›</a:t>
            </a:fld>
            <a:endParaRPr lang="en-US"/>
          </a:p>
        </p:txBody>
      </p:sp>
    </p:spTree>
    <p:extLst>
      <p:ext uri="{BB962C8B-B14F-4D97-AF65-F5344CB8AC3E}">
        <p14:creationId xmlns:p14="http://schemas.microsoft.com/office/powerpoint/2010/main" val="38027871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A2AF09A-1BA7-4B5E-A32A-667AEBB32946}" type="datetimeFigureOut">
              <a:rPr lang="en-US" smtClean="0"/>
              <a:t>8/4/2013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EF327D5-66F9-46F8-8901-012509AC3BD3}" type="slidenum">
              <a:rPr lang="en-US" smtClean="0"/>
              <a:t>‹#›</a:t>
            </a:fld>
            <a:endParaRPr lang="en-US"/>
          </a:p>
        </p:txBody>
      </p:sp>
    </p:spTree>
    <p:extLst>
      <p:ext uri="{BB962C8B-B14F-4D97-AF65-F5344CB8AC3E}">
        <p14:creationId xmlns:p14="http://schemas.microsoft.com/office/powerpoint/2010/main" val="5345092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2AF09A-1BA7-4B5E-A32A-667AEBB32946}" type="datetimeFigureOut">
              <a:rPr lang="en-US" smtClean="0"/>
              <a:t>8/4/2013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F327D5-66F9-46F8-8901-012509AC3BD3}" type="slidenum">
              <a:rPr lang="en-US" smtClean="0"/>
              <a:t>‹#›</a:t>
            </a:fld>
            <a:endParaRPr lang="en-US"/>
          </a:p>
        </p:txBody>
      </p:sp>
    </p:spTree>
    <p:extLst>
      <p:ext uri="{BB962C8B-B14F-4D97-AF65-F5344CB8AC3E}">
        <p14:creationId xmlns:p14="http://schemas.microsoft.com/office/powerpoint/2010/main" val="30265467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5787BCF-D5EE-4289-99BF-F3AB605C720C}" type="datetime1">
              <a:rPr lang="en-US" smtClean="0">
                <a:solidFill>
                  <a:prstClr val="black">
                    <a:tint val="75000"/>
                  </a:prstClr>
                </a:solidFill>
              </a:rPr>
              <a:pPr/>
              <a:t>8/4/2013</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9A9E858-849D-4055-B15A-BEFBE520D77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55251408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smtClean="0"/>
            </a:lvl1pPr>
          </a:lstStyle>
          <a:p>
            <a:pPr eaLnBrk="0" fontAlgn="base" hangingPunct="0">
              <a:spcBef>
                <a:spcPct val="0"/>
              </a:spcBef>
              <a:spcAft>
                <a:spcPct val="0"/>
              </a:spcAft>
              <a:defRPr/>
            </a:pPr>
            <a:fld id="{7A6F0588-63B5-4C18-B375-5C99804FF0D0}" type="datetime1">
              <a:rPr lang="en-US">
                <a:solidFill>
                  <a:srgbClr val="000000"/>
                </a:solidFill>
              </a:rPr>
              <a:pPr eaLnBrk="0" fontAlgn="base" hangingPunct="0">
                <a:spcBef>
                  <a:spcPct val="0"/>
                </a:spcBef>
                <a:spcAft>
                  <a:spcPct val="0"/>
                </a:spcAft>
                <a:defRPr/>
              </a:pPr>
              <a:t>8/4/2013</a:t>
            </a:fld>
            <a:endParaRPr lang="en-US">
              <a:solidFill>
                <a:srgbClr val="000000"/>
              </a:solidFill>
            </a:endParaRPr>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smtClean="0"/>
            </a:lvl1pPr>
          </a:lstStyle>
          <a:p>
            <a:pPr eaLnBrk="0" fontAlgn="base" hangingPunct="0">
              <a:spcBef>
                <a:spcPct val="0"/>
              </a:spcBef>
              <a:spcAft>
                <a:spcPct val="0"/>
              </a:spcAft>
              <a:defRPr/>
            </a:pPr>
            <a:endParaRPr lang="en-US">
              <a:solidFill>
                <a:srgbClr val="000000"/>
              </a:solidFill>
            </a:endParaRPr>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smtClean="0"/>
            </a:lvl1pPr>
          </a:lstStyle>
          <a:p>
            <a:pPr eaLnBrk="0" fontAlgn="base" hangingPunct="0">
              <a:spcBef>
                <a:spcPct val="0"/>
              </a:spcBef>
              <a:spcAft>
                <a:spcPct val="0"/>
              </a:spcAft>
              <a:defRPr/>
            </a:pPr>
            <a:fld id="{4484488C-6915-4AC8-BE2E-4E7A3B0DBD5A}" type="slidenum">
              <a:rPr lang="en-US">
                <a:solidFill>
                  <a:srgbClr val="000000"/>
                </a:solidFill>
              </a:rPr>
              <a:pPr eaLnBrk="0" fontAlgn="base" hangingPunct="0">
                <a:spcBef>
                  <a:spcPct val="0"/>
                </a:spcBef>
                <a:spcAft>
                  <a:spcPct val="0"/>
                </a:spcAft>
                <a:defRPr/>
              </a:pPr>
              <a:t>‹#›</a:t>
            </a:fld>
            <a:endParaRPr lang="en-US">
              <a:solidFill>
                <a:srgbClr val="000000"/>
              </a:solidFill>
            </a:endParaRPr>
          </a:p>
        </p:txBody>
      </p:sp>
    </p:spTree>
    <p:extLst>
      <p:ext uri="{BB962C8B-B14F-4D97-AF65-F5344CB8AC3E}">
        <p14:creationId xmlns:p14="http://schemas.microsoft.com/office/powerpoint/2010/main" val="43623647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2AF09A-1BA7-4B5E-A32A-667AEBB32946}" type="datetimeFigureOut">
              <a:rPr lang="en-US">
                <a:solidFill>
                  <a:prstClr val="black">
                    <a:tint val="75000"/>
                  </a:prstClr>
                </a:solidFill>
              </a:rPr>
              <a:pPr/>
              <a:t>8/4/2013</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F327D5-66F9-46F8-8901-012509AC3BD3}"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907310471"/>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normAutofit fontScale="77500" lnSpcReduction="20000"/>
          </a:bodyPr>
          <a:lstStyle/>
          <a:p>
            <a:pPr algn="just"/>
            <a:r>
              <a:rPr lang="en-US" dirty="0" smtClean="0"/>
              <a:t>In the previous lecture we analyzed Keynes’ theory of employment. </a:t>
            </a:r>
          </a:p>
          <a:p>
            <a:pPr algn="just"/>
            <a:r>
              <a:rPr lang="en-US" dirty="0" smtClean="0"/>
              <a:t>We learned that the nature of the consumption function, coupled with the inherent irrationality and unpredictability underlying the level of realized investment expenditure and the speculative demand for money ensure that there will almost certainly be substantial unemployment on the unhampered market.</a:t>
            </a:r>
          </a:p>
          <a:p>
            <a:pPr algn="just"/>
            <a:r>
              <a:rPr lang="en-US" dirty="0" smtClean="0"/>
              <a:t>In this lecture we will study the famous Keynesian multiplier and then discuss the various measures that the state can take to remove this chronic unemployment that plagues the market.</a:t>
            </a:r>
            <a:endParaRPr lang="en-US" dirty="0"/>
          </a:p>
        </p:txBody>
      </p:sp>
    </p:spTree>
    <p:extLst>
      <p:ext uri="{BB962C8B-B14F-4D97-AF65-F5344CB8AC3E}">
        <p14:creationId xmlns:p14="http://schemas.microsoft.com/office/powerpoint/2010/main" val="9704081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28</a:t>
            </a:r>
            <a:endParaRPr lang="en-US" dirty="0"/>
          </a:p>
        </p:txBody>
      </p:sp>
      <p:sp>
        <p:nvSpPr>
          <p:cNvPr id="3" name="Content Placeholder 2"/>
          <p:cNvSpPr>
            <a:spLocks noGrp="1"/>
          </p:cNvSpPr>
          <p:nvPr>
            <p:ph idx="1"/>
          </p:nvPr>
        </p:nvSpPr>
        <p:spPr/>
        <p:txBody>
          <a:bodyPr>
            <a:noAutofit/>
          </a:bodyPr>
          <a:lstStyle/>
          <a:p>
            <a:pPr algn="just"/>
            <a:r>
              <a:rPr lang="en-US" sz="2300" dirty="0" smtClean="0"/>
              <a:t>Note that this multiplier applies not only to nominal income and expenditure (nominal GDP), but also to real income and expenditure and therefore to real GDP. </a:t>
            </a:r>
          </a:p>
          <a:p>
            <a:pPr algn="just"/>
            <a:r>
              <a:rPr lang="en-US" sz="2300" dirty="0" smtClean="0"/>
              <a:t>Output and employment move in lockstep with nominal income and expenditure in the Keynesian system. </a:t>
            </a:r>
          </a:p>
          <a:p>
            <a:pPr algn="just"/>
            <a:r>
              <a:rPr lang="en-US" sz="2300" dirty="0" smtClean="0"/>
              <a:t>Thus, every round of the multiplier process not only raises the amount of income and expenditure in money terms, but also increases the amount of output and employment. </a:t>
            </a:r>
          </a:p>
          <a:p>
            <a:pPr algn="just"/>
            <a:r>
              <a:rPr lang="en-US" sz="2300" dirty="0" smtClean="0"/>
              <a:t>Thus, the production of the machine generates additional employment, as does the purchase of the burgers, the clothes at Wal-Mart and so on. </a:t>
            </a:r>
          </a:p>
          <a:p>
            <a:pPr algn="just"/>
            <a:r>
              <a:rPr lang="en-US" sz="2300" dirty="0" smtClean="0"/>
              <a:t>And the higher the MPC and the higher the amount consumed at every level of income, the greater this multiple increase in output and employment!</a:t>
            </a:r>
            <a:endParaRPr lang="en-US" sz="2300" dirty="0"/>
          </a:p>
        </p:txBody>
      </p:sp>
    </p:spTree>
    <p:extLst>
      <p:ext uri="{BB962C8B-B14F-4D97-AF65-F5344CB8AC3E}">
        <p14:creationId xmlns:p14="http://schemas.microsoft.com/office/powerpoint/2010/main" val="28010590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28</a:t>
            </a:r>
            <a:endParaRPr lang="en-US" dirty="0"/>
          </a:p>
        </p:txBody>
      </p:sp>
      <p:sp>
        <p:nvSpPr>
          <p:cNvPr id="3" name="Content Placeholder 2"/>
          <p:cNvSpPr>
            <a:spLocks noGrp="1"/>
          </p:cNvSpPr>
          <p:nvPr>
            <p:ph idx="1"/>
          </p:nvPr>
        </p:nvSpPr>
        <p:spPr/>
        <p:txBody>
          <a:bodyPr>
            <a:noAutofit/>
          </a:bodyPr>
          <a:lstStyle/>
          <a:p>
            <a:r>
              <a:rPr lang="en-US" sz="2300" dirty="0" smtClean="0"/>
              <a:t>So far we have assumed that the initial boost to investment occurred in the private sector, i.e., as a result of either an increase in the MEC of the machine concerned or due to a fall in the interest rate as a result of a fall in the speculative demand for money. </a:t>
            </a:r>
          </a:p>
          <a:p>
            <a:r>
              <a:rPr lang="en-US" sz="2300" dirty="0" smtClean="0"/>
              <a:t>But this initial increase in realized investment expenditure could have also been brought about through policy actions on the part of the central bank. </a:t>
            </a:r>
          </a:p>
          <a:p>
            <a:r>
              <a:rPr lang="en-US" sz="2300" dirty="0" smtClean="0"/>
              <a:t>The central bank can decide to undertake monetary stimulus, i.e., increase the amount of money in the banking sector, thereby causing a fall in the rate of interest. </a:t>
            </a:r>
          </a:p>
          <a:p>
            <a:r>
              <a:rPr lang="en-US" sz="2300" dirty="0" smtClean="0"/>
              <a:t>This, in turn, would cause an increase in private investment, thereby leading to a far greater increase in Y and employment via the multiplier.</a:t>
            </a:r>
          </a:p>
        </p:txBody>
      </p:sp>
    </p:spTree>
    <p:extLst>
      <p:ext uri="{BB962C8B-B14F-4D97-AF65-F5344CB8AC3E}">
        <p14:creationId xmlns:p14="http://schemas.microsoft.com/office/powerpoint/2010/main" val="19261002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28</a:t>
            </a:r>
            <a:endParaRPr lang="en-US" dirty="0"/>
          </a:p>
        </p:txBody>
      </p:sp>
      <p:sp>
        <p:nvSpPr>
          <p:cNvPr id="3" name="Content Placeholder 2"/>
          <p:cNvSpPr>
            <a:spLocks noGrp="1"/>
          </p:cNvSpPr>
          <p:nvPr>
            <p:ph idx="1"/>
          </p:nvPr>
        </p:nvSpPr>
        <p:spPr/>
        <p:txBody>
          <a:bodyPr>
            <a:normAutofit fontScale="92500" lnSpcReduction="20000"/>
          </a:bodyPr>
          <a:lstStyle/>
          <a:p>
            <a:pPr algn="just"/>
            <a:r>
              <a:rPr lang="en-US" dirty="0" smtClean="0"/>
              <a:t>Or the government could undertake fiscal stimulus, whereby the government directly infuses a dose of expenditure into the economic system. </a:t>
            </a:r>
          </a:p>
          <a:p>
            <a:pPr algn="just"/>
            <a:r>
              <a:rPr lang="en-US" dirty="0" smtClean="0"/>
              <a:t>This initial expenditure boost, which can be denoted by ∆G, will set the multiplier into motion, thereby leading to a far greater increase in output and employment. </a:t>
            </a:r>
          </a:p>
          <a:p>
            <a:pPr algn="just"/>
            <a:r>
              <a:rPr lang="en-US" dirty="0" smtClean="0"/>
              <a:t>This </a:t>
            </a:r>
            <a:r>
              <a:rPr lang="en-US" dirty="0" smtClean="0"/>
              <a:t>∆G could consist of expenditure on public works projects, expenditure on health and education, etc.  </a:t>
            </a:r>
            <a:endParaRPr lang="en-US" dirty="0"/>
          </a:p>
        </p:txBody>
      </p:sp>
    </p:spTree>
    <p:extLst>
      <p:ext uri="{BB962C8B-B14F-4D97-AF65-F5344CB8AC3E}">
        <p14:creationId xmlns:p14="http://schemas.microsoft.com/office/powerpoint/2010/main" val="14629062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28</a:t>
            </a:r>
            <a:endParaRPr lang="en-US" dirty="0"/>
          </a:p>
        </p:txBody>
      </p:sp>
      <p:sp>
        <p:nvSpPr>
          <p:cNvPr id="3" name="Content Placeholder 2"/>
          <p:cNvSpPr>
            <a:spLocks noGrp="1"/>
          </p:cNvSpPr>
          <p:nvPr>
            <p:ph idx="1"/>
          </p:nvPr>
        </p:nvSpPr>
        <p:spPr/>
        <p:txBody>
          <a:bodyPr>
            <a:normAutofit fontScale="77500" lnSpcReduction="20000"/>
          </a:bodyPr>
          <a:lstStyle/>
          <a:p>
            <a:pPr algn="just"/>
            <a:r>
              <a:rPr lang="en-US" dirty="0" smtClean="0"/>
              <a:t>Thus, via monetary and/or fiscal stimulus, the government can ensure that the economy attains a full employment level of GDP. </a:t>
            </a:r>
          </a:p>
          <a:p>
            <a:pPr algn="just"/>
            <a:r>
              <a:rPr lang="en-US" dirty="0" smtClean="0"/>
              <a:t>Income and output can be given a boost via government intervention to reach the full employment level. </a:t>
            </a:r>
          </a:p>
          <a:p>
            <a:pPr algn="just"/>
            <a:r>
              <a:rPr lang="en-US" dirty="0" smtClean="0"/>
              <a:t>This process is aided by the fact that the initial infusion of expenditure into the system will cause a far greater rise in income and employment.</a:t>
            </a:r>
          </a:p>
          <a:p>
            <a:pPr algn="just"/>
            <a:r>
              <a:rPr lang="en-US" dirty="0" smtClean="0"/>
              <a:t>Moreover, such action is essential, given that the unhampered market is characterized by chronic unemployment and given that there are no forces inherent in the market to boost GDP to the full employment level.</a:t>
            </a:r>
            <a:endParaRPr lang="en-US" dirty="0"/>
          </a:p>
        </p:txBody>
      </p:sp>
    </p:spTree>
    <p:extLst>
      <p:ext uri="{BB962C8B-B14F-4D97-AF65-F5344CB8AC3E}">
        <p14:creationId xmlns:p14="http://schemas.microsoft.com/office/powerpoint/2010/main" val="16418806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685800" y="457200"/>
            <a:ext cx="7772400" cy="1143000"/>
          </a:xfrm>
        </p:spPr>
        <p:txBody>
          <a:bodyPr/>
          <a:lstStyle/>
          <a:p>
            <a:r>
              <a:rPr lang="en-US" dirty="0" smtClean="0"/>
              <a:t> </a:t>
            </a:r>
            <a:r>
              <a:rPr lang="en-US" dirty="0" smtClean="0">
                <a:latin typeface="Calibri" pitchFamily="34" charset="0"/>
              </a:rPr>
              <a:t>Lecture </a:t>
            </a:r>
            <a:r>
              <a:rPr lang="en-US" dirty="0" smtClean="0">
                <a:latin typeface="Calibri" pitchFamily="34" charset="0"/>
              </a:rPr>
              <a:t>28</a:t>
            </a:r>
            <a:endParaRPr lang="en-US" dirty="0" smtClean="0"/>
          </a:p>
        </p:txBody>
      </p:sp>
      <p:sp>
        <p:nvSpPr>
          <p:cNvPr id="17411" name="Line 3"/>
          <p:cNvSpPr>
            <a:spLocks noChangeShapeType="1"/>
          </p:cNvSpPr>
          <p:nvPr/>
        </p:nvSpPr>
        <p:spPr bwMode="auto">
          <a:xfrm>
            <a:off x="685800" y="4191000"/>
            <a:ext cx="25908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17412" name="Line 4"/>
          <p:cNvSpPr>
            <a:spLocks noChangeShapeType="1"/>
          </p:cNvSpPr>
          <p:nvPr/>
        </p:nvSpPr>
        <p:spPr bwMode="auto">
          <a:xfrm>
            <a:off x="685800" y="5848350"/>
            <a:ext cx="25908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17413" name="Line 5"/>
          <p:cNvSpPr>
            <a:spLocks noChangeShapeType="1"/>
          </p:cNvSpPr>
          <p:nvPr/>
        </p:nvSpPr>
        <p:spPr bwMode="auto">
          <a:xfrm flipV="1">
            <a:off x="685800" y="1676400"/>
            <a:ext cx="0" cy="2514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17414" name="Line 6"/>
          <p:cNvSpPr>
            <a:spLocks noChangeShapeType="1"/>
          </p:cNvSpPr>
          <p:nvPr/>
        </p:nvSpPr>
        <p:spPr bwMode="auto">
          <a:xfrm flipV="1">
            <a:off x="685800" y="4495800"/>
            <a:ext cx="0" cy="2133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17415" name="Line 7"/>
          <p:cNvSpPr>
            <a:spLocks noChangeShapeType="1"/>
          </p:cNvSpPr>
          <p:nvPr/>
        </p:nvSpPr>
        <p:spPr bwMode="auto">
          <a:xfrm flipV="1">
            <a:off x="685800" y="1828800"/>
            <a:ext cx="2362200" cy="2362200"/>
          </a:xfrm>
          <a:prstGeom prst="line">
            <a:avLst/>
          </a:prstGeom>
          <a:noFill/>
          <a:ln w="9525">
            <a:solidFill>
              <a:srgbClr val="0000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17417" name="Line 9"/>
          <p:cNvSpPr>
            <a:spLocks noChangeShapeType="1"/>
          </p:cNvSpPr>
          <p:nvPr/>
        </p:nvSpPr>
        <p:spPr bwMode="auto">
          <a:xfrm>
            <a:off x="1981200" y="2914649"/>
            <a:ext cx="0" cy="2938464"/>
          </a:xfrm>
          <a:prstGeom prst="line">
            <a:avLst/>
          </a:prstGeom>
          <a:noFill/>
          <a:ln w="9525" cap="rnd">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17418" name="Line 10"/>
          <p:cNvSpPr>
            <a:spLocks noChangeShapeType="1"/>
          </p:cNvSpPr>
          <p:nvPr/>
        </p:nvSpPr>
        <p:spPr bwMode="auto">
          <a:xfrm>
            <a:off x="2667000" y="2209799"/>
            <a:ext cx="0" cy="3643313"/>
          </a:xfrm>
          <a:prstGeom prst="line">
            <a:avLst/>
          </a:prstGeom>
          <a:noFill/>
          <a:ln w="9525" cap="rnd">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17419" name="Line 11"/>
          <p:cNvSpPr>
            <a:spLocks noChangeShapeType="1"/>
          </p:cNvSpPr>
          <p:nvPr/>
        </p:nvSpPr>
        <p:spPr bwMode="auto">
          <a:xfrm flipV="1">
            <a:off x="685800" y="5181600"/>
            <a:ext cx="2743200" cy="838200"/>
          </a:xfrm>
          <a:prstGeom prst="line">
            <a:avLst/>
          </a:prstGeom>
          <a:noFill/>
          <a:ln w="9525">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17420" name="Text Box 13"/>
          <p:cNvSpPr txBox="1">
            <a:spLocks noChangeArrowheads="1"/>
          </p:cNvSpPr>
          <p:nvPr/>
        </p:nvSpPr>
        <p:spPr bwMode="auto">
          <a:xfrm>
            <a:off x="1127125" y="4152900"/>
            <a:ext cx="2234073"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0" fontAlgn="base" hangingPunct="0">
              <a:spcBef>
                <a:spcPct val="0"/>
              </a:spcBef>
              <a:spcAft>
                <a:spcPct val="0"/>
              </a:spcAft>
            </a:pPr>
            <a:r>
              <a:rPr lang="en-US" sz="1800" b="1" i="1" dirty="0">
                <a:solidFill>
                  <a:srgbClr val="000000"/>
                </a:solidFill>
              </a:rPr>
              <a:t> Y</a:t>
            </a:r>
            <a:r>
              <a:rPr lang="en-US" sz="1800" b="1" i="1" baseline="-25000" dirty="0">
                <a:solidFill>
                  <a:srgbClr val="000000"/>
                </a:solidFill>
              </a:rPr>
              <a:t>1</a:t>
            </a:r>
            <a:r>
              <a:rPr lang="en-US" sz="1800" b="1" i="1" dirty="0">
                <a:solidFill>
                  <a:srgbClr val="000000"/>
                </a:solidFill>
              </a:rPr>
              <a:t>      </a:t>
            </a:r>
            <a:r>
              <a:rPr lang="en-US" sz="1800" b="1" i="1" dirty="0" smtClean="0">
                <a:solidFill>
                  <a:srgbClr val="000000"/>
                </a:solidFill>
              </a:rPr>
              <a:t> </a:t>
            </a:r>
            <a:r>
              <a:rPr lang="en-US" sz="1800" b="1" i="1" dirty="0">
                <a:solidFill>
                  <a:srgbClr val="000000"/>
                </a:solidFill>
              </a:rPr>
              <a:t>Y*</a:t>
            </a:r>
            <a:r>
              <a:rPr lang="en-US" sz="1800" b="1" i="1" dirty="0" smtClean="0">
                <a:solidFill>
                  <a:srgbClr val="000000"/>
                </a:solidFill>
              </a:rPr>
              <a:t>        </a:t>
            </a:r>
            <a:r>
              <a:rPr lang="en-US" sz="1800" b="1" i="1" dirty="0" err="1" smtClean="0">
                <a:solidFill>
                  <a:srgbClr val="000000"/>
                </a:solidFill>
              </a:rPr>
              <a:t>Yf</a:t>
            </a:r>
            <a:r>
              <a:rPr lang="en-US" sz="1800" b="1" i="1" baseline="-25000" dirty="0" smtClean="0">
                <a:solidFill>
                  <a:srgbClr val="000000"/>
                </a:solidFill>
              </a:rPr>
              <a:t>        </a:t>
            </a:r>
            <a:r>
              <a:rPr lang="en-US" sz="1800" b="1" i="1" dirty="0">
                <a:solidFill>
                  <a:srgbClr val="000000"/>
                </a:solidFill>
              </a:rPr>
              <a:t>Y</a:t>
            </a:r>
          </a:p>
        </p:txBody>
      </p:sp>
      <p:sp>
        <p:nvSpPr>
          <p:cNvPr id="17421" name="Text Box 14"/>
          <p:cNvSpPr txBox="1">
            <a:spLocks noChangeArrowheads="1"/>
          </p:cNvSpPr>
          <p:nvPr/>
        </p:nvSpPr>
        <p:spPr bwMode="auto">
          <a:xfrm>
            <a:off x="3013075" y="5600700"/>
            <a:ext cx="3238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0" fontAlgn="base" hangingPunct="0">
              <a:spcBef>
                <a:spcPct val="0"/>
              </a:spcBef>
              <a:spcAft>
                <a:spcPct val="0"/>
              </a:spcAft>
            </a:pPr>
            <a:r>
              <a:rPr lang="en-US" sz="1800" b="1" i="1">
                <a:solidFill>
                  <a:srgbClr val="000000"/>
                </a:solidFill>
              </a:rPr>
              <a:t>Y</a:t>
            </a:r>
          </a:p>
        </p:txBody>
      </p:sp>
      <p:sp>
        <p:nvSpPr>
          <p:cNvPr id="17422" name="Text Box 15"/>
          <p:cNvSpPr txBox="1">
            <a:spLocks noChangeArrowheads="1"/>
          </p:cNvSpPr>
          <p:nvPr/>
        </p:nvSpPr>
        <p:spPr bwMode="auto">
          <a:xfrm>
            <a:off x="3413125" y="4991100"/>
            <a:ext cx="311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0" fontAlgn="base" hangingPunct="0">
              <a:spcBef>
                <a:spcPct val="0"/>
              </a:spcBef>
              <a:spcAft>
                <a:spcPct val="0"/>
              </a:spcAft>
            </a:pPr>
            <a:r>
              <a:rPr lang="en-US" sz="1800" b="1" i="1">
                <a:solidFill>
                  <a:srgbClr val="000000"/>
                </a:solidFill>
              </a:rPr>
              <a:t>S</a:t>
            </a:r>
            <a:endParaRPr lang="en-US" sz="1800" b="1" i="1" baseline="30000">
              <a:solidFill>
                <a:srgbClr val="000000"/>
              </a:solidFill>
            </a:endParaRPr>
          </a:p>
        </p:txBody>
      </p:sp>
      <p:sp>
        <p:nvSpPr>
          <p:cNvPr id="17424" name="Text Box 17"/>
          <p:cNvSpPr txBox="1">
            <a:spLocks noChangeArrowheads="1"/>
          </p:cNvSpPr>
          <p:nvPr/>
        </p:nvSpPr>
        <p:spPr bwMode="auto">
          <a:xfrm>
            <a:off x="2617445" y="1562100"/>
            <a:ext cx="659155"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0" fontAlgn="base" hangingPunct="0">
              <a:spcBef>
                <a:spcPct val="0"/>
              </a:spcBef>
              <a:spcAft>
                <a:spcPct val="0"/>
              </a:spcAft>
            </a:pPr>
            <a:r>
              <a:rPr lang="en-US" sz="1800" b="1" i="1" dirty="0" smtClean="0">
                <a:solidFill>
                  <a:srgbClr val="000000"/>
                </a:solidFill>
              </a:rPr>
              <a:t>GDP</a:t>
            </a:r>
            <a:endParaRPr lang="en-US" sz="1800" b="1" i="1" dirty="0">
              <a:solidFill>
                <a:srgbClr val="000000"/>
              </a:solidFill>
            </a:endParaRPr>
          </a:p>
        </p:txBody>
      </p:sp>
      <p:sp>
        <p:nvSpPr>
          <p:cNvPr id="17425" name="Text Box 18"/>
          <p:cNvSpPr txBox="1">
            <a:spLocks noChangeArrowheads="1"/>
          </p:cNvSpPr>
          <p:nvPr/>
        </p:nvSpPr>
        <p:spPr bwMode="auto">
          <a:xfrm>
            <a:off x="288925" y="4419600"/>
            <a:ext cx="457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0" fontAlgn="base" hangingPunct="0">
              <a:spcBef>
                <a:spcPct val="0"/>
              </a:spcBef>
              <a:spcAft>
                <a:spcPct val="0"/>
              </a:spcAft>
            </a:pPr>
            <a:r>
              <a:rPr lang="en-US" sz="1800" b="1" i="1" dirty="0">
                <a:solidFill>
                  <a:srgbClr val="000000"/>
                </a:solidFill>
              </a:rPr>
              <a:t>S,I</a:t>
            </a:r>
          </a:p>
        </p:txBody>
      </p:sp>
      <p:sp>
        <p:nvSpPr>
          <p:cNvPr id="17426" name="Text Box 19"/>
          <p:cNvSpPr txBox="1">
            <a:spLocks noChangeArrowheads="1"/>
          </p:cNvSpPr>
          <p:nvPr/>
        </p:nvSpPr>
        <p:spPr bwMode="auto">
          <a:xfrm>
            <a:off x="495300" y="4133850"/>
            <a:ext cx="2984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0" fontAlgn="base" hangingPunct="0">
              <a:spcBef>
                <a:spcPct val="0"/>
              </a:spcBef>
              <a:spcAft>
                <a:spcPct val="0"/>
              </a:spcAft>
            </a:pPr>
            <a:r>
              <a:rPr lang="en-US" sz="1800" b="1" i="1">
                <a:solidFill>
                  <a:srgbClr val="000000"/>
                </a:solidFill>
              </a:rPr>
              <a:t>0</a:t>
            </a:r>
          </a:p>
        </p:txBody>
      </p:sp>
      <p:sp>
        <p:nvSpPr>
          <p:cNvPr id="17427" name="Text Box 20"/>
          <p:cNvSpPr txBox="1">
            <a:spLocks noChangeArrowheads="1"/>
          </p:cNvSpPr>
          <p:nvPr/>
        </p:nvSpPr>
        <p:spPr bwMode="auto">
          <a:xfrm>
            <a:off x="419100" y="5486400"/>
            <a:ext cx="2984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0" fontAlgn="base" hangingPunct="0">
              <a:spcBef>
                <a:spcPct val="0"/>
              </a:spcBef>
              <a:spcAft>
                <a:spcPct val="0"/>
              </a:spcAft>
            </a:pPr>
            <a:r>
              <a:rPr lang="en-US" sz="1800" b="1" i="1">
                <a:solidFill>
                  <a:srgbClr val="000000"/>
                </a:solidFill>
              </a:rPr>
              <a:t>0</a:t>
            </a:r>
          </a:p>
        </p:txBody>
      </p:sp>
      <p:sp>
        <p:nvSpPr>
          <p:cNvPr id="17428" name="Text Box 21"/>
          <p:cNvSpPr txBox="1">
            <a:spLocks noChangeArrowheads="1"/>
          </p:cNvSpPr>
          <p:nvPr/>
        </p:nvSpPr>
        <p:spPr bwMode="auto">
          <a:xfrm>
            <a:off x="346075" y="5848350"/>
            <a:ext cx="3746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0" fontAlgn="base" hangingPunct="0">
              <a:spcBef>
                <a:spcPct val="0"/>
              </a:spcBef>
              <a:spcAft>
                <a:spcPct val="0"/>
              </a:spcAft>
            </a:pPr>
            <a:r>
              <a:rPr lang="en-US" sz="1800" b="1" i="1">
                <a:solidFill>
                  <a:srgbClr val="000000"/>
                </a:solidFill>
              </a:rPr>
              <a:t>-a</a:t>
            </a:r>
          </a:p>
        </p:txBody>
      </p:sp>
      <p:sp>
        <p:nvSpPr>
          <p:cNvPr id="17429" name="Text Box 22"/>
          <p:cNvSpPr txBox="1">
            <a:spLocks noChangeArrowheads="1"/>
          </p:cNvSpPr>
          <p:nvPr/>
        </p:nvSpPr>
        <p:spPr bwMode="auto">
          <a:xfrm>
            <a:off x="438150" y="3448050"/>
            <a:ext cx="2984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0" fontAlgn="base" hangingPunct="0">
              <a:spcBef>
                <a:spcPct val="0"/>
              </a:spcBef>
              <a:spcAft>
                <a:spcPct val="0"/>
              </a:spcAft>
            </a:pPr>
            <a:r>
              <a:rPr lang="en-US" sz="1800" b="1" i="1">
                <a:solidFill>
                  <a:srgbClr val="000000"/>
                </a:solidFill>
              </a:rPr>
              <a:t>a</a:t>
            </a:r>
          </a:p>
        </p:txBody>
      </p:sp>
      <p:sp>
        <p:nvSpPr>
          <p:cNvPr id="17430" name="Text Box 23"/>
          <p:cNvSpPr txBox="1">
            <a:spLocks noChangeArrowheads="1"/>
          </p:cNvSpPr>
          <p:nvPr/>
        </p:nvSpPr>
        <p:spPr bwMode="auto">
          <a:xfrm>
            <a:off x="179388" y="1544638"/>
            <a:ext cx="4826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0" fontAlgn="base" hangingPunct="0">
              <a:spcBef>
                <a:spcPct val="0"/>
              </a:spcBef>
              <a:spcAft>
                <a:spcPct val="0"/>
              </a:spcAft>
            </a:pPr>
            <a:r>
              <a:rPr lang="en-US" sz="1800" b="1" i="1">
                <a:solidFill>
                  <a:srgbClr val="000000"/>
                </a:solidFill>
              </a:rPr>
              <a:t>C,I</a:t>
            </a:r>
          </a:p>
        </p:txBody>
      </p:sp>
      <p:sp>
        <p:nvSpPr>
          <p:cNvPr id="17431" name="Text Box 24"/>
          <p:cNvSpPr txBox="1">
            <a:spLocks noChangeArrowheads="1"/>
          </p:cNvSpPr>
          <p:nvPr/>
        </p:nvSpPr>
        <p:spPr bwMode="auto">
          <a:xfrm>
            <a:off x="1774825" y="2628900"/>
            <a:ext cx="336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0" fontAlgn="base" hangingPunct="0">
              <a:spcBef>
                <a:spcPct val="0"/>
              </a:spcBef>
              <a:spcAft>
                <a:spcPct val="0"/>
              </a:spcAft>
            </a:pPr>
            <a:r>
              <a:rPr lang="en-US" sz="1800" b="1" i="1">
                <a:solidFill>
                  <a:srgbClr val="000000"/>
                </a:solidFill>
              </a:rPr>
              <a:t>E</a:t>
            </a:r>
          </a:p>
        </p:txBody>
      </p:sp>
      <p:sp>
        <p:nvSpPr>
          <p:cNvPr id="17432" name="Text Box 25"/>
          <p:cNvSpPr txBox="1">
            <a:spLocks noChangeArrowheads="1"/>
          </p:cNvSpPr>
          <p:nvPr/>
        </p:nvSpPr>
        <p:spPr bwMode="auto">
          <a:xfrm>
            <a:off x="1809750" y="5581650"/>
            <a:ext cx="45397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0" fontAlgn="base" hangingPunct="0">
              <a:spcBef>
                <a:spcPct val="0"/>
              </a:spcBef>
              <a:spcAft>
                <a:spcPct val="0"/>
              </a:spcAft>
            </a:pPr>
            <a:r>
              <a:rPr lang="en-US" sz="1800" b="1" i="1" dirty="0" smtClean="0">
                <a:solidFill>
                  <a:srgbClr val="000000"/>
                </a:solidFill>
              </a:rPr>
              <a:t>E*</a:t>
            </a:r>
            <a:endParaRPr lang="en-US" sz="1800" b="1" i="1" dirty="0">
              <a:solidFill>
                <a:srgbClr val="000000"/>
              </a:solidFill>
            </a:endParaRPr>
          </a:p>
        </p:txBody>
      </p:sp>
      <p:sp>
        <p:nvSpPr>
          <p:cNvPr id="17433" name="Text Box 30"/>
          <p:cNvSpPr txBox="1">
            <a:spLocks noChangeArrowheads="1"/>
          </p:cNvSpPr>
          <p:nvPr/>
        </p:nvSpPr>
        <p:spPr bwMode="auto">
          <a:xfrm>
            <a:off x="2609850" y="5067300"/>
            <a:ext cx="415498"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0" fontAlgn="base" hangingPunct="0">
              <a:spcBef>
                <a:spcPct val="0"/>
              </a:spcBef>
              <a:spcAft>
                <a:spcPct val="0"/>
              </a:spcAft>
            </a:pPr>
            <a:r>
              <a:rPr lang="en-US" sz="1800" b="1" i="1" dirty="0" err="1" smtClean="0">
                <a:solidFill>
                  <a:srgbClr val="000000"/>
                </a:solidFill>
              </a:rPr>
              <a:t>Ef</a:t>
            </a:r>
            <a:endParaRPr lang="en-US" sz="1800" b="1" i="1" dirty="0">
              <a:solidFill>
                <a:srgbClr val="000000"/>
              </a:solidFill>
            </a:endParaRPr>
          </a:p>
        </p:txBody>
      </p:sp>
      <p:sp>
        <p:nvSpPr>
          <p:cNvPr id="17434" name="Text Box 31"/>
          <p:cNvSpPr txBox="1">
            <a:spLocks noChangeArrowheads="1"/>
          </p:cNvSpPr>
          <p:nvPr/>
        </p:nvSpPr>
        <p:spPr bwMode="auto">
          <a:xfrm>
            <a:off x="2438400" y="1924050"/>
            <a:ext cx="336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0" fontAlgn="base" hangingPunct="0">
              <a:spcBef>
                <a:spcPct val="0"/>
              </a:spcBef>
              <a:spcAft>
                <a:spcPct val="0"/>
              </a:spcAft>
            </a:pPr>
            <a:r>
              <a:rPr lang="en-US" sz="1800" b="1" i="1" dirty="0">
                <a:solidFill>
                  <a:srgbClr val="000000"/>
                </a:solidFill>
              </a:rPr>
              <a:t>C</a:t>
            </a:r>
          </a:p>
        </p:txBody>
      </p:sp>
      <p:sp>
        <p:nvSpPr>
          <p:cNvPr id="17435" name="Text Box 33"/>
          <p:cNvSpPr txBox="1">
            <a:spLocks noChangeArrowheads="1"/>
          </p:cNvSpPr>
          <p:nvPr/>
        </p:nvSpPr>
        <p:spPr bwMode="auto">
          <a:xfrm>
            <a:off x="3979863" y="1917700"/>
            <a:ext cx="184731"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marL="609600" indent="-609600">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0" fontAlgn="base" hangingPunct="0">
              <a:spcBef>
                <a:spcPct val="0"/>
              </a:spcBef>
              <a:spcAft>
                <a:spcPct val="0"/>
              </a:spcAft>
            </a:pPr>
            <a:endParaRPr lang="en-US" sz="2000" dirty="0">
              <a:solidFill>
                <a:srgbClr val="000000"/>
              </a:solidFill>
              <a:latin typeface="Calibri" pitchFamily="34" charset="0"/>
            </a:endParaRPr>
          </a:p>
          <a:p>
            <a:pPr eaLnBrk="0" fontAlgn="base" hangingPunct="0">
              <a:spcBef>
                <a:spcPct val="0"/>
              </a:spcBef>
              <a:spcAft>
                <a:spcPct val="0"/>
              </a:spcAft>
            </a:pPr>
            <a:endParaRPr lang="en-US" sz="2000" dirty="0">
              <a:solidFill>
                <a:srgbClr val="000000"/>
              </a:solidFill>
              <a:latin typeface="Calibri" pitchFamily="34" charset="0"/>
            </a:endParaRPr>
          </a:p>
          <a:p>
            <a:pPr eaLnBrk="0" fontAlgn="base" hangingPunct="0">
              <a:spcBef>
                <a:spcPct val="0"/>
              </a:spcBef>
              <a:spcAft>
                <a:spcPct val="0"/>
              </a:spcAft>
            </a:pPr>
            <a:endParaRPr lang="en-US" sz="2000" dirty="0">
              <a:solidFill>
                <a:srgbClr val="000000"/>
              </a:solidFill>
              <a:latin typeface="Calibri" pitchFamily="34" charset="0"/>
            </a:endParaRPr>
          </a:p>
        </p:txBody>
      </p:sp>
      <p:sp>
        <p:nvSpPr>
          <p:cNvPr id="17436" name="Text Box 34"/>
          <p:cNvSpPr txBox="1">
            <a:spLocks noChangeArrowheads="1"/>
          </p:cNvSpPr>
          <p:nvPr/>
        </p:nvSpPr>
        <p:spPr bwMode="auto">
          <a:xfrm>
            <a:off x="2609850" y="2400300"/>
            <a:ext cx="3492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0" fontAlgn="base" hangingPunct="0">
              <a:spcBef>
                <a:spcPct val="0"/>
              </a:spcBef>
              <a:spcAft>
                <a:spcPct val="0"/>
              </a:spcAft>
            </a:pPr>
            <a:r>
              <a:rPr lang="en-US" sz="1800" b="1" i="1">
                <a:solidFill>
                  <a:srgbClr val="000000"/>
                </a:solidFill>
              </a:rPr>
              <a:t>D</a:t>
            </a:r>
          </a:p>
        </p:txBody>
      </p:sp>
      <p:sp>
        <p:nvSpPr>
          <p:cNvPr id="17437" name="Line 35"/>
          <p:cNvSpPr>
            <a:spLocks noChangeShapeType="1"/>
          </p:cNvSpPr>
          <p:nvPr/>
        </p:nvSpPr>
        <p:spPr bwMode="auto">
          <a:xfrm flipV="1">
            <a:off x="719661" y="2107406"/>
            <a:ext cx="2590800" cy="1524000"/>
          </a:xfrm>
          <a:prstGeom prst="line">
            <a:avLst/>
          </a:prstGeom>
          <a:noFill/>
          <a:ln w="9525">
            <a:solidFill>
              <a:srgbClr val="A5002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17438" name="Text Box 36"/>
          <p:cNvSpPr txBox="1">
            <a:spLocks noChangeArrowheads="1"/>
          </p:cNvSpPr>
          <p:nvPr/>
        </p:nvSpPr>
        <p:spPr bwMode="auto">
          <a:xfrm>
            <a:off x="3310461" y="1954129"/>
            <a:ext cx="1114408"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0" fontAlgn="base" hangingPunct="0">
              <a:spcBef>
                <a:spcPct val="0"/>
              </a:spcBef>
              <a:spcAft>
                <a:spcPct val="0"/>
              </a:spcAft>
            </a:pPr>
            <a:r>
              <a:rPr lang="en-US" sz="1800" b="1" i="1" dirty="0" smtClean="0">
                <a:solidFill>
                  <a:srgbClr val="000000"/>
                </a:solidFill>
              </a:rPr>
              <a:t>AE = C+I</a:t>
            </a:r>
            <a:endParaRPr lang="en-US" sz="1800" b="1" i="1" baseline="30000" dirty="0">
              <a:solidFill>
                <a:srgbClr val="000000"/>
              </a:solidFill>
            </a:endParaRPr>
          </a:p>
        </p:txBody>
      </p:sp>
      <p:sp>
        <p:nvSpPr>
          <p:cNvPr id="17439" name="Line 37"/>
          <p:cNvSpPr>
            <a:spLocks noChangeShapeType="1"/>
          </p:cNvSpPr>
          <p:nvPr/>
        </p:nvSpPr>
        <p:spPr bwMode="auto">
          <a:xfrm>
            <a:off x="685800" y="5629946"/>
            <a:ext cx="2590800" cy="0"/>
          </a:xfrm>
          <a:prstGeom prst="line">
            <a:avLst/>
          </a:prstGeom>
          <a:noFill/>
          <a:ln w="9525">
            <a:solidFill>
              <a:srgbClr val="A5002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17440" name="Text Box 38"/>
          <p:cNvSpPr txBox="1">
            <a:spLocks noChangeArrowheads="1"/>
          </p:cNvSpPr>
          <p:nvPr/>
        </p:nvSpPr>
        <p:spPr bwMode="auto">
          <a:xfrm>
            <a:off x="3319318" y="5562600"/>
            <a:ext cx="2730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0" fontAlgn="base" hangingPunct="0">
              <a:spcBef>
                <a:spcPct val="0"/>
              </a:spcBef>
              <a:spcAft>
                <a:spcPct val="0"/>
              </a:spcAft>
            </a:pPr>
            <a:r>
              <a:rPr lang="en-US" sz="1800" b="1" i="1" dirty="0">
                <a:solidFill>
                  <a:srgbClr val="000000"/>
                </a:solidFill>
              </a:rPr>
              <a:t>I</a:t>
            </a:r>
          </a:p>
        </p:txBody>
      </p:sp>
      <p:sp>
        <p:nvSpPr>
          <p:cNvPr id="2" name="TextBox 1"/>
          <p:cNvSpPr txBox="1"/>
          <p:nvPr/>
        </p:nvSpPr>
        <p:spPr>
          <a:xfrm>
            <a:off x="4648200" y="1745456"/>
            <a:ext cx="4114800" cy="4401205"/>
          </a:xfrm>
          <a:prstGeom prst="rect">
            <a:avLst/>
          </a:prstGeom>
          <a:noFill/>
        </p:spPr>
        <p:txBody>
          <a:bodyPr wrap="square" rtlCol="0">
            <a:spAutoFit/>
          </a:bodyPr>
          <a:lstStyle/>
          <a:p>
            <a:pPr marL="285750" indent="-285750">
              <a:buFont typeface="Arial" pitchFamily="34" charset="0"/>
              <a:buChar char="•"/>
            </a:pPr>
            <a:r>
              <a:rPr lang="en-US" sz="2000" dirty="0" smtClean="0">
                <a:solidFill>
                  <a:srgbClr val="000000"/>
                </a:solidFill>
                <a:latin typeface="Calibri" pitchFamily="34" charset="0"/>
              </a:rPr>
              <a:t>Equilibrium is initially at Y*, a level of GDP at which there is significant unemployment.</a:t>
            </a:r>
          </a:p>
          <a:p>
            <a:pPr marL="285750" indent="-285750">
              <a:buFont typeface="Arial" pitchFamily="34" charset="0"/>
              <a:buChar char="•"/>
            </a:pPr>
            <a:r>
              <a:rPr lang="en-US" sz="2000" dirty="0" smtClean="0">
                <a:solidFill>
                  <a:srgbClr val="000000"/>
                </a:solidFill>
                <a:latin typeface="Calibri" pitchFamily="34" charset="0"/>
              </a:rPr>
              <a:t>Fiscal stimulus raises the AE curve upward, with aggregate demand now equal to C+I+G.</a:t>
            </a:r>
            <a:endParaRPr lang="en-US" sz="2000" dirty="0">
              <a:solidFill>
                <a:srgbClr val="000000"/>
              </a:solidFill>
              <a:latin typeface="Calibri" pitchFamily="34" charset="0"/>
            </a:endParaRPr>
          </a:p>
          <a:p>
            <a:pPr marL="285750" indent="-285750">
              <a:buFont typeface="Arial" pitchFamily="34" charset="0"/>
              <a:buChar char="•"/>
            </a:pPr>
            <a:r>
              <a:rPr lang="en-US" sz="2000" dirty="0" smtClean="0">
                <a:solidFill>
                  <a:srgbClr val="000000"/>
                </a:solidFill>
                <a:latin typeface="Calibri" pitchFamily="34" charset="0"/>
              </a:rPr>
              <a:t>Monetary stimulus would have also raised the AE curve by increasing I.</a:t>
            </a:r>
            <a:endParaRPr lang="en-US" sz="2000" dirty="0">
              <a:solidFill>
                <a:srgbClr val="000000"/>
              </a:solidFill>
              <a:latin typeface="Calibri" pitchFamily="34" charset="0"/>
            </a:endParaRPr>
          </a:p>
          <a:p>
            <a:pPr marL="285750" indent="-285750">
              <a:buFont typeface="Arial" pitchFamily="34" charset="0"/>
              <a:buChar char="•"/>
            </a:pPr>
            <a:r>
              <a:rPr lang="en-US" sz="2000" dirty="0">
                <a:solidFill>
                  <a:srgbClr val="000000"/>
                </a:solidFill>
                <a:latin typeface="Calibri" pitchFamily="34" charset="0"/>
              </a:rPr>
              <a:t>The </a:t>
            </a:r>
            <a:r>
              <a:rPr lang="en-US" sz="2000" dirty="0" smtClean="0">
                <a:solidFill>
                  <a:srgbClr val="000000"/>
                </a:solidFill>
                <a:latin typeface="Calibri" pitchFamily="34" charset="0"/>
              </a:rPr>
              <a:t>new AE curve now intersects the blue line at C, ensuring full employment.</a:t>
            </a:r>
            <a:endParaRPr lang="en-US" sz="2000" dirty="0">
              <a:solidFill>
                <a:srgbClr val="000000"/>
              </a:solidFill>
              <a:latin typeface="Calibri" pitchFamily="34" charset="0"/>
            </a:endParaRPr>
          </a:p>
          <a:p>
            <a:pPr marL="285750" indent="-285750">
              <a:buFont typeface="Arial" pitchFamily="34" charset="0"/>
              <a:buChar char="•"/>
            </a:pPr>
            <a:r>
              <a:rPr lang="en-US" sz="2000" dirty="0" smtClean="0">
                <a:solidFill>
                  <a:srgbClr val="000000"/>
                </a:solidFill>
                <a:latin typeface="Calibri" pitchFamily="34" charset="0"/>
              </a:rPr>
              <a:t>A greater amount of savings now find an outlet at </a:t>
            </a:r>
            <a:r>
              <a:rPr lang="en-US" sz="2000" dirty="0" err="1" smtClean="0">
                <a:solidFill>
                  <a:srgbClr val="000000"/>
                </a:solidFill>
                <a:latin typeface="Calibri" pitchFamily="34" charset="0"/>
              </a:rPr>
              <a:t>Ef</a:t>
            </a:r>
            <a:r>
              <a:rPr lang="en-US" sz="2000" dirty="0" smtClean="0">
                <a:solidFill>
                  <a:srgbClr val="000000"/>
                </a:solidFill>
                <a:latin typeface="Calibri" pitchFamily="34" charset="0"/>
              </a:rPr>
              <a:t>.</a:t>
            </a:r>
            <a:endParaRPr lang="en-US" sz="2000" dirty="0">
              <a:solidFill>
                <a:srgbClr val="000000"/>
              </a:solidFill>
              <a:latin typeface="Calibri" pitchFamily="34" charset="0"/>
            </a:endParaRPr>
          </a:p>
        </p:txBody>
      </p:sp>
      <p:sp>
        <p:nvSpPr>
          <p:cNvPr id="3" name="Slide Number Placeholder 2"/>
          <p:cNvSpPr>
            <a:spLocks noGrp="1"/>
          </p:cNvSpPr>
          <p:nvPr>
            <p:ph type="sldNum" sz="quarter" idx="12"/>
          </p:nvPr>
        </p:nvSpPr>
        <p:spPr/>
        <p:txBody>
          <a:bodyPr/>
          <a:lstStyle/>
          <a:p>
            <a:pPr>
              <a:defRPr/>
            </a:pPr>
            <a:fld id="{9F28F110-A8C8-46C5-BC36-209BBFFBD14C}" type="slidenum">
              <a:rPr lang="en-US" smtClean="0">
                <a:solidFill>
                  <a:srgbClr val="000000"/>
                </a:solidFill>
              </a:rPr>
              <a:pPr>
                <a:defRPr/>
              </a:pPr>
              <a:t>14</a:t>
            </a:fld>
            <a:endParaRPr lang="en-US">
              <a:solidFill>
                <a:srgbClr val="000000"/>
              </a:solidFill>
            </a:endParaRPr>
          </a:p>
        </p:txBody>
      </p:sp>
      <p:sp>
        <p:nvSpPr>
          <p:cNvPr id="33" name="Line 35"/>
          <p:cNvSpPr>
            <a:spLocks noChangeShapeType="1"/>
          </p:cNvSpPr>
          <p:nvPr/>
        </p:nvSpPr>
        <p:spPr bwMode="auto">
          <a:xfrm flipV="1">
            <a:off x="644236" y="1866900"/>
            <a:ext cx="2590800" cy="1524000"/>
          </a:xfrm>
          <a:prstGeom prst="line">
            <a:avLst/>
          </a:prstGeom>
          <a:noFill/>
          <a:ln w="9525">
            <a:solidFill>
              <a:srgbClr val="A5002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35" name="Text Box 36"/>
          <p:cNvSpPr txBox="1">
            <a:spLocks noChangeArrowheads="1"/>
          </p:cNvSpPr>
          <p:nvPr/>
        </p:nvSpPr>
        <p:spPr bwMode="auto">
          <a:xfrm>
            <a:off x="3270975" y="1664061"/>
            <a:ext cx="1527982"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0" fontAlgn="base" hangingPunct="0">
              <a:spcBef>
                <a:spcPct val="0"/>
              </a:spcBef>
              <a:spcAft>
                <a:spcPct val="0"/>
              </a:spcAft>
            </a:pPr>
            <a:r>
              <a:rPr lang="en-US" sz="1800" b="1" i="1" dirty="0" smtClean="0">
                <a:solidFill>
                  <a:srgbClr val="000000"/>
                </a:solidFill>
              </a:rPr>
              <a:t>AE = </a:t>
            </a:r>
            <a:r>
              <a:rPr lang="en-US" sz="1800" b="1" i="1" dirty="0" smtClean="0">
                <a:solidFill>
                  <a:srgbClr val="000000"/>
                </a:solidFill>
              </a:rPr>
              <a:t>C+I + G</a:t>
            </a:r>
            <a:endParaRPr lang="en-US" sz="1800" b="1" i="1" baseline="30000" dirty="0">
              <a:solidFill>
                <a:srgbClr val="000000"/>
              </a:solidFill>
            </a:endParaRPr>
          </a:p>
        </p:txBody>
      </p:sp>
      <p:sp>
        <p:nvSpPr>
          <p:cNvPr id="36" name="Line 37"/>
          <p:cNvSpPr>
            <a:spLocks noChangeShapeType="1"/>
          </p:cNvSpPr>
          <p:nvPr/>
        </p:nvSpPr>
        <p:spPr bwMode="auto">
          <a:xfrm>
            <a:off x="685800" y="5436632"/>
            <a:ext cx="2590800" cy="0"/>
          </a:xfrm>
          <a:prstGeom prst="line">
            <a:avLst/>
          </a:prstGeom>
          <a:noFill/>
          <a:ln w="9525">
            <a:solidFill>
              <a:srgbClr val="A5002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37" name="Text Box 38"/>
          <p:cNvSpPr txBox="1">
            <a:spLocks noChangeArrowheads="1"/>
          </p:cNvSpPr>
          <p:nvPr/>
        </p:nvSpPr>
        <p:spPr bwMode="auto">
          <a:xfrm>
            <a:off x="3336925" y="5303043"/>
            <a:ext cx="572593"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0" fontAlgn="base" hangingPunct="0">
              <a:spcBef>
                <a:spcPct val="0"/>
              </a:spcBef>
              <a:spcAft>
                <a:spcPct val="0"/>
              </a:spcAft>
            </a:pPr>
            <a:r>
              <a:rPr lang="en-US" sz="1800" b="1" i="1" dirty="0" smtClean="0">
                <a:solidFill>
                  <a:srgbClr val="000000"/>
                </a:solidFill>
              </a:rPr>
              <a:t>I+G</a:t>
            </a:r>
            <a:endParaRPr lang="en-US" sz="1800" b="1" i="1" dirty="0">
              <a:solidFill>
                <a:srgbClr val="000000"/>
              </a:solidFill>
            </a:endParaRPr>
          </a:p>
        </p:txBody>
      </p:sp>
    </p:spTree>
    <p:extLst>
      <p:ext uri="{BB962C8B-B14F-4D97-AF65-F5344CB8AC3E}">
        <p14:creationId xmlns:p14="http://schemas.microsoft.com/office/powerpoint/2010/main" val="24704045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p:tgtEl>
                                          <p:spTgt spid="2">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2">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p:tgtEl>
                                          <p:spTgt spid="2">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2">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p:tgtEl>
                                          <p:spTgt spid="2">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2">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p:tgtEl>
                                          <p:spTgt spid="2">
                                            <p:txEl>
                                              <p:pRg st="3" end="3"/>
                                            </p:txEl>
                                          </p:spTgt>
                                        </p:tgtEl>
                                        <p:attrNameLst>
                                          <p:attrName>ppt_y</p:attrName>
                                        </p:attrNameLst>
                                      </p:cBhvr>
                                      <p:tavLst>
                                        <p:tav tm="0">
                                          <p:val>
                                            <p:strVal val="#ppt_y+#ppt_h*1.125000"/>
                                          </p:val>
                                        </p:tav>
                                        <p:tav tm="100000">
                                          <p:val>
                                            <p:strVal val="#ppt_y"/>
                                          </p:val>
                                        </p:tav>
                                      </p:tavLst>
                                    </p:anim>
                                    <p:animEffect transition="in" filter="wipe(up)">
                                      <p:cBhvr>
                                        <p:cTn id="26" dur="500"/>
                                        <p:tgtEl>
                                          <p:spTgt spid="2">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p:tgtEl>
                                          <p:spTgt spid="2">
                                            <p:txEl>
                                              <p:pRg st="4" end="4"/>
                                            </p:txEl>
                                          </p:spTgt>
                                        </p:tgtEl>
                                        <p:attrNameLst>
                                          <p:attrName>ppt_y</p:attrName>
                                        </p:attrNameLst>
                                      </p:cBhvr>
                                      <p:tavLst>
                                        <p:tav tm="0">
                                          <p:val>
                                            <p:strVal val="#ppt_y+#ppt_h*1.125000"/>
                                          </p:val>
                                        </p:tav>
                                        <p:tav tm="100000">
                                          <p:val>
                                            <p:strVal val="#ppt_y"/>
                                          </p:val>
                                        </p:tav>
                                      </p:tavLst>
                                    </p:anim>
                                    <p:animEffect transition="in" filter="wipe(up)">
                                      <p:cBhvr>
                                        <p:cTn id="32"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28</a:t>
            </a:r>
            <a:endParaRPr lang="en-US" dirty="0"/>
          </a:p>
        </p:txBody>
      </p:sp>
      <p:sp>
        <p:nvSpPr>
          <p:cNvPr id="3" name="Content Placeholder 2"/>
          <p:cNvSpPr>
            <a:spLocks noGrp="1"/>
          </p:cNvSpPr>
          <p:nvPr>
            <p:ph idx="1"/>
          </p:nvPr>
        </p:nvSpPr>
        <p:spPr/>
        <p:txBody>
          <a:bodyPr>
            <a:normAutofit fontScale="77500" lnSpcReduction="20000"/>
          </a:bodyPr>
          <a:lstStyle/>
          <a:p>
            <a:pPr algn="just"/>
            <a:r>
              <a:rPr lang="en-US" dirty="0" smtClean="0"/>
              <a:t>Given that a crisis or a bust is caused by a collapse of the MECs of the various investment goods in the Keynesian system, such monetary and fiscal stimulus is also essential to help such an economy recover. </a:t>
            </a:r>
          </a:p>
          <a:p>
            <a:pPr algn="just"/>
            <a:r>
              <a:rPr lang="en-US" dirty="0" smtClean="0"/>
              <a:t>Given that the crisis has been caused by a sudden attack of pessimism, due to a loss of the animal spirits required to undertake new investment activity, there are no forces on the unhampered market to ensure recovery. </a:t>
            </a:r>
          </a:p>
          <a:p>
            <a:pPr algn="just"/>
            <a:r>
              <a:rPr lang="en-US" dirty="0" smtClean="0"/>
              <a:t>Thus, external stimulus is essential to ensure a full employment level of output. The monetary and fiscal steps taken in light of the crisis of 2008 are driven by a Keynesian view of economic activity. </a:t>
            </a:r>
          </a:p>
        </p:txBody>
      </p:sp>
    </p:spTree>
    <p:extLst>
      <p:ext uri="{BB962C8B-B14F-4D97-AF65-F5344CB8AC3E}">
        <p14:creationId xmlns:p14="http://schemas.microsoft.com/office/powerpoint/2010/main" val="22325510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a:t>
            </a:r>
            <a:r>
              <a:rPr lang="en-US" dirty="0" smtClean="0"/>
              <a:t>28</a:t>
            </a:r>
            <a:endParaRPr lang="en-US" dirty="0"/>
          </a:p>
        </p:txBody>
      </p:sp>
      <p:graphicFrame>
        <p:nvGraphicFramePr>
          <p:cNvPr id="3" name="Content Placeholder 3"/>
          <p:cNvGraphicFramePr>
            <a:graphicFrameLocks/>
          </p:cNvGraphicFramePr>
          <p:nvPr>
            <p:extLst>
              <p:ext uri="{D42A27DB-BD31-4B8C-83A1-F6EECF244321}">
                <p14:modId xmlns:p14="http://schemas.microsoft.com/office/powerpoint/2010/main" val="3998624445"/>
              </p:ext>
            </p:extLst>
          </p:nvPr>
        </p:nvGraphicFramePr>
        <p:xfrm>
          <a:off x="609600" y="1371600"/>
          <a:ext cx="8153400" cy="3383280"/>
        </p:xfrm>
        <a:graphic>
          <a:graphicData uri="http://schemas.openxmlformats.org/drawingml/2006/table">
            <a:tbl>
              <a:tblPr firstRow="1" bandRow="1">
                <a:tableStyleId>{5940675A-B579-460E-94D1-54222C63F5DA}</a:tableStyleId>
              </a:tblPr>
              <a:tblGrid>
                <a:gridCol w="1630680"/>
                <a:gridCol w="1630680"/>
                <a:gridCol w="1630680"/>
                <a:gridCol w="1630680"/>
                <a:gridCol w="1630680"/>
              </a:tblGrid>
              <a:tr h="1151238">
                <a:tc>
                  <a:txBody>
                    <a:bodyPr/>
                    <a:lstStyle/>
                    <a:p>
                      <a:pPr algn="ctr"/>
                      <a:r>
                        <a:rPr lang="en-US" b="1" dirty="0" smtClean="0"/>
                        <a:t>Consumption Expenditure (C) (in</a:t>
                      </a:r>
                      <a:r>
                        <a:rPr lang="en-US" b="1" baseline="0" dirty="0" smtClean="0"/>
                        <a:t> dollars)</a:t>
                      </a:r>
                      <a:endParaRPr lang="en-US" b="1" dirty="0"/>
                    </a:p>
                  </a:txBody>
                  <a:tcPr/>
                </a:tc>
                <a:tc>
                  <a:txBody>
                    <a:bodyPr/>
                    <a:lstStyle/>
                    <a:p>
                      <a:pPr algn="ctr"/>
                      <a:r>
                        <a:rPr lang="en-US" b="1" dirty="0" smtClean="0"/>
                        <a:t> Total</a:t>
                      </a:r>
                      <a:r>
                        <a:rPr lang="en-US" b="1" baseline="0" dirty="0" smtClean="0"/>
                        <a:t> Savings (S) (in dollars) </a:t>
                      </a:r>
                      <a:endParaRPr lang="en-US" b="1" dirty="0"/>
                    </a:p>
                  </a:txBody>
                  <a:tcPr/>
                </a:tc>
                <a:tc>
                  <a:txBody>
                    <a:bodyPr/>
                    <a:lstStyle/>
                    <a:p>
                      <a:pPr algn="ctr"/>
                      <a:r>
                        <a:rPr lang="en-US" b="1" baseline="0" dirty="0" smtClean="0"/>
                        <a:t> Realized Investment Expenditure </a:t>
                      </a:r>
                    </a:p>
                    <a:p>
                      <a:pPr algn="ctr"/>
                      <a:r>
                        <a:rPr lang="en-US" b="1" baseline="0" dirty="0" smtClean="0"/>
                        <a:t>(I) (in dollars)</a:t>
                      </a:r>
                      <a:endParaRPr lang="en-US" b="1" dirty="0"/>
                    </a:p>
                  </a:txBody>
                  <a:tcPr/>
                </a:tc>
                <a:tc>
                  <a:txBody>
                    <a:bodyPr/>
                    <a:lstStyle/>
                    <a:p>
                      <a:pPr algn="ctr"/>
                      <a:r>
                        <a:rPr lang="en-US" b="1" dirty="0" smtClean="0"/>
                        <a:t>Income (Y) (in dollars)</a:t>
                      </a:r>
                      <a:endParaRPr lang="en-US" b="1"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b="1" dirty="0" smtClean="0"/>
                        <a:t>Level of GDP (same as level of Y)</a:t>
                      </a:r>
                    </a:p>
                    <a:p>
                      <a:pPr algn="ctr"/>
                      <a:endParaRPr lang="en-US" b="1" dirty="0"/>
                    </a:p>
                  </a:txBody>
                  <a:tcPr/>
                </a:tc>
              </a:tr>
              <a:tr h="354227">
                <a:tc>
                  <a:txBody>
                    <a:bodyPr/>
                    <a:lstStyle/>
                    <a:p>
                      <a:pPr algn="ctr"/>
                      <a:r>
                        <a:rPr lang="en-US" dirty="0" smtClean="0"/>
                        <a:t>400</a:t>
                      </a:r>
                      <a:endParaRPr lang="en-US" dirty="0"/>
                    </a:p>
                  </a:txBody>
                  <a:tcPr/>
                </a:tc>
                <a:tc>
                  <a:txBody>
                    <a:bodyPr/>
                    <a:lstStyle/>
                    <a:p>
                      <a:pPr algn="ctr"/>
                      <a:r>
                        <a:rPr lang="en-US" dirty="0" smtClean="0"/>
                        <a:t>-400</a:t>
                      </a:r>
                      <a:endParaRPr lang="en-US" dirty="0"/>
                    </a:p>
                  </a:txBody>
                  <a:tcPr/>
                </a:tc>
                <a:tc>
                  <a:txBody>
                    <a:bodyPr/>
                    <a:lstStyle/>
                    <a:p>
                      <a:pPr algn="ctr"/>
                      <a:r>
                        <a:rPr lang="en-US" dirty="0" smtClean="0"/>
                        <a:t>400</a:t>
                      </a:r>
                      <a:endParaRPr lang="en-US" dirty="0"/>
                    </a:p>
                  </a:txBody>
                  <a:tcPr/>
                </a:tc>
                <a:tc>
                  <a:txBody>
                    <a:bodyPr/>
                    <a:lstStyle/>
                    <a:p>
                      <a:pPr algn="ctr"/>
                      <a:r>
                        <a:rPr lang="en-US" dirty="0" smtClean="0"/>
                        <a:t>0</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Disequilibrium</a:t>
                      </a:r>
                    </a:p>
                  </a:txBody>
                  <a:tcPr/>
                </a:tc>
              </a:tr>
              <a:tr h="354227">
                <a:tc>
                  <a:txBody>
                    <a:bodyPr/>
                    <a:lstStyle/>
                    <a:p>
                      <a:pPr algn="ctr"/>
                      <a:r>
                        <a:rPr lang="en-US" dirty="0" smtClean="0"/>
                        <a:t>1200</a:t>
                      </a:r>
                      <a:endParaRPr lang="en-US" dirty="0"/>
                    </a:p>
                  </a:txBody>
                  <a:tcPr/>
                </a:tc>
                <a:tc>
                  <a:txBody>
                    <a:bodyPr/>
                    <a:lstStyle/>
                    <a:p>
                      <a:pPr algn="ctr"/>
                      <a:r>
                        <a:rPr lang="en-US" dirty="0" smtClean="0"/>
                        <a:t>-200</a:t>
                      </a:r>
                      <a:endParaRPr lang="en-US" dirty="0"/>
                    </a:p>
                  </a:txBody>
                  <a:tcPr/>
                </a:tc>
                <a:tc>
                  <a:txBody>
                    <a:bodyPr/>
                    <a:lstStyle/>
                    <a:p>
                      <a:pPr algn="ctr"/>
                      <a:r>
                        <a:rPr lang="en-US" dirty="0" smtClean="0"/>
                        <a:t>400</a:t>
                      </a:r>
                      <a:endParaRPr lang="en-US" dirty="0"/>
                    </a:p>
                  </a:txBody>
                  <a:tcPr/>
                </a:tc>
                <a:tc>
                  <a:txBody>
                    <a:bodyPr/>
                    <a:lstStyle/>
                    <a:p>
                      <a:pPr algn="ctr"/>
                      <a:r>
                        <a:rPr lang="en-US" dirty="0" smtClean="0"/>
                        <a:t>1000</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Disequilibrium</a:t>
                      </a:r>
                    </a:p>
                  </a:txBody>
                  <a:tcPr/>
                </a:tc>
              </a:tr>
              <a:tr h="354227">
                <a:tc>
                  <a:txBody>
                    <a:bodyPr/>
                    <a:lstStyle/>
                    <a:p>
                      <a:pPr algn="ctr"/>
                      <a:r>
                        <a:rPr lang="en-US" dirty="0" smtClean="0"/>
                        <a:t>2000</a:t>
                      </a:r>
                      <a:endParaRPr lang="en-US" dirty="0"/>
                    </a:p>
                  </a:txBody>
                  <a:tcPr/>
                </a:tc>
                <a:tc>
                  <a:txBody>
                    <a:bodyPr/>
                    <a:lstStyle/>
                    <a:p>
                      <a:pPr algn="ctr"/>
                      <a:r>
                        <a:rPr lang="en-US" dirty="0" smtClean="0"/>
                        <a:t>0</a:t>
                      </a:r>
                      <a:endParaRPr lang="en-US" dirty="0"/>
                    </a:p>
                  </a:txBody>
                  <a:tcPr/>
                </a:tc>
                <a:tc>
                  <a:txBody>
                    <a:bodyPr/>
                    <a:lstStyle/>
                    <a:p>
                      <a:pPr algn="ctr"/>
                      <a:r>
                        <a:rPr lang="en-US" dirty="0" smtClean="0"/>
                        <a:t>400</a:t>
                      </a:r>
                      <a:endParaRPr lang="en-US" dirty="0"/>
                    </a:p>
                  </a:txBody>
                  <a:tcPr/>
                </a:tc>
                <a:tc>
                  <a:txBody>
                    <a:bodyPr/>
                    <a:lstStyle/>
                    <a:p>
                      <a:pPr algn="ctr"/>
                      <a:r>
                        <a:rPr lang="en-US" dirty="0" smtClean="0"/>
                        <a:t>2000</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Disequilibrium</a:t>
                      </a:r>
                    </a:p>
                  </a:txBody>
                  <a:tcPr/>
                </a:tc>
              </a:tr>
              <a:tr h="354227">
                <a:tc>
                  <a:txBody>
                    <a:bodyPr/>
                    <a:lstStyle/>
                    <a:p>
                      <a:pPr algn="ctr"/>
                      <a:r>
                        <a:rPr lang="en-US" dirty="0" smtClean="0"/>
                        <a:t>2800</a:t>
                      </a:r>
                      <a:endParaRPr lang="en-US" dirty="0"/>
                    </a:p>
                  </a:txBody>
                  <a:tcPr/>
                </a:tc>
                <a:tc>
                  <a:txBody>
                    <a:bodyPr/>
                    <a:lstStyle/>
                    <a:p>
                      <a:pPr algn="ctr"/>
                      <a:r>
                        <a:rPr lang="en-US" dirty="0" smtClean="0"/>
                        <a:t>200</a:t>
                      </a:r>
                      <a:endParaRPr lang="en-US" dirty="0"/>
                    </a:p>
                  </a:txBody>
                  <a:tcPr/>
                </a:tc>
                <a:tc>
                  <a:txBody>
                    <a:bodyPr/>
                    <a:lstStyle/>
                    <a:p>
                      <a:pPr algn="ctr"/>
                      <a:r>
                        <a:rPr lang="en-US" dirty="0" smtClean="0"/>
                        <a:t>400</a:t>
                      </a:r>
                      <a:endParaRPr lang="en-US" dirty="0"/>
                    </a:p>
                  </a:txBody>
                  <a:tcPr/>
                </a:tc>
                <a:tc>
                  <a:txBody>
                    <a:bodyPr/>
                    <a:lstStyle/>
                    <a:p>
                      <a:pPr algn="ctr"/>
                      <a:r>
                        <a:rPr lang="en-US" dirty="0" smtClean="0"/>
                        <a:t>3000</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Disequilibrium</a:t>
                      </a:r>
                    </a:p>
                  </a:txBody>
                  <a:tcPr/>
                </a:tc>
              </a:tr>
              <a:tr h="354227">
                <a:tc>
                  <a:txBody>
                    <a:bodyPr/>
                    <a:lstStyle/>
                    <a:p>
                      <a:pPr algn="ctr"/>
                      <a:r>
                        <a:rPr lang="en-US" dirty="0" smtClean="0"/>
                        <a:t>3600</a:t>
                      </a:r>
                      <a:endParaRPr lang="en-US" dirty="0"/>
                    </a:p>
                  </a:txBody>
                  <a:tcPr/>
                </a:tc>
                <a:tc>
                  <a:txBody>
                    <a:bodyPr/>
                    <a:lstStyle/>
                    <a:p>
                      <a:pPr algn="ctr"/>
                      <a:r>
                        <a:rPr lang="en-US" dirty="0" smtClean="0"/>
                        <a:t>400</a:t>
                      </a:r>
                      <a:endParaRPr lang="en-US" dirty="0"/>
                    </a:p>
                  </a:txBody>
                  <a:tcPr/>
                </a:tc>
                <a:tc>
                  <a:txBody>
                    <a:bodyPr/>
                    <a:lstStyle/>
                    <a:p>
                      <a:pPr algn="ctr"/>
                      <a:r>
                        <a:rPr lang="en-US" dirty="0" smtClean="0"/>
                        <a:t>400</a:t>
                      </a:r>
                      <a:endParaRPr lang="en-US" dirty="0"/>
                    </a:p>
                  </a:txBody>
                  <a:tcPr/>
                </a:tc>
                <a:tc>
                  <a:txBody>
                    <a:bodyPr/>
                    <a:lstStyle/>
                    <a:p>
                      <a:pPr algn="ctr"/>
                      <a:r>
                        <a:rPr lang="en-US" dirty="0" smtClean="0"/>
                        <a:t>4000</a:t>
                      </a:r>
                      <a:endParaRPr lang="en-US" dirty="0"/>
                    </a:p>
                  </a:txBody>
                  <a:tcPr/>
                </a:tc>
                <a:tc>
                  <a:txBody>
                    <a:bodyPr/>
                    <a:lstStyle/>
                    <a:p>
                      <a:pPr algn="ctr"/>
                      <a:r>
                        <a:rPr lang="en-US" dirty="0" smtClean="0"/>
                        <a:t>Equilibrium</a:t>
                      </a:r>
                      <a:endParaRPr lang="en-US" dirty="0"/>
                    </a:p>
                  </a:txBody>
                  <a:tcPr/>
                </a:tc>
              </a:tr>
              <a:tr h="354227">
                <a:tc>
                  <a:txBody>
                    <a:bodyPr/>
                    <a:lstStyle/>
                    <a:p>
                      <a:pPr algn="ctr"/>
                      <a:r>
                        <a:rPr lang="en-US" dirty="0" smtClean="0"/>
                        <a:t>4400</a:t>
                      </a:r>
                      <a:endParaRPr lang="en-US" dirty="0"/>
                    </a:p>
                  </a:txBody>
                  <a:tcPr/>
                </a:tc>
                <a:tc>
                  <a:txBody>
                    <a:bodyPr/>
                    <a:lstStyle/>
                    <a:p>
                      <a:pPr algn="ctr"/>
                      <a:r>
                        <a:rPr lang="en-US" dirty="0" smtClean="0"/>
                        <a:t>600</a:t>
                      </a:r>
                      <a:endParaRPr lang="en-US" dirty="0"/>
                    </a:p>
                  </a:txBody>
                  <a:tcPr/>
                </a:tc>
                <a:tc>
                  <a:txBody>
                    <a:bodyPr/>
                    <a:lstStyle/>
                    <a:p>
                      <a:pPr algn="ctr"/>
                      <a:r>
                        <a:rPr lang="en-US" dirty="0" smtClean="0"/>
                        <a:t>400</a:t>
                      </a:r>
                      <a:endParaRPr lang="en-US" dirty="0"/>
                    </a:p>
                  </a:txBody>
                  <a:tcPr/>
                </a:tc>
                <a:tc>
                  <a:txBody>
                    <a:bodyPr/>
                    <a:lstStyle/>
                    <a:p>
                      <a:pPr algn="ctr"/>
                      <a:r>
                        <a:rPr lang="en-US" dirty="0" smtClean="0"/>
                        <a:t>5000</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Disequilibrium</a:t>
                      </a:r>
                    </a:p>
                  </a:txBody>
                  <a:tcPr/>
                </a:tc>
              </a:tr>
            </a:tbl>
          </a:graphicData>
        </a:graphic>
      </p:graphicFrame>
      <p:sp>
        <p:nvSpPr>
          <p:cNvPr id="5" name="TextBox 4"/>
          <p:cNvSpPr txBox="1"/>
          <p:nvPr/>
        </p:nvSpPr>
        <p:spPr>
          <a:xfrm>
            <a:off x="822034" y="4844534"/>
            <a:ext cx="7559966" cy="2031325"/>
          </a:xfrm>
          <a:prstGeom prst="rect">
            <a:avLst/>
          </a:prstGeom>
          <a:noFill/>
        </p:spPr>
        <p:txBody>
          <a:bodyPr wrap="square" rtlCol="0">
            <a:spAutoFit/>
          </a:bodyPr>
          <a:lstStyle/>
          <a:p>
            <a:pPr marL="285750" indent="-285750">
              <a:buFont typeface="Arial" pitchFamily="34" charset="0"/>
              <a:buChar char="•"/>
            </a:pPr>
            <a:r>
              <a:rPr lang="en-US" dirty="0">
                <a:solidFill>
                  <a:prstClr val="black"/>
                </a:solidFill>
              </a:rPr>
              <a:t>Equilibrium is </a:t>
            </a:r>
            <a:r>
              <a:rPr lang="en-US" dirty="0" smtClean="0">
                <a:solidFill>
                  <a:prstClr val="black"/>
                </a:solidFill>
              </a:rPr>
              <a:t>at $4000, with savings and investment equal to $400. </a:t>
            </a:r>
          </a:p>
          <a:p>
            <a:pPr marL="285750" indent="-285750">
              <a:buFont typeface="Arial" pitchFamily="34" charset="0"/>
              <a:buChar char="•"/>
            </a:pPr>
            <a:r>
              <a:rPr lang="en-US" dirty="0" smtClean="0">
                <a:solidFill>
                  <a:prstClr val="black"/>
                </a:solidFill>
              </a:rPr>
              <a:t>Note, however, that if investment were to decline by $200, the level of equilibrium income sinks to $3000. And if I rises to $600, equilibrium income rises to $5000.</a:t>
            </a:r>
          </a:p>
          <a:p>
            <a:pPr marL="285750" indent="-285750">
              <a:buFont typeface="Arial" pitchFamily="34" charset="0"/>
              <a:buChar char="•"/>
            </a:pPr>
            <a:r>
              <a:rPr lang="en-US" dirty="0" smtClean="0">
                <a:solidFill>
                  <a:prstClr val="black"/>
                </a:solidFill>
              </a:rPr>
              <a:t>Thus, a $200 decline (increase) in I causes a $1000 decrease (increase) in Y.</a:t>
            </a:r>
          </a:p>
          <a:p>
            <a:pPr marL="285750" indent="-285750">
              <a:buFont typeface="Arial" pitchFamily="34" charset="0"/>
              <a:buChar char="•"/>
            </a:pPr>
            <a:r>
              <a:rPr lang="en-US" dirty="0" smtClean="0">
                <a:solidFill>
                  <a:prstClr val="black"/>
                </a:solidFill>
              </a:rPr>
              <a:t>Each rise or fall in I causes a rise or fall in Y that is far greater; that is a multiple of the initial change in I. This is the Keynesian multiplier. </a:t>
            </a:r>
            <a:endParaRPr lang="en-US" dirty="0">
              <a:solidFill>
                <a:prstClr val="black"/>
              </a:solidFill>
            </a:endParaRPr>
          </a:p>
        </p:txBody>
      </p:sp>
      <p:sp>
        <p:nvSpPr>
          <p:cNvPr id="4" name="Slide Number Placeholder 3"/>
          <p:cNvSpPr>
            <a:spLocks noGrp="1"/>
          </p:cNvSpPr>
          <p:nvPr>
            <p:ph type="sldNum" sz="quarter" idx="12"/>
          </p:nvPr>
        </p:nvSpPr>
        <p:spPr/>
        <p:txBody>
          <a:bodyPr/>
          <a:lstStyle/>
          <a:p>
            <a:fld id="{79A9E858-849D-4055-B15A-BEFBE520D778}" type="slidenum">
              <a:rPr lang="en-US" smtClean="0">
                <a:solidFill>
                  <a:prstClr val="black">
                    <a:tint val="75000"/>
                  </a:prstClr>
                </a:solidFill>
              </a:rPr>
              <a:pPr/>
              <a:t>2</a:t>
            </a:fld>
            <a:endParaRPr lang="en-US" dirty="0">
              <a:solidFill>
                <a:prstClr val="black">
                  <a:tint val="75000"/>
                </a:prstClr>
              </a:solidFill>
            </a:endParaRPr>
          </a:p>
        </p:txBody>
      </p:sp>
    </p:spTree>
    <p:extLst>
      <p:ext uri="{BB962C8B-B14F-4D97-AF65-F5344CB8AC3E}">
        <p14:creationId xmlns:p14="http://schemas.microsoft.com/office/powerpoint/2010/main" val="6106504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p:tgtEl>
                                          <p:spTgt spid="5">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5">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p:tgtEl>
                                          <p:spTgt spid="5">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5">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p:tgtEl>
                                          <p:spTgt spid="5">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5">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p:tgtEl>
                                          <p:spTgt spid="5">
                                            <p:txEl>
                                              <p:pRg st="3" end="3"/>
                                            </p:txEl>
                                          </p:spTgt>
                                        </p:tgtEl>
                                        <p:attrNameLst>
                                          <p:attrName>ppt_y</p:attrName>
                                        </p:attrNameLst>
                                      </p:cBhvr>
                                      <p:tavLst>
                                        <p:tav tm="0">
                                          <p:val>
                                            <p:strVal val="#ppt_y+#ppt_h*1.125000"/>
                                          </p:val>
                                        </p:tav>
                                        <p:tav tm="100000">
                                          <p:val>
                                            <p:strVal val="#ppt_y"/>
                                          </p:val>
                                        </p:tav>
                                      </p:tavLst>
                                    </p:anim>
                                    <p:animEffect transition="in" filter="wipe(up)">
                                      <p:cBhvr>
                                        <p:cTn id="26"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28</a:t>
            </a:r>
            <a:endParaRPr lang="en-US" dirty="0"/>
          </a:p>
        </p:txBody>
      </p:sp>
      <p:sp>
        <p:nvSpPr>
          <p:cNvPr id="3" name="Content Placeholder 2"/>
          <p:cNvSpPr>
            <a:spLocks noGrp="1"/>
          </p:cNvSpPr>
          <p:nvPr>
            <p:ph idx="1"/>
          </p:nvPr>
        </p:nvSpPr>
        <p:spPr/>
        <p:txBody>
          <a:bodyPr>
            <a:normAutofit fontScale="85000" lnSpcReduction="10000"/>
          </a:bodyPr>
          <a:lstStyle/>
          <a:p>
            <a:pPr algn="just"/>
            <a:r>
              <a:rPr lang="en-US" dirty="0" smtClean="0"/>
              <a:t>Note that since, in the Keynesian system, nominal and real GDP move hand in hand, every change in the I causes a far greater change in output and employment. </a:t>
            </a:r>
          </a:p>
          <a:p>
            <a:pPr algn="just"/>
            <a:r>
              <a:rPr lang="en-US" dirty="0" smtClean="0"/>
              <a:t>In our example, every change in I causes a fivefold change in output and employment.</a:t>
            </a:r>
          </a:p>
          <a:p>
            <a:pPr algn="just"/>
            <a:r>
              <a:rPr lang="en-US" dirty="0" smtClean="0"/>
              <a:t>What accounts for this effect that any change in realized investment expenditure has on equilibrium income (GDP)?</a:t>
            </a:r>
          </a:p>
          <a:p>
            <a:pPr algn="just"/>
            <a:r>
              <a:rPr lang="en-US" dirty="0" smtClean="0"/>
              <a:t>In order to understand the cause and effect sequence underlying it, let us analyze a simple example. </a:t>
            </a:r>
          </a:p>
          <a:p>
            <a:pPr algn="just"/>
            <a:endParaRPr lang="en-US" dirty="0"/>
          </a:p>
        </p:txBody>
      </p:sp>
    </p:spTree>
    <p:extLst>
      <p:ext uri="{BB962C8B-B14F-4D97-AF65-F5344CB8AC3E}">
        <p14:creationId xmlns:p14="http://schemas.microsoft.com/office/powerpoint/2010/main" val="4283193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28</a:t>
            </a:r>
            <a:endParaRPr lang="en-US" dirty="0"/>
          </a:p>
        </p:txBody>
      </p:sp>
      <p:sp>
        <p:nvSpPr>
          <p:cNvPr id="3" name="Content Placeholder 2"/>
          <p:cNvSpPr>
            <a:spLocks noGrp="1"/>
          </p:cNvSpPr>
          <p:nvPr>
            <p:ph idx="1"/>
          </p:nvPr>
        </p:nvSpPr>
        <p:spPr/>
        <p:txBody>
          <a:bodyPr>
            <a:normAutofit fontScale="85000" lnSpcReduction="20000"/>
          </a:bodyPr>
          <a:lstStyle/>
          <a:p>
            <a:pPr algn="just"/>
            <a:r>
              <a:rPr lang="en-US" dirty="0" smtClean="0"/>
              <a:t>Assume that realized investment expenditure were to increase by $200. Assume that a firm decides to manufacture an additional machine that it sells for $200.</a:t>
            </a:r>
          </a:p>
          <a:p>
            <a:pPr algn="just"/>
            <a:r>
              <a:rPr lang="en-US" dirty="0" smtClean="0"/>
              <a:t>What happens to this $200? It accrues as net income to those associated with the production of this machine. Laborers earn wages, creditors earn interest and the owners of the firm earn profits.</a:t>
            </a:r>
          </a:p>
          <a:p>
            <a:pPr algn="just"/>
            <a:r>
              <a:rPr lang="en-US" dirty="0" smtClean="0"/>
              <a:t>What do these income earners do with this additional income earned?</a:t>
            </a:r>
          </a:p>
          <a:p>
            <a:pPr algn="just"/>
            <a:r>
              <a:rPr lang="en-US" dirty="0" smtClean="0"/>
              <a:t>Let us assume that the prevailing MPC = 0.8. They thus spend $160 (0.8*200) on consumer goods.</a:t>
            </a:r>
            <a:endParaRPr lang="en-US" dirty="0"/>
          </a:p>
        </p:txBody>
      </p:sp>
    </p:spTree>
    <p:extLst>
      <p:ext uri="{BB962C8B-B14F-4D97-AF65-F5344CB8AC3E}">
        <p14:creationId xmlns:p14="http://schemas.microsoft.com/office/powerpoint/2010/main" val="10435478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28</a:t>
            </a:r>
            <a:endParaRPr lang="en-US" dirty="0"/>
          </a:p>
        </p:txBody>
      </p:sp>
      <p:sp>
        <p:nvSpPr>
          <p:cNvPr id="3" name="Content Placeholder 2"/>
          <p:cNvSpPr>
            <a:spLocks noGrp="1"/>
          </p:cNvSpPr>
          <p:nvPr>
            <p:ph idx="1"/>
          </p:nvPr>
        </p:nvSpPr>
        <p:spPr/>
        <p:txBody>
          <a:bodyPr>
            <a:normAutofit fontScale="85000" lnSpcReduction="20000"/>
          </a:bodyPr>
          <a:lstStyle/>
          <a:p>
            <a:pPr algn="just"/>
            <a:r>
              <a:rPr lang="en-US" dirty="0" smtClean="0"/>
              <a:t>Assume that all of them spend this $160 on burgers from Burger King. Net incomes earned in burger production at Burger King increase by $160. </a:t>
            </a:r>
          </a:p>
          <a:p>
            <a:pPr algn="just"/>
            <a:r>
              <a:rPr lang="en-US" dirty="0" smtClean="0"/>
              <a:t>Assume that the employees and the owners of BK earn this additional $160 as wages, interest and profits. What do they do with this additional income?</a:t>
            </a:r>
          </a:p>
          <a:p>
            <a:pPr algn="just"/>
            <a:r>
              <a:rPr lang="en-US" dirty="0" smtClean="0"/>
              <a:t>They spend $128 of it (0.8*160) on consumer goods. Assume they spend it all on groceries from Wal-Mart. </a:t>
            </a:r>
          </a:p>
          <a:p>
            <a:pPr algn="just"/>
            <a:r>
              <a:rPr lang="en-US" dirty="0" smtClean="0"/>
              <a:t>Employees and owners of Wal-Mart receive an additional $128 in income, of which they spend $102 on consumer goods. And so this cycle repeats itself as the initial expenditure changes hands.</a:t>
            </a:r>
            <a:endParaRPr lang="en-US" dirty="0"/>
          </a:p>
        </p:txBody>
      </p:sp>
    </p:spTree>
    <p:extLst>
      <p:ext uri="{BB962C8B-B14F-4D97-AF65-F5344CB8AC3E}">
        <p14:creationId xmlns:p14="http://schemas.microsoft.com/office/powerpoint/2010/main" val="6623951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28</a:t>
            </a:r>
            <a:endParaRPr lang="en-US" dirty="0"/>
          </a:p>
        </p:txBody>
      </p:sp>
      <p:sp>
        <p:nvSpPr>
          <p:cNvPr id="3" name="Content Placeholder 2"/>
          <p:cNvSpPr>
            <a:spLocks noGrp="1"/>
          </p:cNvSpPr>
          <p:nvPr>
            <p:ph idx="1"/>
          </p:nvPr>
        </p:nvSpPr>
        <p:spPr/>
        <p:txBody>
          <a:bodyPr>
            <a:normAutofit fontScale="85000" lnSpcReduction="10000"/>
          </a:bodyPr>
          <a:lstStyle/>
          <a:p>
            <a:pPr algn="just"/>
            <a:r>
              <a:rPr lang="en-US" dirty="0" smtClean="0"/>
              <a:t>Let us trace out the the increases in income and expenditure. </a:t>
            </a:r>
          </a:p>
          <a:p>
            <a:pPr algn="just"/>
            <a:r>
              <a:rPr lang="en-US" dirty="0" smtClean="0"/>
              <a:t>To begin with, income and expenditure increase by $200 as a result of the additional machine produced. This is turn produces a further increase in expenditure and therefore income of $160. </a:t>
            </a:r>
          </a:p>
          <a:p>
            <a:pPr algn="just"/>
            <a:r>
              <a:rPr lang="en-US" dirty="0" smtClean="0"/>
              <a:t>This $160 then generates an increase in expenditure and income of $128, which in turn increases expenditure and income by $102.</a:t>
            </a:r>
          </a:p>
          <a:p>
            <a:pPr algn="just"/>
            <a:r>
              <a:rPr lang="en-US" dirty="0" smtClean="0"/>
              <a:t>What is the total increase in income and expenditure generated by the initial increase of $200?</a:t>
            </a:r>
          </a:p>
          <a:p>
            <a:pPr algn="just"/>
            <a:endParaRPr lang="en-US" dirty="0"/>
          </a:p>
        </p:txBody>
      </p:sp>
    </p:spTree>
    <p:extLst>
      <p:ext uri="{BB962C8B-B14F-4D97-AF65-F5344CB8AC3E}">
        <p14:creationId xmlns:p14="http://schemas.microsoft.com/office/powerpoint/2010/main" val="8545464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28</a:t>
            </a:r>
            <a:endParaRPr lang="en-US" dirty="0"/>
          </a:p>
        </p:txBody>
      </p:sp>
      <p:sp>
        <p:nvSpPr>
          <p:cNvPr id="3" name="Content Placeholder 2"/>
          <p:cNvSpPr>
            <a:spLocks noGrp="1"/>
          </p:cNvSpPr>
          <p:nvPr>
            <p:ph idx="1"/>
          </p:nvPr>
        </p:nvSpPr>
        <p:spPr/>
        <p:txBody>
          <a:bodyPr/>
          <a:lstStyle/>
          <a:p>
            <a:r>
              <a:rPr lang="en-US" dirty="0" smtClean="0"/>
              <a:t>∆Y = 200 + (0.8 x 200</a:t>
            </a:r>
            <a:r>
              <a:rPr lang="en-US" dirty="0" smtClean="0"/>
              <a:t>) + (0.8 x 0.8 x 200) + (0.8 x 0.8 x 0.8 x 200)…</a:t>
            </a:r>
          </a:p>
          <a:p>
            <a:r>
              <a:rPr lang="en-US" dirty="0" smtClean="0"/>
              <a:t>∆Y = 200 + 160 + 128 + 104…</a:t>
            </a:r>
          </a:p>
          <a:p>
            <a:r>
              <a:rPr lang="en-US" dirty="0" smtClean="0"/>
              <a:t>∆Y = ∆I + (MPC x ∆I) + (</a:t>
            </a:r>
            <a:r>
              <a:rPr lang="en-GB" kern="0" dirty="0" smtClean="0"/>
              <a:t>MPC</a:t>
            </a:r>
            <a:r>
              <a:rPr lang="en-GB" kern="0" baseline="30000" dirty="0" smtClean="0">
                <a:latin typeface="+mn-lt"/>
              </a:rPr>
              <a:t>2</a:t>
            </a:r>
            <a:r>
              <a:rPr lang="en-GB" kern="0" dirty="0" smtClean="0">
                <a:latin typeface="+mn-lt"/>
              </a:rPr>
              <a:t> × </a:t>
            </a:r>
            <a:r>
              <a:rPr lang="en-GB" dirty="0" smtClean="0">
                <a:latin typeface="+mn-lt"/>
              </a:rPr>
              <a:t>ΔI) + (</a:t>
            </a:r>
            <a:r>
              <a:rPr lang="en-GB" kern="0" dirty="0" smtClean="0"/>
              <a:t>MPC</a:t>
            </a:r>
            <a:r>
              <a:rPr lang="en-GB" kern="0" baseline="30000" dirty="0" smtClean="0">
                <a:latin typeface="+mn-lt"/>
              </a:rPr>
              <a:t>3</a:t>
            </a:r>
            <a:r>
              <a:rPr lang="en-GB" kern="0" dirty="0" smtClean="0">
                <a:latin typeface="+mn-lt"/>
              </a:rPr>
              <a:t> × </a:t>
            </a:r>
            <a:r>
              <a:rPr lang="en-GB" dirty="0" smtClean="0">
                <a:latin typeface="+mn-lt"/>
              </a:rPr>
              <a:t>ΔI)….</a:t>
            </a:r>
          </a:p>
          <a:p>
            <a:r>
              <a:rPr lang="en-GB" dirty="0" smtClean="0"/>
              <a:t>1 + MPC + </a:t>
            </a:r>
            <a:r>
              <a:rPr lang="en-GB" kern="0" dirty="0" smtClean="0"/>
              <a:t>MPC</a:t>
            </a:r>
            <a:r>
              <a:rPr lang="en-GB" kern="0" baseline="30000" dirty="0" smtClean="0">
                <a:latin typeface="+mn-lt"/>
              </a:rPr>
              <a:t>2</a:t>
            </a:r>
            <a:r>
              <a:rPr lang="en-GB" kern="0" dirty="0" smtClean="0">
                <a:latin typeface="+mn-lt"/>
              </a:rPr>
              <a:t> </a:t>
            </a:r>
            <a:r>
              <a:rPr lang="en-GB" dirty="0" smtClean="0">
                <a:latin typeface="+mn-lt"/>
              </a:rPr>
              <a:t>+</a:t>
            </a:r>
            <a:r>
              <a:rPr lang="en-GB" dirty="0" smtClean="0"/>
              <a:t> </a:t>
            </a:r>
            <a:r>
              <a:rPr lang="en-GB" kern="0" dirty="0" smtClean="0"/>
              <a:t>MPC</a:t>
            </a:r>
            <a:r>
              <a:rPr lang="en-GB" kern="0" baseline="30000" dirty="0" smtClean="0">
                <a:latin typeface="+mn-lt"/>
              </a:rPr>
              <a:t>3</a:t>
            </a:r>
            <a:r>
              <a:rPr lang="en-GB" dirty="0" smtClean="0">
                <a:latin typeface="+mn-lt"/>
              </a:rPr>
              <a:t>….= 1/(1-MPC)</a:t>
            </a:r>
          </a:p>
          <a:p>
            <a:r>
              <a:rPr lang="en-US" dirty="0" smtClean="0"/>
              <a:t>∆Y = ∆I x (1/1-MPC)</a:t>
            </a:r>
          </a:p>
          <a:p>
            <a:r>
              <a:rPr lang="en-US" dirty="0" smtClean="0"/>
              <a:t>∆Y = 200 x 5 = $1000.</a:t>
            </a:r>
            <a:r>
              <a:rPr lang="en-GB" dirty="0" smtClean="0">
                <a:latin typeface="+mn-lt"/>
              </a:rPr>
              <a:t> (Multiplier is equal to 5)</a:t>
            </a:r>
          </a:p>
          <a:p>
            <a:pPr marL="0" indent="0">
              <a:buNone/>
            </a:pPr>
            <a:endParaRPr lang="en-GB" dirty="0" smtClean="0">
              <a:latin typeface="+mn-lt"/>
            </a:endParaRPr>
          </a:p>
          <a:p>
            <a:endParaRPr lang="en-GB" dirty="0" smtClean="0">
              <a:latin typeface="+mn-lt"/>
            </a:endParaRPr>
          </a:p>
          <a:p>
            <a:endParaRPr lang="en-US" dirty="0"/>
          </a:p>
        </p:txBody>
      </p:sp>
    </p:spTree>
    <p:extLst>
      <p:ext uri="{BB962C8B-B14F-4D97-AF65-F5344CB8AC3E}">
        <p14:creationId xmlns:p14="http://schemas.microsoft.com/office/powerpoint/2010/main" val="42771176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28</a:t>
            </a:r>
            <a:endParaRPr lang="en-US" dirty="0"/>
          </a:p>
        </p:txBody>
      </p:sp>
      <p:sp>
        <p:nvSpPr>
          <p:cNvPr id="3" name="Content Placeholder 2"/>
          <p:cNvSpPr>
            <a:spLocks noGrp="1"/>
          </p:cNvSpPr>
          <p:nvPr>
            <p:ph idx="1"/>
          </p:nvPr>
        </p:nvSpPr>
        <p:spPr/>
        <p:txBody>
          <a:bodyPr>
            <a:normAutofit fontScale="77500" lnSpcReduction="20000"/>
          </a:bodyPr>
          <a:lstStyle/>
          <a:p>
            <a:pPr algn="just"/>
            <a:r>
              <a:rPr lang="en-US" dirty="0" smtClean="0"/>
              <a:t>Thus, the initial increase in expenditure creates a fivefold increase in income and expenditure. </a:t>
            </a:r>
          </a:p>
          <a:p>
            <a:pPr algn="just"/>
            <a:r>
              <a:rPr lang="en-US" dirty="0" smtClean="0"/>
              <a:t>Note that the size of the multiplier varies directly with the MPC. The higher the MPC, the higher the multiplier. </a:t>
            </a:r>
          </a:p>
          <a:p>
            <a:pPr algn="just"/>
            <a:r>
              <a:rPr lang="en-US" dirty="0" smtClean="0"/>
              <a:t>For example, with an MPC = 0.5, multiplier reduces to 2. A given increase in I leads to a twofold increase in Y. And if MPC were 1, then the multiplier would be infinity! A given change in I leads to an infinite change in Y!</a:t>
            </a:r>
          </a:p>
          <a:p>
            <a:pPr algn="just"/>
            <a:r>
              <a:rPr lang="en-US" dirty="0" smtClean="0"/>
              <a:t> Thus, the greater the proportion of any increment of income that is consumed, and the greater therefore the level of consumption expenditure at any given level of income, the greater the size of the multiplier.</a:t>
            </a:r>
            <a:endParaRPr lang="en-US" dirty="0"/>
          </a:p>
        </p:txBody>
      </p:sp>
    </p:spTree>
    <p:extLst>
      <p:ext uri="{BB962C8B-B14F-4D97-AF65-F5344CB8AC3E}">
        <p14:creationId xmlns:p14="http://schemas.microsoft.com/office/powerpoint/2010/main" val="9284135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a:t>
            </a:r>
            <a:r>
              <a:rPr lang="en-US" dirty="0" smtClean="0"/>
              <a:t>28</a:t>
            </a:r>
            <a:endParaRPr lang="en-US" dirty="0"/>
          </a:p>
        </p:txBody>
      </p:sp>
      <p:graphicFrame>
        <p:nvGraphicFramePr>
          <p:cNvPr id="3" name="Content Placeholder 3"/>
          <p:cNvGraphicFramePr>
            <a:graphicFrameLocks/>
          </p:cNvGraphicFramePr>
          <p:nvPr>
            <p:extLst>
              <p:ext uri="{D42A27DB-BD31-4B8C-83A1-F6EECF244321}">
                <p14:modId xmlns:p14="http://schemas.microsoft.com/office/powerpoint/2010/main" val="3555752752"/>
              </p:ext>
            </p:extLst>
          </p:nvPr>
        </p:nvGraphicFramePr>
        <p:xfrm>
          <a:off x="838200" y="1371600"/>
          <a:ext cx="7772400" cy="3489596"/>
        </p:xfrm>
        <a:graphic>
          <a:graphicData uri="http://schemas.openxmlformats.org/drawingml/2006/table">
            <a:tbl>
              <a:tblPr firstRow="1" bandRow="1">
                <a:tableStyleId>{5940675A-B579-460E-94D1-54222C63F5DA}</a:tableStyleId>
              </a:tblPr>
              <a:tblGrid>
                <a:gridCol w="2590800"/>
                <a:gridCol w="2590800"/>
                <a:gridCol w="2590800"/>
              </a:tblGrid>
              <a:tr h="1295036">
                <a:tc>
                  <a:txBody>
                    <a:bodyPr/>
                    <a:lstStyle/>
                    <a:p>
                      <a:pPr algn="ctr"/>
                      <a:r>
                        <a:rPr lang="en-US" b="1" dirty="0" smtClean="0"/>
                        <a:t>Consumption Expenditure (C) (in</a:t>
                      </a:r>
                      <a:r>
                        <a:rPr lang="en-US" b="1" baseline="0" dirty="0" smtClean="0"/>
                        <a:t> dollars</a:t>
                      </a:r>
                      <a:r>
                        <a:rPr lang="en-US" b="1" baseline="0" dirty="0" smtClean="0"/>
                        <a:t>)</a:t>
                      </a:r>
                    </a:p>
                    <a:p>
                      <a:pPr algn="ctr"/>
                      <a:r>
                        <a:rPr lang="en-US" b="1" baseline="0" dirty="0" smtClean="0"/>
                        <a:t>(MPC = 0.8)</a:t>
                      </a:r>
                      <a:endParaRPr lang="en-US" b="1" dirty="0"/>
                    </a:p>
                  </a:txBody>
                  <a:tcPr/>
                </a:tc>
                <a:tc>
                  <a:txBody>
                    <a:bodyPr/>
                    <a:lstStyle/>
                    <a:p>
                      <a:pPr algn="ctr"/>
                      <a:r>
                        <a:rPr lang="en-US" b="1" dirty="0" smtClean="0"/>
                        <a:t>Consumption Expenditure (C) (in</a:t>
                      </a:r>
                      <a:r>
                        <a:rPr lang="en-US" b="1" baseline="0" dirty="0" smtClean="0"/>
                        <a:t> dollars)</a:t>
                      </a:r>
                    </a:p>
                    <a:p>
                      <a:pPr algn="ctr"/>
                      <a:r>
                        <a:rPr lang="en-US" b="1" baseline="0" dirty="0" smtClean="0"/>
                        <a:t>(MPC = 0.5)</a:t>
                      </a:r>
                      <a:endParaRPr lang="en-US" b="1" dirty="0" smtClean="0"/>
                    </a:p>
                  </a:txBody>
                  <a:tcPr/>
                </a:tc>
                <a:tc>
                  <a:txBody>
                    <a:bodyPr/>
                    <a:lstStyle/>
                    <a:p>
                      <a:pPr algn="ctr"/>
                      <a:r>
                        <a:rPr lang="en-US" b="1" dirty="0" smtClean="0"/>
                        <a:t>Income (Y) (in dollars)</a:t>
                      </a:r>
                      <a:endParaRPr lang="en-US" b="1" dirty="0"/>
                    </a:p>
                  </a:txBody>
                  <a:tcPr/>
                </a:tc>
              </a:tr>
              <a:tr h="363281">
                <a:tc>
                  <a:txBody>
                    <a:bodyPr/>
                    <a:lstStyle/>
                    <a:p>
                      <a:pPr algn="ctr"/>
                      <a:r>
                        <a:rPr lang="en-US" dirty="0" smtClean="0"/>
                        <a:t>400</a:t>
                      </a:r>
                      <a:endParaRPr lang="en-US" dirty="0"/>
                    </a:p>
                  </a:txBody>
                  <a:tcPr/>
                </a:tc>
                <a:tc>
                  <a:txBody>
                    <a:bodyPr/>
                    <a:lstStyle/>
                    <a:p>
                      <a:pPr algn="ctr"/>
                      <a:r>
                        <a:rPr lang="en-US" dirty="0" smtClean="0"/>
                        <a:t>400</a:t>
                      </a:r>
                      <a:endParaRPr lang="en-US" dirty="0"/>
                    </a:p>
                  </a:txBody>
                  <a:tcPr/>
                </a:tc>
                <a:tc>
                  <a:txBody>
                    <a:bodyPr/>
                    <a:lstStyle/>
                    <a:p>
                      <a:pPr algn="ctr"/>
                      <a:r>
                        <a:rPr lang="en-US" dirty="0" smtClean="0"/>
                        <a:t>0</a:t>
                      </a:r>
                      <a:endParaRPr lang="en-US" dirty="0"/>
                    </a:p>
                  </a:txBody>
                  <a:tcPr/>
                </a:tc>
              </a:tr>
              <a:tr h="363281">
                <a:tc>
                  <a:txBody>
                    <a:bodyPr/>
                    <a:lstStyle/>
                    <a:p>
                      <a:pPr algn="ctr"/>
                      <a:r>
                        <a:rPr lang="en-US" dirty="0" smtClean="0"/>
                        <a:t>1200</a:t>
                      </a:r>
                      <a:endParaRPr lang="en-US" dirty="0"/>
                    </a:p>
                  </a:txBody>
                  <a:tcPr/>
                </a:tc>
                <a:tc>
                  <a:txBody>
                    <a:bodyPr/>
                    <a:lstStyle/>
                    <a:p>
                      <a:pPr algn="ctr"/>
                      <a:r>
                        <a:rPr lang="en-US" dirty="0" smtClean="0"/>
                        <a:t>900</a:t>
                      </a:r>
                      <a:endParaRPr lang="en-US" dirty="0"/>
                    </a:p>
                  </a:txBody>
                  <a:tcPr/>
                </a:tc>
                <a:tc>
                  <a:txBody>
                    <a:bodyPr/>
                    <a:lstStyle/>
                    <a:p>
                      <a:pPr algn="ctr"/>
                      <a:r>
                        <a:rPr lang="en-US" dirty="0" smtClean="0"/>
                        <a:t>1000</a:t>
                      </a:r>
                      <a:endParaRPr lang="en-US" dirty="0"/>
                    </a:p>
                  </a:txBody>
                  <a:tcPr/>
                </a:tc>
              </a:tr>
              <a:tr h="363281">
                <a:tc>
                  <a:txBody>
                    <a:bodyPr/>
                    <a:lstStyle/>
                    <a:p>
                      <a:pPr algn="ctr"/>
                      <a:r>
                        <a:rPr lang="en-US" dirty="0" smtClean="0"/>
                        <a:t>2000</a:t>
                      </a:r>
                      <a:endParaRPr lang="en-US" dirty="0"/>
                    </a:p>
                  </a:txBody>
                  <a:tcPr/>
                </a:tc>
                <a:tc>
                  <a:txBody>
                    <a:bodyPr/>
                    <a:lstStyle/>
                    <a:p>
                      <a:pPr algn="ctr"/>
                      <a:r>
                        <a:rPr lang="en-US" dirty="0" smtClean="0"/>
                        <a:t>1400</a:t>
                      </a:r>
                      <a:endParaRPr lang="en-US" dirty="0"/>
                    </a:p>
                  </a:txBody>
                  <a:tcPr/>
                </a:tc>
                <a:tc>
                  <a:txBody>
                    <a:bodyPr/>
                    <a:lstStyle/>
                    <a:p>
                      <a:pPr algn="ctr"/>
                      <a:r>
                        <a:rPr lang="en-US" dirty="0" smtClean="0"/>
                        <a:t>2000</a:t>
                      </a:r>
                      <a:endParaRPr lang="en-US" dirty="0"/>
                    </a:p>
                  </a:txBody>
                  <a:tcPr/>
                </a:tc>
              </a:tr>
              <a:tr h="363281">
                <a:tc>
                  <a:txBody>
                    <a:bodyPr/>
                    <a:lstStyle/>
                    <a:p>
                      <a:pPr algn="ctr"/>
                      <a:r>
                        <a:rPr lang="en-US" dirty="0" smtClean="0"/>
                        <a:t>2800</a:t>
                      </a:r>
                      <a:endParaRPr lang="en-US" dirty="0"/>
                    </a:p>
                  </a:txBody>
                  <a:tcPr/>
                </a:tc>
                <a:tc>
                  <a:txBody>
                    <a:bodyPr/>
                    <a:lstStyle/>
                    <a:p>
                      <a:pPr algn="ctr"/>
                      <a:r>
                        <a:rPr lang="en-US" dirty="0" smtClean="0"/>
                        <a:t>1900</a:t>
                      </a:r>
                      <a:endParaRPr lang="en-US" dirty="0"/>
                    </a:p>
                  </a:txBody>
                  <a:tcPr/>
                </a:tc>
                <a:tc>
                  <a:txBody>
                    <a:bodyPr/>
                    <a:lstStyle/>
                    <a:p>
                      <a:pPr algn="ctr"/>
                      <a:r>
                        <a:rPr lang="en-US" dirty="0" smtClean="0"/>
                        <a:t>3000</a:t>
                      </a:r>
                      <a:endParaRPr lang="en-US" dirty="0"/>
                    </a:p>
                  </a:txBody>
                  <a:tcPr/>
                </a:tc>
              </a:tr>
              <a:tr h="363281">
                <a:tc>
                  <a:txBody>
                    <a:bodyPr/>
                    <a:lstStyle/>
                    <a:p>
                      <a:pPr algn="ctr"/>
                      <a:r>
                        <a:rPr lang="en-US" dirty="0" smtClean="0"/>
                        <a:t>3600</a:t>
                      </a:r>
                      <a:endParaRPr lang="en-US" dirty="0"/>
                    </a:p>
                  </a:txBody>
                  <a:tcPr/>
                </a:tc>
                <a:tc>
                  <a:txBody>
                    <a:bodyPr/>
                    <a:lstStyle/>
                    <a:p>
                      <a:pPr algn="ctr"/>
                      <a:r>
                        <a:rPr lang="en-US" dirty="0" smtClean="0"/>
                        <a:t>2400</a:t>
                      </a:r>
                      <a:endParaRPr lang="en-US" dirty="0"/>
                    </a:p>
                  </a:txBody>
                  <a:tcPr/>
                </a:tc>
                <a:tc>
                  <a:txBody>
                    <a:bodyPr/>
                    <a:lstStyle/>
                    <a:p>
                      <a:pPr algn="ctr"/>
                      <a:r>
                        <a:rPr lang="en-US" dirty="0" smtClean="0"/>
                        <a:t>4000</a:t>
                      </a:r>
                      <a:endParaRPr lang="en-US" dirty="0"/>
                    </a:p>
                  </a:txBody>
                  <a:tcPr/>
                </a:tc>
              </a:tr>
              <a:tr h="363281">
                <a:tc>
                  <a:txBody>
                    <a:bodyPr/>
                    <a:lstStyle/>
                    <a:p>
                      <a:pPr algn="ctr"/>
                      <a:r>
                        <a:rPr lang="en-US" dirty="0" smtClean="0"/>
                        <a:t>4400</a:t>
                      </a:r>
                      <a:endParaRPr lang="en-US" dirty="0"/>
                    </a:p>
                  </a:txBody>
                  <a:tcPr/>
                </a:tc>
                <a:tc>
                  <a:txBody>
                    <a:bodyPr/>
                    <a:lstStyle/>
                    <a:p>
                      <a:pPr algn="ctr"/>
                      <a:r>
                        <a:rPr lang="en-US" dirty="0" smtClean="0"/>
                        <a:t>2900</a:t>
                      </a:r>
                      <a:endParaRPr lang="en-US" dirty="0"/>
                    </a:p>
                  </a:txBody>
                  <a:tcPr/>
                </a:tc>
                <a:tc>
                  <a:txBody>
                    <a:bodyPr/>
                    <a:lstStyle/>
                    <a:p>
                      <a:pPr algn="ctr"/>
                      <a:r>
                        <a:rPr lang="en-US" dirty="0" smtClean="0"/>
                        <a:t>5000</a:t>
                      </a:r>
                      <a:endParaRPr lang="en-US" dirty="0"/>
                    </a:p>
                  </a:txBody>
                  <a:tcPr/>
                </a:tc>
              </a:tr>
            </a:tbl>
          </a:graphicData>
        </a:graphic>
      </p:graphicFrame>
      <p:sp>
        <p:nvSpPr>
          <p:cNvPr id="4" name="Slide Number Placeholder 3"/>
          <p:cNvSpPr>
            <a:spLocks noGrp="1"/>
          </p:cNvSpPr>
          <p:nvPr>
            <p:ph type="sldNum" sz="quarter" idx="12"/>
          </p:nvPr>
        </p:nvSpPr>
        <p:spPr/>
        <p:txBody>
          <a:bodyPr/>
          <a:lstStyle/>
          <a:p>
            <a:fld id="{79A9E858-849D-4055-B15A-BEFBE520D778}" type="slidenum">
              <a:rPr lang="en-US" smtClean="0">
                <a:solidFill>
                  <a:prstClr val="black">
                    <a:tint val="75000"/>
                  </a:prstClr>
                </a:solidFill>
              </a:rPr>
              <a:pPr/>
              <a:t>9</a:t>
            </a:fld>
            <a:endParaRPr lang="en-US" dirty="0">
              <a:solidFill>
                <a:prstClr val="black">
                  <a:tint val="75000"/>
                </a:prstClr>
              </a:solidFill>
            </a:endParaRPr>
          </a:p>
        </p:txBody>
      </p:sp>
      <p:sp>
        <p:nvSpPr>
          <p:cNvPr id="6" name="TextBox 5"/>
          <p:cNvSpPr txBox="1"/>
          <p:nvPr/>
        </p:nvSpPr>
        <p:spPr>
          <a:xfrm>
            <a:off x="822034" y="5163189"/>
            <a:ext cx="7788566" cy="1754326"/>
          </a:xfrm>
          <a:prstGeom prst="rect">
            <a:avLst/>
          </a:prstGeom>
          <a:noFill/>
        </p:spPr>
        <p:txBody>
          <a:bodyPr wrap="square" rtlCol="0">
            <a:spAutoFit/>
          </a:bodyPr>
          <a:lstStyle/>
          <a:p>
            <a:pPr marL="285750" indent="-285750">
              <a:buFont typeface="Arial" pitchFamily="34" charset="0"/>
              <a:buChar char="•"/>
            </a:pPr>
            <a:r>
              <a:rPr lang="en-US" dirty="0" smtClean="0"/>
              <a:t>The table depicts two consumption functions: C = 400 + 0.8*Y and C = 400 + 0.5*Y. </a:t>
            </a:r>
          </a:p>
          <a:p>
            <a:pPr marL="285750" indent="-285750">
              <a:buFont typeface="Arial" pitchFamily="34" charset="0"/>
              <a:buChar char="•"/>
            </a:pPr>
            <a:r>
              <a:rPr lang="en-US" dirty="0" smtClean="0"/>
              <a:t>As can be seen, a greater proportion of any increment of income is consumed in the first case.</a:t>
            </a:r>
          </a:p>
          <a:p>
            <a:pPr marL="285750" indent="-285750">
              <a:buFont typeface="Arial" pitchFamily="34" charset="0"/>
              <a:buChar char="•"/>
            </a:pPr>
            <a:r>
              <a:rPr lang="en-US" dirty="0" smtClean="0"/>
              <a:t>The amount of C corresponding to any level of Y is also higher for the case with the higher MPC.</a:t>
            </a:r>
            <a:endParaRPr lang="en-US" dirty="0"/>
          </a:p>
        </p:txBody>
      </p:sp>
    </p:spTree>
    <p:extLst>
      <p:ext uri="{BB962C8B-B14F-4D97-AF65-F5344CB8AC3E}">
        <p14:creationId xmlns:p14="http://schemas.microsoft.com/office/powerpoint/2010/main" val="226407631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91</TotalTime>
  <Words>1731</Words>
  <Application>Microsoft Office PowerPoint</Application>
  <PresentationFormat>On-screen Show (4:3)</PresentationFormat>
  <Paragraphs>158</Paragraphs>
  <Slides>15</Slides>
  <Notes>0</Notes>
  <HiddenSlides>0</HiddenSlides>
  <MMClips>0</MMClips>
  <ScaleCrop>false</ScaleCrop>
  <HeadingPairs>
    <vt:vector size="4" baseType="variant">
      <vt:variant>
        <vt:lpstr>Theme</vt:lpstr>
      </vt:variant>
      <vt:variant>
        <vt:i4>4</vt:i4>
      </vt:variant>
      <vt:variant>
        <vt:lpstr>Slide Titles</vt:lpstr>
      </vt:variant>
      <vt:variant>
        <vt:i4>15</vt:i4>
      </vt:variant>
    </vt:vector>
  </HeadingPairs>
  <TitlesOfParts>
    <vt:vector size="19" baseType="lpstr">
      <vt:lpstr>Office Theme</vt:lpstr>
      <vt:lpstr>1_Office Theme</vt:lpstr>
      <vt:lpstr>1_Default Design</vt:lpstr>
      <vt:lpstr>2_Office Theme</vt:lpstr>
      <vt:lpstr>Introduction</vt:lpstr>
      <vt:lpstr>Lecture 28</vt:lpstr>
      <vt:lpstr>Lecture 28</vt:lpstr>
      <vt:lpstr>Lecture 28</vt:lpstr>
      <vt:lpstr>Lecture 28</vt:lpstr>
      <vt:lpstr>Lecture 28</vt:lpstr>
      <vt:lpstr>Lecture 28</vt:lpstr>
      <vt:lpstr>Lecture 28</vt:lpstr>
      <vt:lpstr>Lecture 28</vt:lpstr>
      <vt:lpstr>Lecture 28</vt:lpstr>
      <vt:lpstr>Lecture 28</vt:lpstr>
      <vt:lpstr>Lecture 28</vt:lpstr>
      <vt:lpstr>Lecture 28</vt:lpstr>
      <vt:lpstr> Lecture 28</vt:lpstr>
      <vt:lpstr>Lecture 28</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dc:title>
  <dc:creator>GP</dc:creator>
  <cp:lastModifiedBy>GP</cp:lastModifiedBy>
  <cp:revision>14</cp:revision>
  <dcterms:created xsi:type="dcterms:W3CDTF">2013-08-04T21:43:05Z</dcterms:created>
  <dcterms:modified xsi:type="dcterms:W3CDTF">2013-08-04T23:15:01Z</dcterms:modified>
</cp:coreProperties>
</file>