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sldIdLst>
    <p:sldId id="256" r:id="rId6"/>
    <p:sldId id="258" r:id="rId7"/>
    <p:sldId id="262" r:id="rId8"/>
    <p:sldId id="263" r:id="rId9"/>
    <p:sldId id="261" r:id="rId10"/>
    <p:sldId id="264" r:id="rId11"/>
    <p:sldId id="265" r:id="rId12"/>
    <p:sldId id="266" r:id="rId13"/>
    <p:sldId id="267" r:id="rId14"/>
    <p:sldId id="269" r:id="rId15"/>
    <p:sldId id="268"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03CBA8-280C-4A0C-88DE-A7AD7A53D1B2}" type="datetimeFigureOut">
              <a:rPr lang="en-US" smtClean="0"/>
              <a:t>8/4/2013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B160B-CF5E-421D-AB49-AF24FA07B1B6}" type="slidenum">
              <a:rPr lang="en-US" smtClean="0"/>
              <a:t>‹#›</a:t>
            </a:fld>
            <a:endParaRPr lang="en-US"/>
          </a:p>
        </p:txBody>
      </p:sp>
    </p:spTree>
    <p:extLst>
      <p:ext uri="{BB962C8B-B14F-4D97-AF65-F5344CB8AC3E}">
        <p14:creationId xmlns:p14="http://schemas.microsoft.com/office/powerpoint/2010/main" val="450447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3CBA8-280C-4A0C-88DE-A7AD7A53D1B2}" type="datetimeFigureOut">
              <a:rPr lang="en-US" smtClean="0"/>
              <a:t>8/4/2013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B160B-CF5E-421D-AB49-AF24FA07B1B6}" type="slidenum">
              <a:rPr lang="en-US" smtClean="0"/>
              <a:t>‹#›</a:t>
            </a:fld>
            <a:endParaRPr lang="en-US"/>
          </a:p>
        </p:txBody>
      </p:sp>
    </p:spTree>
    <p:extLst>
      <p:ext uri="{BB962C8B-B14F-4D97-AF65-F5344CB8AC3E}">
        <p14:creationId xmlns:p14="http://schemas.microsoft.com/office/powerpoint/2010/main" val="3086199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3CBA8-280C-4A0C-88DE-A7AD7A53D1B2}" type="datetimeFigureOut">
              <a:rPr lang="en-US" smtClean="0"/>
              <a:t>8/4/2013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B160B-CF5E-421D-AB49-AF24FA07B1B6}" type="slidenum">
              <a:rPr lang="en-US" smtClean="0"/>
              <a:t>‹#›</a:t>
            </a:fld>
            <a:endParaRPr lang="en-US"/>
          </a:p>
        </p:txBody>
      </p:sp>
    </p:spTree>
    <p:extLst>
      <p:ext uri="{BB962C8B-B14F-4D97-AF65-F5344CB8AC3E}">
        <p14:creationId xmlns:p14="http://schemas.microsoft.com/office/powerpoint/2010/main" val="1325338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BA8990-CAF9-4763-A0EF-3035897C8F9C}"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714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F2675-C1EC-4BCF-9762-BBC7FF44B9EB}"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30420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425A2A-9F61-4E11-B317-B49E09ADDE87}"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531465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C77EC4-01D2-40F0-B6E7-9B0F7AA6034F}" type="datetime1">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22902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1C8D72-8E13-4E1B-AB7C-A3BC3988D8BB}" type="datetime1">
              <a:rPr lang="en-US" smtClean="0">
                <a:solidFill>
                  <a:prstClr val="black">
                    <a:tint val="75000"/>
                  </a:prstClr>
                </a:solidFill>
              </a:rPr>
              <a:pPr/>
              <a:t>8/4/2013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14367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765925-3A9B-44A6-B99D-F61A2D899498}" type="datetime1">
              <a:rPr lang="en-US" smtClean="0">
                <a:solidFill>
                  <a:prstClr val="black">
                    <a:tint val="75000"/>
                  </a:prstClr>
                </a:solidFill>
              </a:rPr>
              <a:pPr/>
              <a:t>8/4/2013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14096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81F6A-49EA-4D04-8D4D-0F5129C90542}" type="datetime1">
              <a:rPr lang="en-US" smtClean="0">
                <a:solidFill>
                  <a:prstClr val="black">
                    <a:tint val="75000"/>
                  </a:prstClr>
                </a:solidFill>
              </a:rPr>
              <a:pPr/>
              <a:t>8/4/2013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20071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5DECB-7F08-44B5-B280-78E41A1A48FA}" type="datetime1">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75609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3CBA8-280C-4A0C-88DE-A7AD7A53D1B2}" type="datetimeFigureOut">
              <a:rPr lang="en-US" smtClean="0"/>
              <a:t>8/4/2013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B160B-CF5E-421D-AB49-AF24FA07B1B6}" type="slidenum">
              <a:rPr lang="en-US" smtClean="0"/>
              <a:t>‹#›</a:t>
            </a:fld>
            <a:endParaRPr lang="en-US"/>
          </a:p>
        </p:txBody>
      </p:sp>
    </p:spTree>
    <p:extLst>
      <p:ext uri="{BB962C8B-B14F-4D97-AF65-F5344CB8AC3E}">
        <p14:creationId xmlns:p14="http://schemas.microsoft.com/office/powerpoint/2010/main" val="19583826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BEAAE3-D818-4833-A961-31FED9150CF2}" type="datetime1">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833923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636758-58D1-41EE-9247-40226D73D777}"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90101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C20B18-1046-4AD8-8EA4-6053B8B3863A}"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746455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BA8990-CAF9-4763-A0EF-3035897C8F9C}"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99486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F2675-C1EC-4BCF-9762-BBC7FF44B9EB}"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53461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425A2A-9F61-4E11-B317-B49E09ADDE87}"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073213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C77EC4-01D2-40F0-B6E7-9B0F7AA6034F}" type="datetime1">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86531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1C8D72-8E13-4E1B-AB7C-A3BC3988D8BB}" type="datetime1">
              <a:rPr lang="en-US" smtClean="0">
                <a:solidFill>
                  <a:prstClr val="black">
                    <a:tint val="75000"/>
                  </a:prstClr>
                </a:solidFill>
              </a:rPr>
              <a:pPr/>
              <a:t>8/4/2013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51061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765925-3A9B-44A6-B99D-F61A2D899498}" type="datetime1">
              <a:rPr lang="en-US" smtClean="0">
                <a:solidFill>
                  <a:prstClr val="black">
                    <a:tint val="75000"/>
                  </a:prstClr>
                </a:solidFill>
              </a:rPr>
              <a:pPr/>
              <a:t>8/4/2013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63957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81F6A-49EA-4D04-8D4D-0F5129C90542}" type="datetime1">
              <a:rPr lang="en-US" smtClean="0">
                <a:solidFill>
                  <a:prstClr val="black">
                    <a:tint val="75000"/>
                  </a:prstClr>
                </a:solidFill>
              </a:rPr>
              <a:pPr/>
              <a:t>8/4/2013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99884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03CBA8-280C-4A0C-88DE-A7AD7A53D1B2}" type="datetimeFigureOut">
              <a:rPr lang="en-US" smtClean="0"/>
              <a:t>8/4/2013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B160B-CF5E-421D-AB49-AF24FA07B1B6}" type="slidenum">
              <a:rPr lang="en-US" smtClean="0"/>
              <a:t>‹#›</a:t>
            </a:fld>
            <a:endParaRPr lang="en-US"/>
          </a:p>
        </p:txBody>
      </p:sp>
    </p:spTree>
    <p:extLst>
      <p:ext uri="{BB962C8B-B14F-4D97-AF65-F5344CB8AC3E}">
        <p14:creationId xmlns:p14="http://schemas.microsoft.com/office/powerpoint/2010/main" val="14379595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5DECB-7F08-44B5-B280-78E41A1A48FA}" type="datetime1">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58952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BEAAE3-D818-4833-A961-31FED9150CF2}" type="datetime1">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684978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636758-58D1-41EE-9247-40226D73D777}"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96840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C20B18-1046-4AD8-8EA4-6053B8B3863A}"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142367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6454001-4B8F-47E6-A145-99E22F47C1EF}" type="datetime1">
              <a:rPr lang="en-US" smtClean="0">
                <a:solidFill>
                  <a:srgbClr val="000000"/>
                </a:solidFill>
              </a:rPr>
              <a:pPr>
                <a:defRPr/>
              </a:pPr>
              <a:t>8/4/2013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EDB18BC-3DCE-48CC-BA81-3FBF909099F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838871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E2A314E-3E9B-46F1-AABB-890C466A675B}" type="datetime1">
              <a:rPr lang="en-US" smtClean="0">
                <a:solidFill>
                  <a:srgbClr val="000000"/>
                </a:solidFill>
              </a:rPr>
              <a:pPr>
                <a:defRPr/>
              </a:pPr>
              <a:t>8/4/2013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3837F0-B58D-4D6B-929B-F1613AB1B38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1132299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0343ED2F-0302-45B6-9DBD-F2FAE86AC3CB}" type="datetime1">
              <a:rPr lang="en-US" smtClean="0">
                <a:solidFill>
                  <a:srgbClr val="000000"/>
                </a:solidFill>
              </a:rPr>
              <a:pPr>
                <a:defRPr/>
              </a:pPr>
              <a:t>8/4/2013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333D131-3EEC-477B-82C9-5A909B01B23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9623129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CECF16D2-8CBE-47E7-A43D-E3486CCB4B23}" type="datetime1">
              <a:rPr lang="en-US" smtClean="0">
                <a:solidFill>
                  <a:srgbClr val="000000"/>
                </a:solidFill>
              </a:rPr>
              <a:pPr>
                <a:defRPr/>
              </a:pPr>
              <a:t>8/4/2013</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AEDFF7-F44A-49FC-BBFD-755F8F3C20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3849373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75A23F3A-44CF-4111-A97E-3347220A7437}" type="datetime1">
              <a:rPr lang="en-US" smtClean="0">
                <a:solidFill>
                  <a:srgbClr val="000000"/>
                </a:solidFill>
              </a:rPr>
              <a:pPr>
                <a:defRPr/>
              </a:pPr>
              <a:t>8/4/2013</a:t>
            </a:fld>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019233E-D7F5-48A2-A4A7-9DFB11F5D7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830509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7D8996B8-50D8-4F83-BC7F-1A7F82630A91}" type="datetime1">
              <a:rPr lang="en-US" smtClean="0">
                <a:solidFill>
                  <a:srgbClr val="000000"/>
                </a:solidFill>
              </a:rPr>
              <a:pPr>
                <a:defRPr/>
              </a:pPr>
              <a:t>8/4/2013</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F28F110-A8C8-46C5-BC36-209BBFFBD14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16588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03CBA8-280C-4A0C-88DE-A7AD7A53D1B2}" type="datetimeFigureOut">
              <a:rPr lang="en-US" smtClean="0"/>
              <a:t>8/4/2013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AB160B-CF5E-421D-AB49-AF24FA07B1B6}" type="slidenum">
              <a:rPr lang="en-US" smtClean="0"/>
              <a:t>‹#›</a:t>
            </a:fld>
            <a:endParaRPr lang="en-US"/>
          </a:p>
        </p:txBody>
      </p:sp>
    </p:spTree>
    <p:extLst>
      <p:ext uri="{BB962C8B-B14F-4D97-AF65-F5344CB8AC3E}">
        <p14:creationId xmlns:p14="http://schemas.microsoft.com/office/powerpoint/2010/main" val="260653315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8727CED1-94F7-4E32-9DA5-A894E573C933}" type="datetime1">
              <a:rPr lang="en-US" smtClean="0">
                <a:solidFill>
                  <a:srgbClr val="000000"/>
                </a:solidFill>
              </a:rPr>
              <a:pPr>
                <a:defRPr/>
              </a:pPr>
              <a:t>8/4/2013</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0985F40-2199-42AA-84FC-BC4441F44D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058217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ACE4ED1D-A17B-4FEA-9816-61B8C2220762}" type="datetime1">
              <a:rPr lang="en-US" smtClean="0">
                <a:solidFill>
                  <a:srgbClr val="000000"/>
                </a:solidFill>
              </a:rPr>
              <a:pPr>
                <a:defRPr/>
              </a:pPr>
              <a:t>8/4/2013</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B6DAEE2-858F-4854-8F97-631B4926211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2856202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FEBD1F8-7E99-4607-B75A-059A4E73C4E8}" type="datetime1">
              <a:rPr lang="en-US" smtClean="0">
                <a:solidFill>
                  <a:srgbClr val="000000"/>
                </a:solidFill>
              </a:rPr>
              <a:pPr>
                <a:defRPr/>
              </a:pPr>
              <a:t>8/4/2013</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387111E-8044-4DF7-8B06-1709051042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502235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A6E3447-DD55-4C16-9532-40F1ED708117}" type="datetime1">
              <a:rPr lang="en-US" smtClean="0">
                <a:solidFill>
                  <a:srgbClr val="000000"/>
                </a:solidFill>
              </a:rPr>
              <a:pPr>
                <a:defRPr/>
              </a:pPr>
              <a:t>8/4/2013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947D4C5-0312-4254-8444-975F31E1F5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7594357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428C841-D249-4D25-B266-5B938D8B21F9}" type="datetime1">
              <a:rPr lang="en-US" smtClean="0">
                <a:solidFill>
                  <a:srgbClr val="000000"/>
                </a:solidFill>
              </a:rPr>
              <a:pPr>
                <a:defRPr/>
              </a:pPr>
              <a:t>8/4/2013</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6A00C1B-C555-4A37-BCE5-1B11A802C91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0527554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405572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184798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603975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598043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1719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03CBA8-280C-4A0C-88DE-A7AD7A53D1B2}" type="datetimeFigureOut">
              <a:rPr lang="en-US" smtClean="0"/>
              <a:t>8/4/2013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AB160B-CF5E-421D-AB49-AF24FA07B1B6}" type="slidenum">
              <a:rPr lang="en-US" smtClean="0"/>
              <a:t>‹#›</a:t>
            </a:fld>
            <a:endParaRPr lang="en-US"/>
          </a:p>
        </p:txBody>
      </p:sp>
    </p:spTree>
    <p:extLst>
      <p:ext uri="{BB962C8B-B14F-4D97-AF65-F5344CB8AC3E}">
        <p14:creationId xmlns:p14="http://schemas.microsoft.com/office/powerpoint/2010/main" val="340592371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455140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3682123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191821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83060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46580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0948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03CBA8-280C-4A0C-88DE-A7AD7A53D1B2}" type="datetimeFigureOut">
              <a:rPr lang="en-US" smtClean="0"/>
              <a:t>8/4/2013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AB160B-CF5E-421D-AB49-AF24FA07B1B6}" type="slidenum">
              <a:rPr lang="en-US" smtClean="0"/>
              <a:t>‹#›</a:t>
            </a:fld>
            <a:endParaRPr lang="en-US"/>
          </a:p>
        </p:txBody>
      </p:sp>
    </p:spTree>
    <p:extLst>
      <p:ext uri="{BB962C8B-B14F-4D97-AF65-F5344CB8AC3E}">
        <p14:creationId xmlns:p14="http://schemas.microsoft.com/office/powerpoint/2010/main" val="3815601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03CBA8-280C-4A0C-88DE-A7AD7A53D1B2}" type="datetimeFigureOut">
              <a:rPr lang="en-US" smtClean="0"/>
              <a:t>8/4/2013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AB160B-CF5E-421D-AB49-AF24FA07B1B6}" type="slidenum">
              <a:rPr lang="en-US" smtClean="0"/>
              <a:t>‹#›</a:t>
            </a:fld>
            <a:endParaRPr lang="en-US"/>
          </a:p>
        </p:txBody>
      </p:sp>
    </p:spTree>
    <p:extLst>
      <p:ext uri="{BB962C8B-B14F-4D97-AF65-F5344CB8AC3E}">
        <p14:creationId xmlns:p14="http://schemas.microsoft.com/office/powerpoint/2010/main" val="252023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03CBA8-280C-4A0C-88DE-A7AD7A53D1B2}" type="datetimeFigureOut">
              <a:rPr lang="en-US" smtClean="0"/>
              <a:t>8/4/2013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AB160B-CF5E-421D-AB49-AF24FA07B1B6}" type="slidenum">
              <a:rPr lang="en-US" smtClean="0"/>
              <a:t>‹#›</a:t>
            </a:fld>
            <a:endParaRPr lang="en-US"/>
          </a:p>
        </p:txBody>
      </p:sp>
    </p:spTree>
    <p:extLst>
      <p:ext uri="{BB962C8B-B14F-4D97-AF65-F5344CB8AC3E}">
        <p14:creationId xmlns:p14="http://schemas.microsoft.com/office/powerpoint/2010/main" val="3748727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03CBA8-280C-4A0C-88DE-A7AD7A53D1B2}" type="datetimeFigureOut">
              <a:rPr lang="en-US" smtClean="0"/>
              <a:t>8/4/2013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AB160B-CF5E-421D-AB49-AF24FA07B1B6}" type="slidenum">
              <a:rPr lang="en-US" smtClean="0"/>
              <a:t>‹#›</a:t>
            </a:fld>
            <a:endParaRPr lang="en-US"/>
          </a:p>
        </p:txBody>
      </p:sp>
    </p:spTree>
    <p:extLst>
      <p:ext uri="{BB962C8B-B14F-4D97-AF65-F5344CB8AC3E}">
        <p14:creationId xmlns:p14="http://schemas.microsoft.com/office/powerpoint/2010/main" val="1256622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03CBA8-280C-4A0C-88DE-A7AD7A53D1B2}" type="datetimeFigureOut">
              <a:rPr lang="en-US" smtClean="0"/>
              <a:t>8/4/2013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AB160B-CF5E-421D-AB49-AF24FA07B1B6}" type="slidenum">
              <a:rPr lang="en-US" smtClean="0"/>
              <a:t>‹#›</a:t>
            </a:fld>
            <a:endParaRPr lang="en-US"/>
          </a:p>
        </p:txBody>
      </p:sp>
    </p:spTree>
    <p:extLst>
      <p:ext uri="{BB962C8B-B14F-4D97-AF65-F5344CB8AC3E}">
        <p14:creationId xmlns:p14="http://schemas.microsoft.com/office/powerpoint/2010/main" val="2544367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787BCF-D5EE-4289-99BF-F3AB605C720C}"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73891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787BCF-D5EE-4289-99BF-F3AB605C720C}" type="datetime1">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27110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eaLnBrk="0" fontAlgn="base" hangingPunct="0">
              <a:spcBef>
                <a:spcPct val="0"/>
              </a:spcBef>
              <a:spcAft>
                <a:spcPct val="0"/>
              </a:spcAft>
              <a:defRPr/>
            </a:pPr>
            <a:fld id="{7A6F0588-63B5-4C18-B375-5C99804FF0D0}" type="datetime1">
              <a:rPr lang="en-US">
                <a:solidFill>
                  <a:srgbClr val="000000"/>
                </a:solidFill>
              </a:rPr>
              <a:pPr eaLnBrk="0" fontAlgn="base" hangingPunct="0">
                <a:spcBef>
                  <a:spcPct val="0"/>
                </a:spcBef>
                <a:spcAft>
                  <a:spcPct val="0"/>
                </a:spcAft>
                <a:defRPr/>
              </a:pPr>
              <a:t>8/4/2013</a:t>
            </a:fld>
            <a:endParaRPr lang="en-US">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eaLnBrk="0" fontAlgn="base" hangingPunct="0">
              <a:spcBef>
                <a:spcPct val="0"/>
              </a:spcBef>
              <a:spcAft>
                <a:spcPct val="0"/>
              </a:spcAft>
              <a:defRPr/>
            </a:pPr>
            <a:fld id="{4484488C-6915-4AC8-BE2E-4E7A3B0DBD5A}"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7772725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03CBA8-280C-4A0C-88DE-A7AD7A53D1B2}" type="datetimeFigureOut">
              <a:rPr lang="en-US" smtClean="0">
                <a:solidFill>
                  <a:prstClr val="black">
                    <a:tint val="75000"/>
                  </a:prstClr>
                </a:solidFill>
              </a:rPr>
              <a:pPr/>
              <a:t>8/4/2013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AB160B-CF5E-421D-AB49-AF24FA07B1B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000458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447800"/>
            <a:ext cx="8229600" cy="4525963"/>
          </a:xfrm>
        </p:spPr>
        <p:txBody>
          <a:bodyPr>
            <a:noAutofit/>
          </a:bodyPr>
          <a:lstStyle/>
          <a:p>
            <a:pPr algn="just"/>
            <a:r>
              <a:rPr lang="en-US" sz="2500" dirty="0" smtClean="0"/>
              <a:t>In the past few lectures we have analyzed all the main components of the Keynesian system. </a:t>
            </a:r>
          </a:p>
          <a:p>
            <a:pPr algn="just"/>
            <a:r>
              <a:rPr lang="en-US" sz="2500" dirty="0" smtClean="0"/>
              <a:t>We have studied the equilibrium level of GDP and its determination as well as Keynes’ views regarding the behavior of realized consumption and investment expenditure and the speculative demand for money. </a:t>
            </a:r>
          </a:p>
          <a:p>
            <a:pPr algn="just"/>
            <a:r>
              <a:rPr lang="en-US" sz="2500" dirty="0" smtClean="0"/>
              <a:t>In this lecture we will first review the main causes of fluctuations in output and employment in the Keynesian system. </a:t>
            </a:r>
          </a:p>
          <a:p>
            <a:pPr algn="just"/>
            <a:r>
              <a:rPr lang="en-US" sz="2500" dirty="0" smtClean="0"/>
              <a:t>We will then analyze Keynes’ theory of unemployment and his conclusion that there will almost inevitably be a significant amount of unemployment on the free market. </a:t>
            </a:r>
          </a:p>
        </p:txBody>
      </p:sp>
    </p:spTree>
    <p:extLst>
      <p:ext uri="{BB962C8B-B14F-4D97-AF65-F5344CB8AC3E}">
        <p14:creationId xmlns:p14="http://schemas.microsoft.com/office/powerpoint/2010/main" val="42696994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27</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2003484276"/>
              </p:ext>
            </p:extLst>
          </p:nvPr>
        </p:nvGraphicFramePr>
        <p:xfrm>
          <a:off x="609600" y="1371600"/>
          <a:ext cx="8153400" cy="3383280"/>
        </p:xfrm>
        <a:graphic>
          <a:graphicData uri="http://schemas.openxmlformats.org/drawingml/2006/table">
            <a:tbl>
              <a:tblPr firstRow="1" bandRow="1">
                <a:tableStyleId>{5940675A-B579-460E-94D1-54222C63F5DA}</a:tableStyleId>
              </a:tblPr>
              <a:tblGrid>
                <a:gridCol w="1630680"/>
                <a:gridCol w="1630680"/>
                <a:gridCol w="1630680"/>
                <a:gridCol w="1630680"/>
                <a:gridCol w="1630680"/>
              </a:tblGrid>
              <a:tr h="1151238">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Realized Investment Expenditure (I) (in dollars)</a:t>
                      </a:r>
                      <a:r>
                        <a:rPr lang="en-US" b="1" baseline="0" dirty="0" smtClean="0"/>
                        <a:t> </a:t>
                      </a:r>
                      <a:endParaRPr lang="en-US" b="1" dirty="0"/>
                    </a:p>
                  </a:txBody>
                  <a:tcPr/>
                </a:tc>
                <a:tc>
                  <a:txBody>
                    <a:bodyPr/>
                    <a:lstStyle/>
                    <a:p>
                      <a:pPr algn="ctr"/>
                      <a:r>
                        <a:rPr lang="en-US" b="1" dirty="0" smtClean="0"/>
                        <a:t>Aggregate</a:t>
                      </a:r>
                      <a:r>
                        <a:rPr lang="en-US" b="1" baseline="0" dirty="0" smtClean="0"/>
                        <a:t> Realized Expenditure </a:t>
                      </a:r>
                    </a:p>
                    <a:p>
                      <a:pPr algn="ctr"/>
                      <a:r>
                        <a:rPr lang="en-US" b="1" baseline="0" dirty="0" smtClean="0"/>
                        <a:t>(C +I)</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354227">
                <a:tc>
                  <a:txBody>
                    <a:bodyPr/>
                    <a:lstStyle/>
                    <a:p>
                      <a:pPr algn="ctr"/>
                      <a:r>
                        <a:rPr lang="en-US" dirty="0" smtClean="0"/>
                        <a:t>400</a:t>
                      </a:r>
                      <a:endParaRPr lang="en-US" dirty="0"/>
                    </a:p>
                  </a:txBody>
                  <a:tcPr/>
                </a:tc>
                <a:tc>
                  <a:txBody>
                    <a:bodyPr/>
                    <a:lstStyle/>
                    <a:p>
                      <a:pPr algn="ctr"/>
                      <a:r>
                        <a:rPr lang="en-US" dirty="0" smtClean="0"/>
                        <a:t>200</a:t>
                      </a:r>
                      <a:endParaRPr lang="en-US" dirty="0"/>
                    </a:p>
                  </a:txBody>
                  <a:tcPr/>
                </a:tc>
                <a:tc>
                  <a:txBody>
                    <a:bodyPr/>
                    <a:lstStyle/>
                    <a:p>
                      <a:pPr algn="ctr"/>
                      <a:r>
                        <a:rPr lang="en-US" dirty="0" smtClean="0"/>
                        <a:t>600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1400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2000</a:t>
                      </a:r>
                      <a:endParaRPr lang="en-US" dirty="0"/>
                    </a:p>
                  </a:txBody>
                  <a:tcPr/>
                </a:tc>
                <a:tc>
                  <a:txBody>
                    <a:bodyPr/>
                    <a:lstStyle/>
                    <a:p>
                      <a:pPr algn="ctr"/>
                      <a:r>
                        <a:rPr lang="en-US" dirty="0" smtClean="0"/>
                        <a:t>200</a:t>
                      </a:r>
                      <a:endParaRPr lang="en-US" dirty="0"/>
                    </a:p>
                  </a:txBody>
                  <a:tcPr/>
                </a:tc>
                <a:tc>
                  <a:txBody>
                    <a:bodyPr/>
                    <a:lstStyle/>
                    <a:p>
                      <a:pPr algn="ctr"/>
                      <a:r>
                        <a:rPr lang="en-US" dirty="0" smtClean="0"/>
                        <a:t>2400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Equilibrium</a:t>
                      </a:r>
                    </a:p>
                  </a:txBody>
                  <a:tcPr/>
                </a:tc>
              </a:tr>
              <a:tr h="354227">
                <a:tc>
                  <a:txBody>
                    <a:bodyPr/>
                    <a:lstStyle/>
                    <a:p>
                      <a:pPr algn="ctr"/>
                      <a:r>
                        <a:rPr lang="en-US" dirty="0" smtClean="0"/>
                        <a:t>3600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3800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Disequilibrium</a:t>
                      </a:r>
                      <a:endParaRPr lang="en-US" dirty="0"/>
                    </a:p>
                  </a:txBody>
                  <a:tcPr/>
                </a:tc>
              </a:tr>
              <a:tr h="354227">
                <a:tc>
                  <a:txBody>
                    <a:bodyPr/>
                    <a:lstStyle/>
                    <a:p>
                      <a:pPr algn="ctr"/>
                      <a:r>
                        <a:rPr lang="en-US" dirty="0" smtClean="0"/>
                        <a:t>4400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
        <p:nvSpPr>
          <p:cNvPr id="4" name="TextBox 3"/>
          <p:cNvSpPr txBox="1"/>
          <p:nvPr/>
        </p:nvSpPr>
        <p:spPr>
          <a:xfrm>
            <a:off x="586507" y="4920734"/>
            <a:ext cx="8176493" cy="2031325"/>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Remember that higher levels of income are associated with higher levels of savings (a result of the MPC being less than 1).</a:t>
            </a:r>
          </a:p>
          <a:p>
            <a:pPr marL="285750" indent="-285750">
              <a:buFont typeface="Arial" pitchFamily="34" charset="0"/>
              <a:buChar char="•"/>
            </a:pPr>
            <a:r>
              <a:rPr lang="en-US" dirty="0" smtClean="0">
                <a:solidFill>
                  <a:prstClr val="black"/>
                </a:solidFill>
              </a:rPr>
              <a:t>Thus, in order to raise the equilibrium level of Y to the level associated with full employment, there must be a greater amount of savings invested.</a:t>
            </a:r>
          </a:p>
          <a:p>
            <a:pPr marL="285750" indent="-285750">
              <a:buFont typeface="Arial" pitchFamily="34" charset="0"/>
              <a:buChar char="•"/>
            </a:pPr>
            <a:r>
              <a:rPr lang="en-US" dirty="0" smtClean="0">
                <a:solidFill>
                  <a:prstClr val="black"/>
                </a:solidFill>
              </a:rPr>
              <a:t>If I could be raised to $600, the equilibrium level of income could be raised to $5000.</a:t>
            </a:r>
          </a:p>
          <a:p>
            <a:pPr marL="285750" indent="-285750">
              <a:buFont typeface="Arial" pitchFamily="34" charset="0"/>
              <a:buChar char="•"/>
            </a:pPr>
            <a:r>
              <a:rPr lang="en-US" dirty="0" smtClean="0">
                <a:solidFill>
                  <a:prstClr val="black"/>
                </a:solidFill>
              </a:rPr>
              <a:t>There are, however, no forces on the free market that can achieve this.</a:t>
            </a:r>
          </a:p>
        </p:txBody>
      </p:sp>
      <p:sp>
        <p:nvSpPr>
          <p:cNvPr id="5" name="Slide Number Placeholder 4"/>
          <p:cNvSpPr>
            <a:spLocks noGrp="1"/>
          </p:cNvSpPr>
          <p:nvPr>
            <p:ph type="sldNum" sz="quarter" idx="12"/>
          </p:nvPr>
        </p:nvSpPr>
        <p:spPr/>
        <p:txBody>
          <a:bodyPr/>
          <a:lstStyle/>
          <a:p>
            <a:fld id="{79A9E858-849D-4055-B15A-BEFBE520D778}" type="slidenum">
              <a:rPr lang="en-US" smtClean="0">
                <a:solidFill>
                  <a:prstClr val="black">
                    <a:tint val="75000"/>
                  </a:prstClr>
                </a:solidFill>
              </a:rPr>
              <a:pPr/>
              <a:t>10</a:t>
            </a:fld>
            <a:endParaRPr lang="en-US">
              <a:solidFill>
                <a:prstClr val="black">
                  <a:tint val="75000"/>
                </a:prstClr>
              </a:solidFill>
            </a:endParaRPr>
          </a:p>
        </p:txBody>
      </p:sp>
    </p:spTree>
    <p:extLst>
      <p:ext uri="{BB962C8B-B14F-4D97-AF65-F5344CB8AC3E}">
        <p14:creationId xmlns:p14="http://schemas.microsoft.com/office/powerpoint/2010/main" val="542260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p:tgtEl>
                                          <p:spTgt spid="4">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457200"/>
            <a:ext cx="7772400" cy="1143000"/>
          </a:xfrm>
        </p:spPr>
        <p:txBody>
          <a:bodyPr/>
          <a:lstStyle/>
          <a:p>
            <a:r>
              <a:rPr lang="en-US" dirty="0" smtClean="0"/>
              <a:t> </a:t>
            </a:r>
            <a:r>
              <a:rPr lang="en-US" dirty="0" smtClean="0">
                <a:latin typeface="Calibri" pitchFamily="34" charset="0"/>
              </a:rPr>
              <a:t>Lecture 27</a:t>
            </a:r>
            <a:endParaRPr lang="en-US" dirty="0" smtClean="0"/>
          </a:p>
        </p:txBody>
      </p:sp>
      <p:sp>
        <p:nvSpPr>
          <p:cNvPr id="17411" name="Line 3"/>
          <p:cNvSpPr>
            <a:spLocks noChangeShapeType="1"/>
          </p:cNvSpPr>
          <p:nvPr/>
        </p:nvSpPr>
        <p:spPr bwMode="auto">
          <a:xfrm>
            <a:off x="685800" y="41910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2" name="Line 4"/>
          <p:cNvSpPr>
            <a:spLocks noChangeShapeType="1"/>
          </p:cNvSpPr>
          <p:nvPr/>
        </p:nvSpPr>
        <p:spPr bwMode="auto">
          <a:xfrm>
            <a:off x="685800" y="5820641"/>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3" name="Line 5"/>
          <p:cNvSpPr>
            <a:spLocks noChangeShapeType="1"/>
          </p:cNvSpPr>
          <p:nvPr/>
        </p:nvSpPr>
        <p:spPr bwMode="auto">
          <a:xfrm flipV="1">
            <a:off x="685800" y="1676400"/>
            <a:ext cx="0" cy="2514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4" name="Line 6"/>
          <p:cNvSpPr>
            <a:spLocks noChangeShapeType="1"/>
          </p:cNvSpPr>
          <p:nvPr/>
        </p:nvSpPr>
        <p:spPr bwMode="auto">
          <a:xfrm flipV="1">
            <a:off x="685800" y="4495800"/>
            <a:ext cx="0" cy="213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5" name="Line 7"/>
          <p:cNvSpPr>
            <a:spLocks noChangeShapeType="1"/>
          </p:cNvSpPr>
          <p:nvPr/>
        </p:nvSpPr>
        <p:spPr bwMode="auto">
          <a:xfrm flipV="1">
            <a:off x="685800" y="1828800"/>
            <a:ext cx="2362200" cy="2362200"/>
          </a:xfrm>
          <a:prstGeom prst="line">
            <a:avLst/>
          </a:prstGeom>
          <a:noFill/>
          <a:ln w="9525">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7" name="Line 9"/>
          <p:cNvSpPr>
            <a:spLocks noChangeShapeType="1"/>
          </p:cNvSpPr>
          <p:nvPr/>
        </p:nvSpPr>
        <p:spPr bwMode="auto">
          <a:xfrm>
            <a:off x="1981200" y="2914650"/>
            <a:ext cx="0" cy="27432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8" name="Line 10"/>
          <p:cNvSpPr>
            <a:spLocks noChangeShapeType="1"/>
          </p:cNvSpPr>
          <p:nvPr/>
        </p:nvSpPr>
        <p:spPr bwMode="auto">
          <a:xfrm>
            <a:off x="2667000" y="2209800"/>
            <a:ext cx="0" cy="3212306"/>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9" name="Line 11"/>
          <p:cNvSpPr>
            <a:spLocks noChangeShapeType="1"/>
          </p:cNvSpPr>
          <p:nvPr/>
        </p:nvSpPr>
        <p:spPr bwMode="auto">
          <a:xfrm flipV="1">
            <a:off x="685800" y="5181600"/>
            <a:ext cx="2743200" cy="838200"/>
          </a:xfrm>
          <a:prstGeom prst="line">
            <a:avLst/>
          </a:prstGeom>
          <a:noFill/>
          <a:ln w="952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20" name="Text Box 13"/>
          <p:cNvSpPr txBox="1">
            <a:spLocks noChangeArrowheads="1"/>
          </p:cNvSpPr>
          <p:nvPr/>
        </p:nvSpPr>
        <p:spPr bwMode="auto">
          <a:xfrm>
            <a:off x="1127125" y="4152900"/>
            <a:ext cx="223407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a:solidFill>
                  <a:srgbClr val="000000"/>
                </a:solidFill>
              </a:rPr>
              <a:t> Y</a:t>
            </a:r>
            <a:r>
              <a:rPr lang="en-US" sz="1800" b="1" i="1" baseline="-25000" dirty="0">
                <a:solidFill>
                  <a:srgbClr val="000000"/>
                </a:solidFill>
              </a:rPr>
              <a:t>1</a:t>
            </a:r>
            <a:r>
              <a:rPr lang="en-US" sz="1800" b="1" i="1" dirty="0">
                <a:solidFill>
                  <a:srgbClr val="000000"/>
                </a:solidFill>
              </a:rPr>
              <a:t>      </a:t>
            </a:r>
            <a:r>
              <a:rPr lang="en-US" sz="1800" b="1" i="1" dirty="0" smtClean="0">
                <a:solidFill>
                  <a:srgbClr val="000000"/>
                </a:solidFill>
              </a:rPr>
              <a:t> </a:t>
            </a:r>
            <a:r>
              <a:rPr lang="en-US" sz="1800" b="1" i="1" dirty="0">
                <a:solidFill>
                  <a:srgbClr val="000000"/>
                </a:solidFill>
              </a:rPr>
              <a:t>Y*</a:t>
            </a:r>
            <a:r>
              <a:rPr lang="en-US" sz="1800" b="1" i="1" dirty="0" smtClean="0">
                <a:solidFill>
                  <a:srgbClr val="000000"/>
                </a:solidFill>
              </a:rPr>
              <a:t>        </a:t>
            </a:r>
            <a:r>
              <a:rPr lang="en-US" sz="1800" b="1" i="1" dirty="0" err="1" smtClean="0">
                <a:solidFill>
                  <a:srgbClr val="000000"/>
                </a:solidFill>
              </a:rPr>
              <a:t>Yf</a:t>
            </a:r>
            <a:r>
              <a:rPr lang="en-US" sz="1800" b="1" i="1" baseline="-25000" dirty="0" smtClean="0">
                <a:solidFill>
                  <a:srgbClr val="000000"/>
                </a:solidFill>
              </a:rPr>
              <a:t>        </a:t>
            </a:r>
            <a:r>
              <a:rPr lang="en-US" sz="1800" b="1" i="1" dirty="0">
                <a:solidFill>
                  <a:srgbClr val="000000"/>
                </a:solidFill>
              </a:rPr>
              <a:t>Y</a:t>
            </a:r>
          </a:p>
        </p:txBody>
      </p:sp>
      <p:sp>
        <p:nvSpPr>
          <p:cNvPr id="17421" name="Text Box 14"/>
          <p:cNvSpPr txBox="1">
            <a:spLocks noChangeArrowheads="1"/>
          </p:cNvSpPr>
          <p:nvPr/>
        </p:nvSpPr>
        <p:spPr bwMode="auto">
          <a:xfrm>
            <a:off x="3013075" y="5600700"/>
            <a:ext cx="323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Y</a:t>
            </a:r>
          </a:p>
        </p:txBody>
      </p:sp>
      <p:sp>
        <p:nvSpPr>
          <p:cNvPr id="17422" name="Text Box 15"/>
          <p:cNvSpPr txBox="1">
            <a:spLocks noChangeArrowheads="1"/>
          </p:cNvSpPr>
          <p:nvPr/>
        </p:nvSpPr>
        <p:spPr bwMode="auto">
          <a:xfrm>
            <a:off x="3413125" y="49911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S</a:t>
            </a:r>
            <a:endParaRPr lang="en-US" sz="1800" b="1" i="1" baseline="30000">
              <a:solidFill>
                <a:srgbClr val="000000"/>
              </a:solidFill>
            </a:endParaRPr>
          </a:p>
        </p:txBody>
      </p:sp>
      <p:sp>
        <p:nvSpPr>
          <p:cNvPr id="17424" name="Text Box 17"/>
          <p:cNvSpPr txBox="1">
            <a:spLocks noChangeArrowheads="1"/>
          </p:cNvSpPr>
          <p:nvPr/>
        </p:nvSpPr>
        <p:spPr bwMode="auto">
          <a:xfrm>
            <a:off x="2617445" y="1562100"/>
            <a:ext cx="65915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GDP</a:t>
            </a:r>
            <a:endParaRPr lang="en-US" sz="1800" b="1" i="1" dirty="0">
              <a:solidFill>
                <a:srgbClr val="000000"/>
              </a:solidFill>
            </a:endParaRPr>
          </a:p>
        </p:txBody>
      </p:sp>
      <p:sp>
        <p:nvSpPr>
          <p:cNvPr id="17425" name="Text Box 18"/>
          <p:cNvSpPr txBox="1">
            <a:spLocks noChangeArrowheads="1"/>
          </p:cNvSpPr>
          <p:nvPr/>
        </p:nvSpPr>
        <p:spPr bwMode="auto">
          <a:xfrm>
            <a:off x="288925" y="44196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S,I</a:t>
            </a:r>
          </a:p>
        </p:txBody>
      </p:sp>
      <p:sp>
        <p:nvSpPr>
          <p:cNvPr id="17426" name="Text Box 19"/>
          <p:cNvSpPr txBox="1">
            <a:spLocks noChangeArrowheads="1"/>
          </p:cNvSpPr>
          <p:nvPr/>
        </p:nvSpPr>
        <p:spPr bwMode="auto">
          <a:xfrm>
            <a:off x="495300" y="41338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0</a:t>
            </a:r>
          </a:p>
        </p:txBody>
      </p:sp>
      <p:sp>
        <p:nvSpPr>
          <p:cNvPr id="17427" name="Text Box 20"/>
          <p:cNvSpPr txBox="1">
            <a:spLocks noChangeArrowheads="1"/>
          </p:cNvSpPr>
          <p:nvPr/>
        </p:nvSpPr>
        <p:spPr bwMode="auto">
          <a:xfrm>
            <a:off x="419100" y="548640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0</a:t>
            </a:r>
          </a:p>
        </p:txBody>
      </p:sp>
      <p:sp>
        <p:nvSpPr>
          <p:cNvPr id="17428" name="Text Box 21"/>
          <p:cNvSpPr txBox="1">
            <a:spLocks noChangeArrowheads="1"/>
          </p:cNvSpPr>
          <p:nvPr/>
        </p:nvSpPr>
        <p:spPr bwMode="auto">
          <a:xfrm>
            <a:off x="346075" y="5848350"/>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-a</a:t>
            </a:r>
          </a:p>
        </p:txBody>
      </p:sp>
      <p:sp>
        <p:nvSpPr>
          <p:cNvPr id="17429" name="Text Box 22"/>
          <p:cNvSpPr txBox="1">
            <a:spLocks noChangeArrowheads="1"/>
          </p:cNvSpPr>
          <p:nvPr/>
        </p:nvSpPr>
        <p:spPr bwMode="auto">
          <a:xfrm>
            <a:off x="438150" y="34480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a</a:t>
            </a:r>
          </a:p>
        </p:txBody>
      </p:sp>
      <p:sp>
        <p:nvSpPr>
          <p:cNvPr id="17430" name="Text Box 23"/>
          <p:cNvSpPr txBox="1">
            <a:spLocks noChangeArrowheads="1"/>
          </p:cNvSpPr>
          <p:nvPr/>
        </p:nvSpPr>
        <p:spPr bwMode="auto">
          <a:xfrm>
            <a:off x="179388" y="1544638"/>
            <a:ext cx="482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C,I</a:t>
            </a:r>
          </a:p>
        </p:txBody>
      </p:sp>
      <p:sp>
        <p:nvSpPr>
          <p:cNvPr id="17431" name="Text Box 24"/>
          <p:cNvSpPr txBox="1">
            <a:spLocks noChangeArrowheads="1"/>
          </p:cNvSpPr>
          <p:nvPr/>
        </p:nvSpPr>
        <p:spPr bwMode="auto">
          <a:xfrm>
            <a:off x="1774825" y="26289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E</a:t>
            </a:r>
          </a:p>
        </p:txBody>
      </p:sp>
      <p:sp>
        <p:nvSpPr>
          <p:cNvPr id="17432" name="Text Box 25"/>
          <p:cNvSpPr txBox="1">
            <a:spLocks noChangeArrowheads="1"/>
          </p:cNvSpPr>
          <p:nvPr/>
        </p:nvSpPr>
        <p:spPr bwMode="auto">
          <a:xfrm>
            <a:off x="1809750" y="5581650"/>
            <a:ext cx="45397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E*</a:t>
            </a:r>
            <a:endParaRPr lang="en-US" sz="1800" b="1" i="1" dirty="0">
              <a:solidFill>
                <a:srgbClr val="000000"/>
              </a:solidFill>
            </a:endParaRPr>
          </a:p>
        </p:txBody>
      </p:sp>
      <p:sp>
        <p:nvSpPr>
          <p:cNvPr id="17433" name="Text Box 30"/>
          <p:cNvSpPr txBox="1">
            <a:spLocks noChangeArrowheads="1"/>
          </p:cNvSpPr>
          <p:nvPr/>
        </p:nvSpPr>
        <p:spPr bwMode="auto">
          <a:xfrm>
            <a:off x="2609850" y="5067300"/>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err="1" smtClean="0">
                <a:solidFill>
                  <a:srgbClr val="000000"/>
                </a:solidFill>
              </a:rPr>
              <a:t>Ef</a:t>
            </a:r>
            <a:endParaRPr lang="en-US" sz="1800" b="1" i="1" dirty="0">
              <a:solidFill>
                <a:srgbClr val="000000"/>
              </a:solidFill>
            </a:endParaRPr>
          </a:p>
        </p:txBody>
      </p:sp>
      <p:sp>
        <p:nvSpPr>
          <p:cNvPr id="17434" name="Text Box 31"/>
          <p:cNvSpPr txBox="1">
            <a:spLocks noChangeArrowheads="1"/>
          </p:cNvSpPr>
          <p:nvPr/>
        </p:nvSpPr>
        <p:spPr bwMode="auto">
          <a:xfrm>
            <a:off x="2438400" y="19240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C</a:t>
            </a:r>
          </a:p>
        </p:txBody>
      </p:sp>
      <p:sp>
        <p:nvSpPr>
          <p:cNvPr id="17435" name="Text Box 33"/>
          <p:cNvSpPr txBox="1">
            <a:spLocks noChangeArrowheads="1"/>
          </p:cNvSpPr>
          <p:nvPr/>
        </p:nvSpPr>
        <p:spPr bwMode="auto">
          <a:xfrm>
            <a:off x="3979863" y="1917700"/>
            <a:ext cx="184731"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609600" indent="-6096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sz="2000" dirty="0">
              <a:solidFill>
                <a:srgbClr val="000000"/>
              </a:solidFill>
              <a:latin typeface="Calibri" pitchFamily="34" charset="0"/>
            </a:endParaRPr>
          </a:p>
          <a:p>
            <a:pPr eaLnBrk="0" fontAlgn="base" hangingPunct="0">
              <a:spcBef>
                <a:spcPct val="0"/>
              </a:spcBef>
              <a:spcAft>
                <a:spcPct val="0"/>
              </a:spcAft>
            </a:pPr>
            <a:endParaRPr lang="en-US" sz="2000" dirty="0">
              <a:solidFill>
                <a:srgbClr val="000000"/>
              </a:solidFill>
              <a:latin typeface="Calibri" pitchFamily="34" charset="0"/>
            </a:endParaRPr>
          </a:p>
          <a:p>
            <a:pPr eaLnBrk="0" fontAlgn="base" hangingPunct="0">
              <a:spcBef>
                <a:spcPct val="0"/>
              </a:spcBef>
              <a:spcAft>
                <a:spcPct val="0"/>
              </a:spcAft>
            </a:pPr>
            <a:endParaRPr lang="en-US" sz="2000" dirty="0">
              <a:solidFill>
                <a:srgbClr val="000000"/>
              </a:solidFill>
              <a:latin typeface="Calibri" pitchFamily="34" charset="0"/>
            </a:endParaRPr>
          </a:p>
        </p:txBody>
      </p:sp>
      <p:sp>
        <p:nvSpPr>
          <p:cNvPr id="17436" name="Text Box 34"/>
          <p:cNvSpPr txBox="1">
            <a:spLocks noChangeArrowheads="1"/>
          </p:cNvSpPr>
          <p:nvPr/>
        </p:nvSpPr>
        <p:spPr bwMode="auto">
          <a:xfrm>
            <a:off x="2609850" y="2400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D</a:t>
            </a:r>
          </a:p>
        </p:txBody>
      </p:sp>
      <p:sp>
        <p:nvSpPr>
          <p:cNvPr id="17437" name="Line 35"/>
          <p:cNvSpPr>
            <a:spLocks noChangeShapeType="1"/>
          </p:cNvSpPr>
          <p:nvPr/>
        </p:nvSpPr>
        <p:spPr bwMode="auto">
          <a:xfrm flipV="1">
            <a:off x="719661" y="2107406"/>
            <a:ext cx="2590800" cy="152400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38" name="Text Box 36"/>
          <p:cNvSpPr txBox="1">
            <a:spLocks noChangeArrowheads="1"/>
          </p:cNvSpPr>
          <p:nvPr/>
        </p:nvSpPr>
        <p:spPr bwMode="auto">
          <a:xfrm>
            <a:off x="3310461" y="1850498"/>
            <a:ext cx="111440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AE = C+I</a:t>
            </a:r>
            <a:endParaRPr lang="en-US" sz="1800" b="1" i="1" baseline="30000" dirty="0">
              <a:solidFill>
                <a:srgbClr val="000000"/>
              </a:solidFill>
            </a:endParaRPr>
          </a:p>
        </p:txBody>
      </p:sp>
      <p:sp>
        <p:nvSpPr>
          <p:cNvPr id="17439" name="Line 37"/>
          <p:cNvSpPr>
            <a:spLocks noChangeShapeType="1"/>
          </p:cNvSpPr>
          <p:nvPr/>
        </p:nvSpPr>
        <p:spPr bwMode="auto">
          <a:xfrm>
            <a:off x="685800" y="5631873"/>
            <a:ext cx="2590800" cy="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40" name="Text Box 38"/>
          <p:cNvSpPr txBox="1">
            <a:spLocks noChangeArrowheads="1"/>
          </p:cNvSpPr>
          <p:nvPr/>
        </p:nvSpPr>
        <p:spPr bwMode="auto">
          <a:xfrm>
            <a:off x="3200400" y="5238750"/>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I</a:t>
            </a:r>
          </a:p>
        </p:txBody>
      </p:sp>
      <p:sp>
        <p:nvSpPr>
          <p:cNvPr id="2" name="TextBox 1"/>
          <p:cNvSpPr txBox="1"/>
          <p:nvPr/>
        </p:nvSpPr>
        <p:spPr>
          <a:xfrm>
            <a:off x="4648200" y="1745456"/>
            <a:ext cx="4114800" cy="4401205"/>
          </a:xfrm>
          <a:prstGeom prst="rect">
            <a:avLst/>
          </a:prstGeom>
          <a:noFill/>
        </p:spPr>
        <p:txBody>
          <a:bodyPr wrap="square" rtlCol="0">
            <a:spAutoFit/>
          </a:bodyPr>
          <a:lstStyle/>
          <a:p>
            <a:pPr marL="285750" indent="-285750">
              <a:buFont typeface="Arial" pitchFamily="34" charset="0"/>
              <a:buChar char="•"/>
            </a:pPr>
            <a:r>
              <a:rPr lang="en-US" sz="2000" dirty="0" smtClean="0">
                <a:solidFill>
                  <a:srgbClr val="000000"/>
                </a:solidFill>
                <a:latin typeface="Calibri" pitchFamily="34" charset="0"/>
              </a:rPr>
              <a:t>Given the level of I = $200, equilibrium is at Y*, an income level of $3000.</a:t>
            </a:r>
          </a:p>
          <a:p>
            <a:pPr marL="285750" indent="-285750">
              <a:buFont typeface="Arial" pitchFamily="34" charset="0"/>
              <a:buChar char="•"/>
            </a:pPr>
            <a:r>
              <a:rPr lang="en-US" sz="2000" dirty="0" smtClean="0">
                <a:solidFill>
                  <a:srgbClr val="000000"/>
                </a:solidFill>
                <a:latin typeface="Calibri" pitchFamily="34" charset="0"/>
              </a:rPr>
              <a:t>The full employment level of income and GDP is at </a:t>
            </a:r>
            <a:r>
              <a:rPr lang="en-US" sz="2000" dirty="0" err="1" smtClean="0">
                <a:solidFill>
                  <a:srgbClr val="000000"/>
                </a:solidFill>
                <a:latin typeface="Calibri" pitchFamily="34" charset="0"/>
              </a:rPr>
              <a:t>Yf</a:t>
            </a:r>
            <a:r>
              <a:rPr lang="en-US" sz="2000" dirty="0" smtClean="0">
                <a:solidFill>
                  <a:srgbClr val="000000"/>
                </a:solidFill>
                <a:latin typeface="Calibri" pitchFamily="34" charset="0"/>
              </a:rPr>
              <a:t>, a level of $5000.</a:t>
            </a:r>
          </a:p>
          <a:p>
            <a:pPr marL="285750" indent="-285750">
              <a:buFont typeface="Arial" pitchFamily="34" charset="0"/>
              <a:buChar char="•"/>
            </a:pPr>
            <a:r>
              <a:rPr lang="en-US" sz="2000" dirty="0" smtClean="0">
                <a:solidFill>
                  <a:srgbClr val="000000"/>
                </a:solidFill>
                <a:latin typeface="Calibri" pitchFamily="34" charset="0"/>
              </a:rPr>
              <a:t>Raising Y* to </a:t>
            </a:r>
            <a:r>
              <a:rPr lang="en-US" sz="2000" dirty="0" err="1" smtClean="0">
                <a:solidFill>
                  <a:srgbClr val="000000"/>
                </a:solidFill>
                <a:latin typeface="Calibri" pitchFamily="34" charset="0"/>
              </a:rPr>
              <a:t>Yf</a:t>
            </a:r>
            <a:r>
              <a:rPr lang="en-US" sz="2000" dirty="0" smtClean="0">
                <a:solidFill>
                  <a:srgbClr val="000000"/>
                </a:solidFill>
                <a:latin typeface="Calibri" pitchFamily="34" charset="0"/>
              </a:rPr>
              <a:t> will require finding an outlet for more savings by increasing I.</a:t>
            </a:r>
          </a:p>
          <a:p>
            <a:pPr marL="285750" indent="-285750">
              <a:buFont typeface="Arial" pitchFamily="34" charset="0"/>
              <a:buChar char="•"/>
            </a:pPr>
            <a:r>
              <a:rPr lang="en-US" sz="2000" dirty="0" smtClean="0">
                <a:solidFill>
                  <a:srgbClr val="000000"/>
                </a:solidFill>
                <a:latin typeface="Calibri" pitchFamily="34" charset="0"/>
              </a:rPr>
              <a:t>The AE curve must be raised until it intersects the 45 degree blue line at C.</a:t>
            </a:r>
            <a:endParaRPr lang="en-US" sz="2000" dirty="0">
              <a:solidFill>
                <a:srgbClr val="000000"/>
              </a:solidFill>
              <a:latin typeface="Calibri" pitchFamily="34" charset="0"/>
            </a:endParaRPr>
          </a:p>
          <a:p>
            <a:pPr marL="285750" indent="-285750">
              <a:buFont typeface="Arial" pitchFamily="34" charset="0"/>
              <a:buChar char="•"/>
            </a:pPr>
            <a:r>
              <a:rPr lang="en-US" sz="2000" dirty="0" smtClean="0">
                <a:solidFill>
                  <a:srgbClr val="000000"/>
                </a:solidFill>
                <a:latin typeface="Calibri" pitchFamily="34" charset="0"/>
              </a:rPr>
              <a:t>Then full employment will be ensured.</a:t>
            </a:r>
          </a:p>
        </p:txBody>
      </p:sp>
      <p:sp>
        <p:nvSpPr>
          <p:cNvPr id="3" name="Slide Number Placeholder 2"/>
          <p:cNvSpPr>
            <a:spLocks noGrp="1"/>
          </p:cNvSpPr>
          <p:nvPr>
            <p:ph type="sldNum" sz="quarter" idx="12"/>
          </p:nvPr>
        </p:nvSpPr>
        <p:spPr/>
        <p:txBody>
          <a:bodyPr/>
          <a:lstStyle/>
          <a:p>
            <a:pPr>
              <a:defRPr/>
            </a:pPr>
            <a:fld id="{9F28F110-A8C8-46C5-BC36-209BBFFBD14C}" type="slidenum">
              <a:rPr lang="en-US" smtClean="0">
                <a:solidFill>
                  <a:srgbClr val="000000"/>
                </a:solidFill>
              </a:rPr>
              <a:pPr>
                <a:defRPr/>
              </a:pPr>
              <a:t>11</a:t>
            </a:fld>
            <a:endParaRPr lang="en-US">
              <a:solidFill>
                <a:srgbClr val="000000"/>
              </a:solidFill>
            </a:endParaRPr>
          </a:p>
        </p:txBody>
      </p:sp>
    </p:spTree>
    <p:extLst>
      <p:ext uri="{BB962C8B-B14F-4D97-AF65-F5344CB8AC3E}">
        <p14:creationId xmlns:p14="http://schemas.microsoft.com/office/powerpoint/2010/main" val="4236230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2">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2">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p:tgtEl>
                                          <p:spTgt spid="2">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p:tgtEl>
                                          <p:spTgt spid="2">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2">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p:tgtEl>
                                          <p:spTgt spid="2">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27</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The consumption function plays a crucial role in Keynes’ theory of employment. </a:t>
            </a:r>
          </a:p>
          <a:p>
            <a:pPr algn="just"/>
            <a:r>
              <a:rPr lang="en-US" dirty="0" smtClean="0"/>
              <a:t>The assumption of an MPC that is less than one is critical for the existence of widespread unemployment on the market. </a:t>
            </a:r>
          </a:p>
          <a:p>
            <a:pPr algn="just"/>
            <a:r>
              <a:rPr lang="en-US" dirty="0" smtClean="0"/>
              <a:t>For it is this assumption that implies that higher levels of income will be associated with higher levels of savings and thereby opens up the possibility of a mismatch between investment and savings.</a:t>
            </a:r>
          </a:p>
          <a:p>
            <a:pPr algn="just"/>
            <a:r>
              <a:rPr lang="en-US" dirty="0" smtClean="0"/>
              <a:t>In fact, if the MPC were one, there will be no obstacles placed in the path of achieving full employment. </a:t>
            </a:r>
          </a:p>
        </p:txBody>
      </p:sp>
    </p:spTree>
    <p:extLst>
      <p:ext uri="{BB962C8B-B14F-4D97-AF65-F5344CB8AC3E}">
        <p14:creationId xmlns:p14="http://schemas.microsoft.com/office/powerpoint/2010/main" val="19371083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27</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1573372954"/>
              </p:ext>
            </p:extLst>
          </p:nvPr>
        </p:nvGraphicFramePr>
        <p:xfrm>
          <a:off x="609600" y="1371600"/>
          <a:ext cx="8229600" cy="4343401"/>
        </p:xfrm>
        <a:graphic>
          <a:graphicData uri="http://schemas.openxmlformats.org/drawingml/2006/table">
            <a:tbl>
              <a:tblPr firstRow="1" bandRow="1">
                <a:tableStyleId>{5940675A-B579-460E-94D1-54222C63F5DA}</a:tableStyleId>
              </a:tblPr>
              <a:tblGrid>
                <a:gridCol w="1645920"/>
                <a:gridCol w="1645920"/>
                <a:gridCol w="1645920"/>
                <a:gridCol w="1645920"/>
                <a:gridCol w="1645920"/>
              </a:tblGrid>
              <a:tr h="1526059">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Realized Investment Expenditure (I) (in dollars)</a:t>
                      </a:r>
                      <a:r>
                        <a:rPr lang="en-US" b="1" baseline="0" dirty="0" smtClean="0"/>
                        <a:t> </a:t>
                      </a:r>
                      <a:endParaRPr lang="en-US" b="1" dirty="0"/>
                    </a:p>
                  </a:txBody>
                  <a:tcPr/>
                </a:tc>
                <a:tc>
                  <a:txBody>
                    <a:bodyPr/>
                    <a:lstStyle/>
                    <a:p>
                      <a:pPr algn="ctr"/>
                      <a:r>
                        <a:rPr lang="en-US" b="1" dirty="0" smtClean="0"/>
                        <a:t>Aggregate</a:t>
                      </a:r>
                      <a:r>
                        <a:rPr lang="en-US" b="1" baseline="0" dirty="0" smtClean="0"/>
                        <a:t> Realized Expenditure </a:t>
                      </a:r>
                    </a:p>
                    <a:p>
                      <a:pPr algn="ctr"/>
                      <a:r>
                        <a:rPr lang="en-US" b="1" baseline="0" dirty="0" smtClean="0"/>
                        <a:t>(C +I)</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469557">
                <a:tc>
                  <a:txBody>
                    <a:bodyPr/>
                    <a:lstStyle/>
                    <a:p>
                      <a:pPr algn="ctr"/>
                      <a:r>
                        <a:rPr lang="en-US" dirty="0" smtClean="0"/>
                        <a:t>400</a:t>
                      </a:r>
                      <a:endParaRPr lang="en-US" dirty="0"/>
                    </a:p>
                  </a:txBody>
                  <a:tcPr/>
                </a:tc>
                <a:tc>
                  <a:txBody>
                    <a:bodyPr/>
                    <a:lstStyle/>
                    <a:p>
                      <a:pPr algn="ctr"/>
                      <a:r>
                        <a:rPr lang="en-US" dirty="0" smtClean="0"/>
                        <a:t>200</a:t>
                      </a:r>
                      <a:endParaRPr lang="en-US" dirty="0"/>
                    </a:p>
                  </a:txBody>
                  <a:tcPr/>
                </a:tc>
                <a:tc>
                  <a:txBody>
                    <a:bodyPr/>
                    <a:lstStyle/>
                    <a:p>
                      <a:pPr algn="ctr"/>
                      <a:r>
                        <a:rPr lang="en-US" dirty="0" smtClean="0"/>
                        <a:t>600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469557">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1400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469557">
                <a:tc>
                  <a:txBody>
                    <a:bodyPr/>
                    <a:lstStyle/>
                    <a:p>
                      <a:pPr algn="ctr"/>
                      <a:r>
                        <a:rPr lang="en-US" dirty="0" smtClean="0"/>
                        <a:t>2000</a:t>
                      </a:r>
                      <a:endParaRPr lang="en-US" dirty="0"/>
                    </a:p>
                  </a:txBody>
                  <a:tcPr/>
                </a:tc>
                <a:tc>
                  <a:txBody>
                    <a:bodyPr/>
                    <a:lstStyle/>
                    <a:p>
                      <a:pPr algn="ctr"/>
                      <a:r>
                        <a:rPr lang="en-US" dirty="0" smtClean="0"/>
                        <a:t>200</a:t>
                      </a:r>
                      <a:endParaRPr lang="en-US" dirty="0"/>
                    </a:p>
                  </a:txBody>
                  <a:tcPr/>
                </a:tc>
                <a:tc>
                  <a:txBody>
                    <a:bodyPr/>
                    <a:lstStyle/>
                    <a:p>
                      <a:pPr algn="ctr"/>
                      <a:r>
                        <a:rPr lang="en-US" dirty="0" smtClean="0"/>
                        <a:t>2400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469557">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Equilibrium</a:t>
                      </a:r>
                    </a:p>
                  </a:txBody>
                  <a:tcPr/>
                </a:tc>
              </a:tr>
              <a:tr h="469557">
                <a:tc>
                  <a:txBody>
                    <a:bodyPr/>
                    <a:lstStyle/>
                    <a:p>
                      <a:pPr algn="ctr"/>
                      <a:r>
                        <a:rPr lang="en-US" dirty="0" smtClean="0"/>
                        <a:t>3600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3800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Disequilibrium</a:t>
                      </a:r>
                      <a:endParaRPr lang="en-US" dirty="0"/>
                    </a:p>
                  </a:txBody>
                  <a:tcPr/>
                </a:tc>
              </a:tr>
              <a:tr h="469557">
                <a:tc>
                  <a:txBody>
                    <a:bodyPr/>
                    <a:lstStyle/>
                    <a:p>
                      <a:pPr algn="ctr"/>
                      <a:r>
                        <a:rPr lang="en-US" dirty="0" smtClean="0"/>
                        <a:t>4400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
        <p:nvSpPr>
          <p:cNvPr id="5" name="Slide Number Placeholder 4"/>
          <p:cNvSpPr>
            <a:spLocks noGrp="1"/>
          </p:cNvSpPr>
          <p:nvPr>
            <p:ph type="sldNum" sz="quarter" idx="12"/>
          </p:nvPr>
        </p:nvSpPr>
        <p:spPr/>
        <p:txBody>
          <a:bodyPr/>
          <a:lstStyle/>
          <a:p>
            <a:fld id="{79A9E858-849D-4055-B15A-BEFBE520D778}" type="slidenum">
              <a:rPr lang="en-US" smtClean="0">
                <a:solidFill>
                  <a:prstClr val="black">
                    <a:tint val="75000"/>
                  </a:prstClr>
                </a:solidFill>
              </a:rPr>
              <a:pPr/>
              <a:t>13</a:t>
            </a:fld>
            <a:endParaRPr lang="en-US">
              <a:solidFill>
                <a:prstClr val="black">
                  <a:tint val="75000"/>
                </a:prstClr>
              </a:solidFill>
            </a:endParaRPr>
          </a:p>
        </p:txBody>
      </p:sp>
    </p:spTree>
    <p:extLst>
      <p:ext uri="{BB962C8B-B14F-4D97-AF65-F5344CB8AC3E}">
        <p14:creationId xmlns:p14="http://schemas.microsoft.com/office/powerpoint/2010/main" val="13529061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27</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sz="3800" dirty="0" smtClean="0"/>
              <a:t>There are two broad forces in the Keynesian system that cause a mismatch between income and realized expenditure and fluctuations in output and employment.</a:t>
            </a:r>
          </a:p>
          <a:p>
            <a:pPr algn="just"/>
            <a:r>
              <a:rPr lang="en-US" sz="3800" dirty="0" smtClean="0"/>
              <a:t>The first of these is the inherent volatility of the desire to purchase investment goods and the resulting instability in the level of investment expenditure. </a:t>
            </a:r>
          </a:p>
          <a:p>
            <a:pPr algn="just"/>
            <a:r>
              <a:rPr lang="en-US" sz="3800" dirty="0" smtClean="0"/>
              <a:t>The second is the existence of a speculative demand for money over and above the amount required to satisfy the transactions demand which causes money to leak out of the flow of income and expenditure.</a:t>
            </a:r>
          </a:p>
          <a:p>
            <a:pPr algn="just"/>
            <a:r>
              <a:rPr lang="en-US" sz="3800" dirty="0" smtClean="0"/>
              <a:t>This mismatch between income and realized expenditure manifests itself in a mismatch between savings and investment.</a:t>
            </a:r>
          </a:p>
          <a:p>
            <a:pPr algn="just"/>
            <a:endParaRPr lang="en-US" dirty="0" smtClean="0"/>
          </a:p>
          <a:p>
            <a:pPr algn="just"/>
            <a:endParaRPr lang="en-US" dirty="0" smtClean="0"/>
          </a:p>
        </p:txBody>
      </p:sp>
    </p:spTree>
    <p:extLst>
      <p:ext uri="{BB962C8B-B14F-4D97-AF65-F5344CB8AC3E}">
        <p14:creationId xmlns:p14="http://schemas.microsoft.com/office/powerpoint/2010/main" val="15881662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27</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a:t>This is </a:t>
            </a:r>
            <a:r>
              <a:rPr lang="en-US" dirty="0" smtClean="0"/>
              <a:t>because, according to Keynes, </a:t>
            </a:r>
            <a:r>
              <a:rPr lang="en-US" dirty="0"/>
              <a:t>income earners as a whole expend money on the purchase of consumer goods immediately upon receiving income on the basis of the propensity to consume. </a:t>
            </a:r>
            <a:endParaRPr lang="en-US" dirty="0" smtClean="0"/>
          </a:p>
          <a:p>
            <a:pPr algn="just"/>
            <a:r>
              <a:rPr lang="en-US" dirty="0" smtClean="0"/>
              <a:t>Assuming this to be true, the next decision that income earners make is how much of their savings to invest. </a:t>
            </a:r>
          </a:p>
          <a:p>
            <a:pPr algn="just"/>
            <a:r>
              <a:rPr lang="en-US" dirty="0" smtClean="0"/>
              <a:t>It is at this point that the instability of investment expenditure and the speculative demand for money have the potential to cause a mismatch between income and realized expenditure. </a:t>
            </a:r>
          </a:p>
          <a:p>
            <a:pPr algn="just"/>
            <a:r>
              <a:rPr lang="en-US" dirty="0" smtClean="0"/>
              <a:t>This implies, of course, that this mismatch must manifest itself in a mismatch between savings and investment.</a:t>
            </a:r>
            <a:endParaRPr lang="en-US" dirty="0"/>
          </a:p>
          <a:p>
            <a:pPr algn="just"/>
            <a:endParaRPr lang="en-US" dirty="0"/>
          </a:p>
        </p:txBody>
      </p:sp>
    </p:spTree>
    <p:extLst>
      <p:ext uri="{BB962C8B-B14F-4D97-AF65-F5344CB8AC3E}">
        <p14:creationId xmlns:p14="http://schemas.microsoft.com/office/powerpoint/2010/main" val="22764529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27</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2326564618"/>
              </p:ext>
            </p:extLst>
          </p:nvPr>
        </p:nvGraphicFramePr>
        <p:xfrm>
          <a:off x="609600" y="1371600"/>
          <a:ext cx="8153400" cy="3383280"/>
        </p:xfrm>
        <a:graphic>
          <a:graphicData uri="http://schemas.openxmlformats.org/drawingml/2006/table">
            <a:tbl>
              <a:tblPr firstRow="1" bandRow="1">
                <a:tableStyleId>{5940675A-B579-460E-94D1-54222C63F5DA}</a:tableStyleId>
              </a:tblPr>
              <a:tblGrid>
                <a:gridCol w="1630680"/>
                <a:gridCol w="1630680"/>
                <a:gridCol w="1630680"/>
                <a:gridCol w="1630680"/>
                <a:gridCol w="1630680"/>
              </a:tblGrid>
              <a:tr h="1151238">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Total</a:t>
                      </a:r>
                      <a:r>
                        <a:rPr lang="en-US" b="1" baseline="0" dirty="0" smtClean="0"/>
                        <a:t> Savings (S) (in dollars) </a:t>
                      </a:r>
                      <a:endParaRPr lang="en-US" b="1" dirty="0"/>
                    </a:p>
                  </a:txBody>
                  <a:tcPr/>
                </a:tc>
                <a:tc>
                  <a:txBody>
                    <a:bodyPr/>
                    <a:lstStyle/>
                    <a:p>
                      <a:pPr algn="ctr"/>
                      <a:r>
                        <a:rPr lang="en-US" b="1" baseline="0" dirty="0" smtClean="0"/>
                        <a:t> Realized Investment Expenditure </a:t>
                      </a:r>
                    </a:p>
                    <a:p>
                      <a:pPr algn="ctr"/>
                      <a:r>
                        <a:rPr lang="en-US" b="1" baseline="0" dirty="0" smtClean="0"/>
                        <a:t>(I) (in dollars)</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354227">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Equilibrium</a:t>
                      </a:r>
                      <a:endParaRPr lang="en-US" dirty="0"/>
                    </a:p>
                  </a:txBody>
                  <a:tcPr/>
                </a:tc>
              </a:tr>
              <a:tr h="354227">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
        <p:nvSpPr>
          <p:cNvPr id="5" name="TextBox 4"/>
          <p:cNvSpPr txBox="1"/>
          <p:nvPr/>
        </p:nvSpPr>
        <p:spPr>
          <a:xfrm>
            <a:off x="822034" y="4844534"/>
            <a:ext cx="7559966" cy="2031325"/>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Equilibrium is associated with a positive level of savings of $400. </a:t>
            </a:r>
          </a:p>
          <a:p>
            <a:pPr marL="285750" indent="-285750">
              <a:buFont typeface="Arial" pitchFamily="34" charset="0"/>
              <a:buChar char="•"/>
            </a:pPr>
            <a:r>
              <a:rPr lang="en-US" dirty="0" smtClean="0">
                <a:solidFill>
                  <a:prstClr val="black"/>
                </a:solidFill>
              </a:rPr>
              <a:t>At equilibrium, I = S. </a:t>
            </a:r>
          </a:p>
          <a:p>
            <a:pPr marL="285750" indent="-285750">
              <a:buFont typeface="Arial" pitchFamily="34" charset="0"/>
              <a:buChar char="•"/>
            </a:pPr>
            <a:r>
              <a:rPr lang="en-US" dirty="0" smtClean="0">
                <a:solidFill>
                  <a:prstClr val="black"/>
                </a:solidFill>
              </a:rPr>
              <a:t>The introduction of investment expenditure provided an outlet for $400 of savings. The higher the level of I, the greater the amount of savings that can find an outlet at any given rate of interest.</a:t>
            </a:r>
          </a:p>
          <a:p>
            <a:pPr marL="285750" indent="-285750">
              <a:buFont typeface="Arial" pitchFamily="34" charset="0"/>
              <a:buChar char="•"/>
            </a:pPr>
            <a:r>
              <a:rPr lang="en-US" dirty="0" smtClean="0">
                <a:solidFill>
                  <a:prstClr val="black"/>
                </a:solidFill>
              </a:rPr>
              <a:t>The lower the speculative demand for money, the lower the rate of interest and thus the lower the amount of money that lies un-invested. </a:t>
            </a:r>
            <a:endParaRPr lang="en-US" dirty="0">
              <a:solidFill>
                <a:prstClr val="black"/>
              </a:solidFill>
            </a:endParaRPr>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176798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27</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Over and above causing fluctuations in the level of output and employment, the nature of investment expenditure and the speculative demand for money exert a depressing influence on the level of output and employment.</a:t>
            </a:r>
          </a:p>
          <a:p>
            <a:pPr algn="just"/>
            <a:r>
              <a:rPr lang="en-US" dirty="0" smtClean="0"/>
              <a:t>For </a:t>
            </a:r>
            <a:r>
              <a:rPr lang="en-US" dirty="0"/>
              <a:t>instance</a:t>
            </a:r>
            <a:r>
              <a:rPr lang="en-US" dirty="0" smtClean="0"/>
              <a:t>, </a:t>
            </a:r>
            <a:r>
              <a:rPr lang="en-US" dirty="0"/>
              <a:t>pessimism surrounding prospective yields can lead </a:t>
            </a:r>
            <a:r>
              <a:rPr lang="en-US" dirty="0" smtClean="0"/>
              <a:t>to </a:t>
            </a:r>
            <a:r>
              <a:rPr lang="en-US" dirty="0"/>
              <a:t>the under-investment of given </a:t>
            </a:r>
            <a:r>
              <a:rPr lang="en-US" dirty="0" smtClean="0"/>
              <a:t>savings. As a result, the level of output and employment may be stuck at a low level.</a:t>
            </a:r>
            <a:endParaRPr lang="en-US" dirty="0"/>
          </a:p>
          <a:p>
            <a:pPr algn="just"/>
            <a:r>
              <a:rPr lang="en-US" dirty="0" smtClean="0"/>
              <a:t>Similarly, the very existence of a speculative demand for money acts as a brake on the potential level of output and employment by causing the interest rate to be positive. Moreover, the higher this demand, the higher the rate of interest and the greater this depressing effect. </a:t>
            </a:r>
            <a:endParaRPr lang="en-US" dirty="0"/>
          </a:p>
          <a:p>
            <a:endParaRPr lang="en-US" dirty="0"/>
          </a:p>
        </p:txBody>
      </p:sp>
    </p:spTree>
    <p:extLst>
      <p:ext uri="{BB962C8B-B14F-4D97-AF65-F5344CB8AC3E}">
        <p14:creationId xmlns:p14="http://schemas.microsoft.com/office/powerpoint/2010/main" val="19572517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27</a:t>
            </a:r>
            <a:endParaRPr lang="en-US" dirty="0"/>
          </a:p>
        </p:txBody>
      </p:sp>
      <p:sp>
        <p:nvSpPr>
          <p:cNvPr id="3" name="Content Placeholder 2"/>
          <p:cNvSpPr>
            <a:spLocks noGrp="1"/>
          </p:cNvSpPr>
          <p:nvPr>
            <p:ph idx="1"/>
          </p:nvPr>
        </p:nvSpPr>
        <p:spPr/>
        <p:txBody>
          <a:bodyPr>
            <a:noAutofit/>
          </a:bodyPr>
          <a:lstStyle/>
          <a:p>
            <a:pPr algn="just"/>
            <a:r>
              <a:rPr lang="en-US" sz="2550" dirty="0" smtClean="0"/>
              <a:t>Thus, for Keynes, the prevailing level of output and employment on the free market will most probably be one at which there is a significant amount of unemployment.</a:t>
            </a:r>
          </a:p>
          <a:p>
            <a:pPr algn="just"/>
            <a:r>
              <a:rPr lang="en-US" sz="2550" dirty="0" smtClean="0"/>
              <a:t>Given that there is a specific level of income and expenditure (and therefore GDP) associated with full employment, it follows that market forces will ensure this level of income is reached only by sheer chance and good luck.</a:t>
            </a:r>
          </a:p>
          <a:p>
            <a:pPr algn="just"/>
            <a:r>
              <a:rPr lang="en-US" sz="2550" dirty="0" smtClean="0"/>
              <a:t>First of all, the prevailing expectations regarding the prospective yields of investment goods (their MECs) have to be optimistic enough to ensure that there is an adequate outlet for savings. </a:t>
            </a:r>
            <a:endParaRPr lang="en-US" sz="2550" dirty="0"/>
          </a:p>
        </p:txBody>
      </p:sp>
    </p:spTree>
    <p:extLst>
      <p:ext uri="{BB962C8B-B14F-4D97-AF65-F5344CB8AC3E}">
        <p14:creationId xmlns:p14="http://schemas.microsoft.com/office/powerpoint/2010/main" val="3056707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27</a:t>
            </a:r>
            <a:endParaRPr lang="en-US" dirty="0"/>
          </a:p>
        </p:txBody>
      </p:sp>
      <p:sp>
        <p:nvSpPr>
          <p:cNvPr id="3" name="Content Placeholder 2"/>
          <p:cNvSpPr>
            <a:spLocks noGrp="1"/>
          </p:cNvSpPr>
          <p:nvPr>
            <p:ph idx="1"/>
          </p:nvPr>
        </p:nvSpPr>
        <p:spPr/>
        <p:txBody>
          <a:bodyPr>
            <a:noAutofit/>
          </a:bodyPr>
          <a:lstStyle/>
          <a:p>
            <a:pPr algn="just"/>
            <a:r>
              <a:rPr lang="en-US" sz="2350" dirty="0" smtClean="0"/>
              <a:t>Moreover, the speculative demand for money either should not exist or should be low enough to ensure that the interest rate is low enough to ensure that all income that is not spent on consumption is expended on investment goods.</a:t>
            </a:r>
          </a:p>
          <a:p>
            <a:pPr algn="just"/>
            <a:r>
              <a:rPr lang="en-US" sz="2350" dirty="0" smtClean="0"/>
              <a:t>But this constellation of forces can arise only through sheer luck, since both the MECs as well as the speculative demand for money are determined by expectations that are inherently irrational. </a:t>
            </a:r>
          </a:p>
          <a:p>
            <a:pPr algn="just"/>
            <a:r>
              <a:rPr lang="en-US" sz="2350" dirty="0" smtClean="0"/>
              <a:t>Thus, for all intents and purposes, the prevailing level of GDP will be one associated with unemployment. Moreover, there are no market forces that can increase the level of output to that associated with full employment. The market is stuck at less than full employment and needs help from outside.</a:t>
            </a:r>
            <a:endParaRPr lang="en-US" sz="2350" dirty="0"/>
          </a:p>
        </p:txBody>
      </p:sp>
    </p:spTree>
    <p:extLst>
      <p:ext uri="{BB962C8B-B14F-4D97-AF65-F5344CB8AC3E}">
        <p14:creationId xmlns:p14="http://schemas.microsoft.com/office/powerpoint/2010/main" val="438157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27</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 A </a:t>
            </a:r>
            <a:r>
              <a:rPr lang="en-US" dirty="0"/>
              <a:t>level of output that is associated with unemployment does not imply that all able bodied men and women are unable to find work. Instead it implies that not everyone who is willing to work at the prevailing wage rate can find a job. </a:t>
            </a:r>
            <a:endParaRPr lang="en-US" dirty="0" smtClean="0"/>
          </a:p>
          <a:p>
            <a:pPr algn="just"/>
            <a:r>
              <a:rPr lang="en-US" dirty="0" smtClean="0"/>
              <a:t>There are individuals who are </a:t>
            </a:r>
            <a:r>
              <a:rPr lang="en-US" i="1" dirty="0" smtClean="0"/>
              <a:t>capable </a:t>
            </a:r>
            <a:r>
              <a:rPr lang="en-US" dirty="0" smtClean="0"/>
              <a:t>of working who nevertheless </a:t>
            </a:r>
            <a:r>
              <a:rPr lang="en-US" i="1" dirty="0" smtClean="0"/>
              <a:t>choose not to work </a:t>
            </a:r>
            <a:r>
              <a:rPr lang="en-US" dirty="0" smtClean="0"/>
              <a:t>at the prevailing wage rate because they prefer leisure over labor at that wage rate. </a:t>
            </a:r>
          </a:p>
          <a:p>
            <a:pPr algn="just"/>
            <a:r>
              <a:rPr lang="en-US" dirty="0" smtClean="0"/>
              <a:t>Examples – stay at home parents, grandparents, rich people who don’t work,  teenagers, etc. Moreover, even those who do wish to offer their labor services at the prevailing wage rate have a maximum number of hours that they are willing to work.</a:t>
            </a:r>
          </a:p>
        </p:txBody>
      </p:sp>
    </p:spTree>
    <p:extLst>
      <p:ext uri="{BB962C8B-B14F-4D97-AF65-F5344CB8AC3E}">
        <p14:creationId xmlns:p14="http://schemas.microsoft.com/office/powerpoint/2010/main" val="30718590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27</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3727559409"/>
              </p:ext>
            </p:extLst>
          </p:nvPr>
        </p:nvGraphicFramePr>
        <p:xfrm>
          <a:off x="609600" y="1371600"/>
          <a:ext cx="8153400" cy="3383280"/>
        </p:xfrm>
        <a:graphic>
          <a:graphicData uri="http://schemas.openxmlformats.org/drawingml/2006/table">
            <a:tbl>
              <a:tblPr firstRow="1" bandRow="1">
                <a:tableStyleId>{5940675A-B579-460E-94D1-54222C63F5DA}</a:tableStyleId>
              </a:tblPr>
              <a:tblGrid>
                <a:gridCol w="1630680"/>
                <a:gridCol w="1630680"/>
                <a:gridCol w="1630680"/>
                <a:gridCol w="1630680"/>
                <a:gridCol w="1630680"/>
              </a:tblGrid>
              <a:tr h="1151238">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Realized Investment Expenditure (I) (in dollars)</a:t>
                      </a:r>
                      <a:r>
                        <a:rPr lang="en-US" b="1" baseline="0" dirty="0" smtClean="0"/>
                        <a:t> </a:t>
                      </a:r>
                      <a:endParaRPr lang="en-US" b="1" dirty="0"/>
                    </a:p>
                  </a:txBody>
                  <a:tcPr/>
                </a:tc>
                <a:tc>
                  <a:txBody>
                    <a:bodyPr/>
                    <a:lstStyle/>
                    <a:p>
                      <a:pPr algn="ctr"/>
                      <a:r>
                        <a:rPr lang="en-US" b="1" dirty="0" smtClean="0"/>
                        <a:t>Aggregate</a:t>
                      </a:r>
                      <a:r>
                        <a:rPr lang="en-US" b="1" baseline="0" dirty="0" smtClean="0"/>
                        <a:t> Realized Expenditure </a:t>
                      </a:r>
                    </a:p>
                    <a:p>
                      <a:pPr algn="ctr"/>
                      <a:r>
                        <a:rPr lang="en-US" b="1" baseline="0" dirty="0" smtClean="0"/>
                        <a:t>(C +I)</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354227">
                <a:tc>
                  <a:txBody>
                    <a:bodyPr/>
                    <a:lstStyle/>
                    <a:p>
                      <a:pPr algn="ctr"/>
                      <a:r>
                        <a:rPr lang="en-US" dirty="0" smtClean="0"/>
                        <a:t>400</a:t>
                      </a:r>
                      <a:endParaRPr lang="en-US" dirty="0"/>
                    </a:p>
                  </a:txBody>
                  <a:tcPr/>
                </a:tc>
                <a:tc>
                  <a:txBody>
                    <a:bodyPr/>
                    <a:lstStyle/>
                    <a:p>
                      <a:pPr algn="ctr"/>
                      <a:r>
                        <a:rPr lang="en-US" dirty="0" smtClean="0"/>
                        <a:t>200</a:t>
                      </a:r>
                      <a:endParaRPr lang="en-US" dirty="0"/>
                    </a:p>
                  </a:txBody>
                  <a:tcPr/>
                </a:tc>
                <a:tc>
                  <a:txBody>
                    <a:bodyPr/>
                    <a:lstStyle/>
                    <a:p>
                      <a:pPr algn="ctr"/>
                      <a:r>
                        <a:rPr lang="en-US" dirty="0" smtClean="0"/>
                        <a:t>600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1400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2000</a:t>
                      </a:r>
                      <a:endParaRPr lang="en-US" dirty="0"/>
                    </a:p>
                  </a:txBody>
                  <a:tcPr/>
                </a:tc>
                <a:tc>
                  <a:txBody>
                    <a:bodyPr/>
                    <a:lstStyle/>
                    <a:p>
                      <a:pPr algn="ctr"/>
                      <a:r>
                        <a:rPr lang="en-US" dirty="0" smtClean="0"/>
                        <a:t>200</a:t>
                      </a:r>
                      <a:endParaRPr lang="en-US" dirty="0"/>
                    </a:p>
                  </a:txBody>
                  <a:tcPr/>
                </a:tc>
                <a:tc>
                  <a:txBody>
                    <a:bodyPr/>
                    <a:lstStyle/>
                    <a:p>
                      <a:pPr algn="ctr"/>
                      <a:r>
                        <a:rPr lang="en-US" dirty="0" smtClean="0"/>
                        <a:t>2400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Equilibrium</a:t>
                      </a:r>
                    </a:p>
                  </a:txBody>
                  <a:tcPr/>
                </a:tc>
              </a:tr>
              <a:tr h="354227">
                <a:tc>
                  <a:txBody>
                    <a:bodyPr/>
                    <a:lstStyle/>
                    <a:p>
                      <a:pPr algn="ctr"/>
                      <a:r>
                        <a:rPr lang="en-US" dirty="0" smtClean="0"/>
                        <a:t>3600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3800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Disequilibrium</a:t>
                      </a:r>
                      <a:endParaRPr lang="en-US" dirty="0"/>
                    </a:p>
                  </a:txBody>
                  <a:tcPr/>
                </a:tc>
              </a:tr>
              <a:tr h="354227">
                <a:tc>
                  <a:txBody>
                    <a:bodyPr/>
                    <a:lstStyle/>
                    <a:p>
                      <a:pPr algn="ctr"/>
                      <a:r>
                        <a:rPr lang="en-US" dirty="0" smtClean="0"/>
                        <a:t>4400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
        <p:nvSpPr>
          <p:cNvPr id="4" name="TextBox 3"/>
          <p:cNvSpPr txBox="1"/>
          <p:nvPr/>
        </p:nvSpPr>
        <p:spPr>
          <a:xfrm>
            <a:off x="586507" y="4920734"/>
            <a:ext cx="8176493" cy="1754326"/>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The equilibrium level of income is $3000. At this level of income, all income earned is expended and savings equal investment (both equal $200).</a:t>
            </a:r>
          </a:p>
          <a:p>
            <a:pPr marL="285750" indent="-285750">
              <a:buFont typeface="Arial" pitchFamily="34" charset="0"/>
              <a:buChar char="•"/>
            </a:pPr>
            <a:r>
              <a:rPr lang="en-US" dirty="0" smtClean="0">
                <a:solidFill>
                  <a:prstClr val="black"/>
                </a:solidFill>
              </a:rPr>
              <a:t>There is an equilibrium level of output and employment associated with this equilibrium income and GDP.</a:t>
            </a:r>
          </a:p>
          <a:p>
            <a:pPr marL="285750" indent="-285750">
              <a:buFont typeface="Arial" pitchFamily="34" charset="0"/>
              <a:buChar char="•"/>
            </a:pPr>
            <a:r>
              <a:rPr lang="en-US" dirty="0" smtClean="0">
                <a:solidFill>
                  <a:prstClr val="black"/>
                </a:solidFill>
              </a:rPr>
              <a:t>Full employment income, however, is $5000. At this level of GDP, output is at a level that is high enough to ensure full employment. </a:t>
            </a:r>
          </a:p>
        </p:txBody>
      </p:sp>
      <p:sp>
        <p:nvSpPr>
          <p:cNvPr id="5" name="Slide Number Placeholder 4"/>
          <p:cNvSpPr>
            <a:spLocks noGrp="1"/>
          </p:cNvSpPr>
          <p:nvPr>
            <p:ph type="sldNum" sz="quarter" idx="12"/>
          </p:nvPr>
        </p:nvSpPr>
        <p:spPr/>
        <p:txBody>
          <a:bodyPr/>
          <a:lstStyle/>
          <a:p>
            <a:fld id="{79A9E858-849D-4055-B15A-BEFBE520D778}" type="slidenum">
              <a:rPr lang="en-US" smtClean="0">
                <a:solidFill>
                  <a:prstClr val="black">
                    <a:tint val="75000"/>
                  </a:prstClr>
                </a:solidFill>
              </a:rPr>
              <a:pPr/>
              <a:t>9</a:t>
            </a:fld>
            <a:endParaRPr lang="en-US">
              <a:solidFill>
                <a:prstClr val="black">
                  <a:tint val="75000"/>
                </a:prstClr>
              </a:solidFill>
            </a:endParaRPr>
          </a:p>
        </p:txBody>
      </p:sp>
    </p:spTree>
    <p:extLst>
      <p:ext uri="{BB962C8B-B14F-4D97-AF65-F5344CB8AC3E}">
        <p14:creationId xmlns:p14="http://schemas.microsoft.com/office/powerpoint/2010/main" val="353168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1585</Words>
  <Application>Microsoft Office PowerPoint</Application>
  <PresentationFormat>On-screen Show (4:3)</PresentationFormat>
  <Paragraphs>224</Paragraphs>
  <Slides>13</Slides>
  <Notes>0</Notes>
  <HiddenSlides>0</HiddenSlides>
  <MMClips>0</MMClips>
  <ScaleCrop>false</ScaleCrop>
  <HeadingPairs>
    <vt:vector size="4" baseType="variant">
      <vt:variant>
        <vt:lpstr>Theme</vt:lpstr>
      </vt:variant>
      <vt:variant>
        <vt:i4>5</vt:i4>
      </vt:variant>
      <vt:variant>
        <vt:lpstr>Slide Titles</vt:lpstr>
      </vt:variant>
      <vt:variant>
        <vt:i4>13</vt:i4>
      </vt:variant>
    </vt:vector>
  </HeadingPairs>
  <TitlesOfParts>
    <vt:vector size="18" baseType="lpstr">
      <vt:lpstr>Office Theme</vt:lpstr>
      <vt:lpstr>1_Office Theme</vt:lpstr>
      <vt:lpstr>2_Office Theme</vt:lpstr>
      <vt:lpstr>1_Default Design</vt:lpstr>
      <vt:lpstr>3_Office Theme</vt:lpstr>
      <vt:lpstr>Introduction</vt:lpstr>
      <vt:lpstr>Lecture 27</vt:lpstr>
      <vt:lpstr>Lecture 27</vt:lpstr>
      <vt:lpstr>Lecture 27</vt:lpstr>
      <vt:lpstr>Lecture 27</vt:lpstr>
      <vt:lpstr>Lecture 27</vt:lpstr>
      <vt:lpstr>Lecture 27</vt:lpstr>
      <vt:lpstr>Lecture 27</vt:lpstr>
      <vt:lpstr>Lecture 27</vt:lpstr>
      <vt:lpstr>Lecture 27</vt:lpstr>
      <vt:lpstr> Lecture 27</vt:lpstr>
      <vt:lpstr>Lecture 27</vt:lpstr>
      <vt:lpstr>Lecture 27</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31</cp:revision>
  <dcterms:created xsi:type="dcterms:W3CDTF">2013-07-15T21:21:21Z</dcterms:created>
  <dcterms:modified xsi:type="dcterms:W3CDTF">2013-08-04T23:08:38Z</dcterms:modified>
</cp:coreProperties>
</file>