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D9CD3D-4D82-4742-BB89-2D810506D902}" type="datetimeFigureOut">
              <a:rPr lang="en-US" smtClean="0"/>
              <a:t>7/13/2013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D791B-57A9-44FE-8A26-5C33001AE7B2}" type="slidenum">
              <a:rPr lang="en-US" smtClean="0"/>
              <a:t>‹#›</a:t>
            </a:fld>
            <a:endParaRPr lang="en-US"/>
          </a:p>
        </p:txBody>
      </p:sp>
    </p:spTree>
    <p:extLst>
      <p:ext uri="{BB962C8B-B14F-4D97-AF65-F5344CB8AC3E}">
        <p14:creationId xmlns:p14="http://schemas.microsoft.com/office/powerpoint/2010/main" val="840018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D9CD3D-4D82-4742-BB89-2D810506D902}" type="datetimeFigureOut">
              <a:rPr lang="en-US" smtClean="0"/>
              <a:t>7/13/2013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D791B-57A9-44FE-8A26-5C33001AE7B2}" type="slidenum">
              <a:rPr lang="en-US" smtClean="0"/>
              <a:t>‹#›</a:t>
            </a:fld>
            <a:endParaRPr lang="en-US"/>
          </a:p>
        </p:txBody>
      </p:sp>
    </p:spTree>
    <p:extLst>
      <p:ext uri="{BB962C8B-B14F-4D97-AF65-F5344CB8AC3E}">
        <p14:creationId xmlns:p14="http://schemas.microsoft.com/office/powerpoint/2010/main" val="3913709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D9CD3D-4D82-4742-BB89-2D810506D902}" type="datetimeFigureOut">
              <a:rPr lang="en-US" smtClean="0"/>
              <a:t>7/13/2013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D791B-57A9-44FE-8A26-5C33001AE7B2}" type="slidenum">
              <a:rPr lang="en-US" smtClean="0"/>
              <a:t>‹#›</a:t>
            </a:fld>
            <a:endParaRPr lang="en-US"/>
          </a:p>
        </p:txBody>
      </p:sp>
    </p:spTree>
    <p:extLst>
      <p:ext uri="{BB962C8B-B14F-4D97-AF65-F5344CB8AC3E}">
        <p14:creationId xmlns:p14="http://schemas.microsoft.com/office/powerpoint/2010/main" val="3069587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D9CD3D-4D82-4742-BB89-2D810506D902}" type="datetimeFigureOut">
              <a:rPr lang="en-US" smtClean="0"/>
              <a:t>7/13/2013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D791B-57A9-44FE-8A26-5C33001AE7B2}" type="slidenum">
              <a:rPr lang="en-US" smtClean="0"/>
              <a:t>‹#›</a:t>
            </a:fld>
            <a:endParaRPr lang="en-US"/>
          </a:p>
        </p:txBody>
      </p:sp>
    </p:spTree>
    <p:extLst>
      <p:ext uri="{BB962C8B-B14F-4D97-AF65-F5344CB8AC3E}">
        <p14:creationId xmlns:p14="http://schemas.microsoft.com/office/powerpoint/2010/main" val="901860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D9CD3D-4D82-4742-BB89-2D810506D902}" type="datetimeFigureOut">
              <a:rPr lang="en-US" smtClean="0"/>
              <a:t>7/13/2013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D791B-57A9-44FE-8A26-5C33001AE7B2}" type="slidenum">
              <a:rPr lang="en-US" smtClean="0"/>
              <a:t>‹#›</a:t>
            </a:fld>
            <a:endParaRPr lang="en-US"/>
          </a:p>
        </p:txBody>
      </p:sp>
    </p:spTree>
    <p:extLst>
      <p:ext uri="{BB962C8B-B14F-4D97-AF65-F5344CB8AC3E}">
        <p14:creationId xmlns:p14="http://schemas.microsoft.com/office/powerpoint/2010/main" val="383021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D9CD3D-4D82-4742-BB89-2D810506D902}" type="datetimeFigureOut">
              <a:rPr lang="en-US" smtClean="0"/>
              <a:t>7/13/2013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D791B-57A9-44FE-8A26-5C33001AE7B2}" type="slidenum">
              <a:rPr lang="en-US" smtClean="0"/>
              <a:t>‹#›</a:t>
            </a:fld>
            <a:endParaRPr lang="en-US"/>
          </a:p>
        </p:txBody>
      </p:sp>
    </p:spTree>
    <p:extLst>
      <p:ext uri="{BB962C8B-B14F-4D97-AF65-F5344CB8AC3E}">
        <p14:creationId xmlns:p14="http://schemas.microsoft.com/office/powerpoint/2010/main" val="4256519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D9CD3D-4D82-4742-BB89-2D810506D902}" type="datetimeFigureOut">
              <a:rPr lang="en-US" smtClean="0"/>
              <a:t>7/13/2013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AD791B-57A9-44FE-8A26-5C33001AE7B2}" type="slidenum">
              <a:rPr lang="en-US" smtClean="0"/>
              <a:t>‹#›</a:t>
            </a:fld>
            <a:endParaRPr lang="en-US"/>
          </a:p>
        </p:txBody>
      </p:sp>
    </p:spTree>
    <p:extLst>
      <p:ext uri="{BB962C8B-B14F-4D97-AF65-F5344CB8AC3E}">
        <p14:creationId xmlns:p14="http://schemas.microsoft.com/office/powerpoint/2010/main" val="3456798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D9CD3D-4D82-4742-BB89-2D810506D902}" type="datetimeFigureOut">
              <a:rPr lang="en-US" smtClean="0"/>
              <a:t>7/13/2013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AD791B-57A9-44FE-8A26-5C33001AE7B2}" type="slidenum">
              <a:rPr lang="en-US" smtClean="0"/>
              <a:t>‹#›</a:t>
            </a:fld>
            <a:endParaRPr lang="en-US"/>
          </a:p>
        </p:txBody>
      </p:sp>
    </p:spTree>
    <p:extLst>
      <p:ext uri="{BB962C8B-B14F-4D97-AF65-F5344CB8AC3E}">
        <p14:creationId xmlns:p14="http://schemas.microsoft.com/office/powerpoint/2010/main" val="150610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D9CD3D-4D82-4742-BB89-2D810506D902}" type="datetimeFigureOut">
              <a:rPr lang="en-US" smtClean="0"/>
              <a:t>7/13/2013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AD791B-57A9-44FE-8A26-5C33001AE7B2}" type="slidenum">
              <a:rPr lang="en-US" smtClean="0"/>
              <a:t>‹#›</a:t>
            </a:fld>
            <a:endParaRPr lang="en-US"/>
          </a:p>
        </p:txBody>
      </p:sp>
    </p:spTree>
    <p:extLst>
      <p:ext uri="{BB962C8B-B14F-4D97-AF65-F5344CB8AC3E}">
        <p14:creationId xmlns:p14="http://schemas.microsoft.com/office/powerpoint/2010/main" val="4190427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D9CD3D-4D82-4742-BB89-2D810506D902}" type="datetimeFigureOut">
              <a:rPr lang="en-US" smtClean="0"/>
              <a:t>7/13/2013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D791B-57A9-44FE-8A26-5C33001AE7B2}" type="slidenum">
              <a:rPr lang="en-US" smtClean="0"/>
              <a:t>‹#›</a:t>
            </a:fld>
            <a:endParaRPr lang="en-US"/>
          </a:p>
        </p:txBody>
      </p:sp>
    </p:spTree>
    <p:extLst>
      <p:ext uri="{BB962C8B-B14F-4D97-AF65-F5344CB8AC3E}">
        <p14:creationId xmlns:p14="http://schemas.microsoft.com/office/powerpoint/2010/main" val="2815425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D9CD3D-4D82-4742-BB89-2D810506D902}" type="datetimeFigureOut">
              <a:rPr lang="en-US" smtClean="0"/>
              <a:t>7/13/2013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D791B-57A9-44FE-8A26-5C33001AE7B2}" type="slidenum">
              <a:rPr lang="en-US" smtClean="0"/>
              <a:t>‹#›</a:t>
            </a:fld>
            <a:endParaRPr lang="en-US"/>
          </a:p>
        </p:txBody>
      </p:sp>
    </p:spTree>
    <p:extLst>
      <p:ext uri="{BB962C8B-B14F-4D97-AF65-F5344CB8AC3E}">
        <p14:creationId xmlns:p14="http://schemas.microsoft.com/office/powerpoint/2010/main" val="2118273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D9CD3D-4D82-4742-BB89-2D810506D902}" type="datetimeFigureOut">
              <a:rPr lang="en-US" smtClean="0"/>
              <a:t>7/13/2013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AD791B-57A9-44FE-8A26-5C33001AE7B2}" type="slidenum">
              <a:rPr lang="en-US" smtClean="0"/>
              <a:t>‹#›</a:t>
            </a:fld>
            <a:endParaRPr lang="en-US"/>
          </a:p>
        </p:txBody>
      </p:sp>
    </p:spTree>
    <p:extLst>
      <p:ext uri="{BB962C8B-B14F-4D97-AF65-F5344CB8AC3E}">
        <p14:creationId xmlns:p14="http://schemas.microsoft.com/office/powerpoint/2010/main" val="3687942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In lecture 25 we analyzed the determinants of the speculative demand for money and concluded that it shares a negative relationship with the prevailing rate of interest.</a:t>
            </a:r>
          </a:p>
          <a:p>
            <a:pPr algn="just"/>
            <a:r>
              <a:rPr lang="en-US" dirty="0" smtClean="0"/>
              <a:t>In this lecture we will first discuss what role the speculative demand for money plays in the determination of the rate of interest. </a:t>
            </a:r>
          </a:p>
          <a:p>
            <a:pPr algn="just"/>
            <a:r>
              <a:rPr lang="en-US" dirty="0" smtClean="0"/>
              <a:t>We will then analyze the implications of the existence as well as the nature of this speculative demand for the level of production and employment that prevails in an economy. </a:t>
            </a:r>
          </a:p>
          <a:p>
            <a:pPr algn="just"/>
            <a:r>
              <a:rPr lang="en-US" dirty="0" smtClean="0"/>
              <a:t>We will note that it has a depressing and destabilizing effect on the level of output and employment. </a:t>
            </a:r>
            <a:endParaRPr lang="en-US" dirty="0"/>
          </a:p>
        </p:txBody>
      </p:sp>
    </p:spTree>
    <p:extLst>
      <p:ext uri="{BB962C8B-B14F-4D97-AF65-F5344CB8AC3E}">
        <p14:creationId xmlns:p14="http://schemas.microsoft.com/office/powerpoint/2010/main" val="37787349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26</a:t>
            </a:r>
            <a:endParaRPr lang="en-US" dirty="0"/>
          </a:p>
        </p:txBody>
      </p:sp>
      <p:sp>
        <p:nvSpPr>
          <p:cNvPr id="3" name="Content Placeholder 2"/>
          <p:cNvSpPr>
            <a:spLocks noGrp="1"/>
          </p:cNvSpPr>
          <p:nvPr>
            <p:ph idx="1"/>
          </p:nvPr>
        </p:nvSpPr>
        <p:spPr/>
        <p:txBody>
          <a:bodyPr>
            <a:noAutofit/>
          </a:bodyPr>
          <a:lstStyle/>
          <a:p>
            <a:pPr algn="just"/>
            <a:r>
              <a:rPr lang="en-US" sz="2525" dirty="0" smtClean="0"/>
              <a:t>The rate of interest is positive, given any supply of money, solely due to the existence of the speculative demand for money. </a:t>
            </a:r>
          </a:p>
          <a:p>
            <a:pPr algn="just"/>
            <a:r>
              <a:rPr lang="en-US" sz="2525" dirty="0" smtClean="0"/>
              <a:t>The interest rate is a purely monetary phenomenon – it exists only in a monetary economy. The interest rate does not represent any sacrifice or any payment for waiting. </a:t>
            </a:r>
          </a:p>
          <a:p>
            <a:pPr algn="just"/>
            <a:r>
              <a:rPr lang="en-US" sz="2525" dirty="0" smtClean="0"/>
              <a:t>It is purely a payment that must be made to induce people to part with hoarded money/ “idle” cash balances.</a:t>
            </a:r>
          </a:p>
          <a:p>
            <a:pPr algn="just"/>
            <a:r>
              <a:rPr lang="en-US" sz="2525" dirty="0" smtClean="0"/>
              <a:t>If individuals could not gain by holding a cash balance to satisfy the speculative demand, there would be no need for investors to pay savers to part with their savings. </a:t>
            </a:r>
            <a:endParaRPr lang="en-US" sz="2525" dirty="0"/>
          </a:p>
        </p:txBody>
      </p:sp>
    </p:spTree>
    <p:extLst>
      <p:ext uri="{BB962C8B-B14F-4D97-AF65-F5344CB8AC3E}">
        <p14:creationId xmlns:p14="http://schemas.microsoft.com/office/powerpoint/2010/main" val="1245414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26</a:t>
            </a:r>
            <a:endParaRPr lang="en-US" dirty="0"/>
          </a:p>
        </p:txBody>
      </p:sp>
      <p:sp>
        <p:nvSpPr>
          <p:cNvPr id="3" name="Content Placeholder 2"/>
          <p:cNvSpPr>
            <a:spLocks noGrp="1"/>
          </p:cNvSpPr>
          <p:nvPr>
            <p:ph idx="1"/>
          </p:nvPr>
        </p:nvSpPr>
        <p:spPr/>
        <p:txBody>
          <a:bodyPr>
            <a:noAutofit/>
          </a:bodyPr>
          <a:lstStyle/>
          <a:p>
            <a:r>
              <a:rPr lang="en-US" sz="2400" dirty="0" smtClean="0"/>
              <a:t>In an earlier lecture, we have noted that the profitability of expending money on a new durable capital good depends on a comparison of its MEC with the prevailing rate of interest. </a:t>
            </a:r>
          </a:p>
          <a:p>
            <a:r>
              <a:rPr lang="en-US" sz="2400" dirty="0" smtClean="0"/>
              <a:t>It follows that in a world with no speculative demand for money and no rate of interest, there would be far greater investment expenditure on any investment good for any given set of expectations regarding prospective yields.</a:t>
            </a:r>
          </a:p>
          <a:p>
            <a:r>
              <a:rPr lang="en-US" sz="2400" dirty="0" smtClean="0"/>
              <a:t>There would thus be far greater aggregate investment expenditure on the production of all the durable capital goods given expectations.</a:t>
            </a:r>
          </a:p>
          <a:p>
            <a:r>
              <a:rPr lang="en-US" sz="2400" dirty="0" smtClean="0"/>
              <a:t>In other words, given an investment demand curve, there would be more investment expenditure if the interest rate were zero.  </a:t>
            </a:r>
            <a:endParaRPr lang="en-US" sz="2400" dirty="0"/>
          </a:p>
        </p:txBody>
      </p:sp>
    </p:spTree>
    <p:extLst>
      <p:ext uri="{BB962C8B-B14F-4D97-AF65-F5344CB8AC3E}">
        <p14:creationId xmlns:p14="http://schemas.microsoft.com/office/powerpoint/2010/main" val="15907597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9"/>
          <p:cNvSpPr>
            <a:spLocks noChangeArrowheads="1"/>
          </p:cNvSpPr>
          <p:nvPr/>
        </p:nvSpPr>
        <p:spPr bwMode="auto">
          <a:xfrm>
            <a:off x="1714500" y="15382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endParaRPr lang="en-US" sz="2400">
              <a:solidFill>
                <a:srgbClr val="000000"/>
              </a:solidFill>
              <a:latin typeface="Times New Roman" pitchFamily="18" charset="0"/>
            </a:endParaRPr>
          </a:p>
        </p:txBody>
      </p:sp>
      <p:sp>
        <p:nvSpPr>
          <p:cNvPr id="7172" name="Line 12"/>
          <p:cNvSpPr>
            <a:spLocks noChangeShapeType="1"/>
          </p:cNvSpPr>
          <p:nvPr/>
        </p:nvSpPr>
        <p:spPr bwMode="auto">
          <a:xfrm>
            <a:off x="1676400" y="1524000"/>
            <a:ext cx="0" cy="411480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3" name="Line 13"/>
          <p:cNvSpPr>
            <a:spLocks noChangeShapeType="1"/>
          </p:cNvSpPr>
          <p:nvPr/>
        </p:nvSpPr>
        <p:spPr bwMode="auto">
          <a:xfrm>
            <a:off x="1669473" y="5656695"/>
            <a:ext cx="6019800" cy="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4" name="Line 14"/>
          <p:cNvSpPr>
            <a:spLocks noChangeShapeType="1"/>
          </p:cNvSpPr>
          <p:nvPr/>
        </p:nvSpPr>
        <p:spPr bwMode="auto">
          <a:xfrm>
            <a:off x="2209800" y="1981200"/>
            <a:ext cx="4800600" cy="36576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5" name="Text Box 15"/>
          <p:cNvSpPr txBox="1">
            <a:spLocks noChangeArrowheads="1"/>
          </p:cNvSpPr>
          <p:nvPr/>
        </p:nvSpPr>
        <p:spPr bwMode="auto">
          <a:xfrm>
            <a:off x="990600" y="1524000"/>
            <a:ext cx="685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smtClean="0">
                <a:solidFill>
                  <a:srgbClr val="000000"/>
                </a:solidFill>
                <a:latin typeface="Century Gothic" pitchFamily="34" charset="0"/>
              </a:rPr>
              <a:t>r%</a:t>
            </a:r>
          </a:p>
        </p:txBody>
      </p:sp>
      <p:sp>
        <p:nvSpPr>
          <p:cNvPr id="7176" name="Text Box 16"/>
          <p:cNvSpPr txBox="1">
            <a:spLocks noChangeArrowheads="1"/>
          </p:cNvSpPr>
          <p:nvPr/>
        </p:nvSpPr>
        <p:spPr bwMode="auto">
          <a:xfrm>
            <a:off x="7543800" y="5638800"/>
            <a:ext cx="838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smtClean="0">
                <a:solidFill>
                  <a:srgbClr val="000000"/>
                </a:solidFill>
                <a:latin typeface="Century Gothic" pitchFamily="34" charset="0"/>
              </a:rPr>
              <a:t>I</a:t>
            </a:r>
          </a:p>
        </p:txBody>
      </p:sp>
      <p:sp>
        <p:nvSpPr>
          <p:cNvPr id="7177" name="Text Box 17"/>
          <p:cNvSpPr txBox="1">
            <a:spLocks noChangeArrowheads="1"/>
          </p:cNvSpPr>
          <p:nvPr/>
        </p:nvSpPr>
        <p:spPr bwMode="auto">
          <a:xfrm>
            <a:off x="6781800" y="4886180"/>
            <a:ext cx="914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smtClean="0">
                <a:solidFill>
                  <a:srgbClr val="000000"/>
                </a:solidFill>
                <a:latin typeface="Century Gothic" pitchFamily="34" charset="0"/>
              </a:rPr>
              <a:t>Id</a:t>
            </a:r>
            <a:endParaRPr lang="en-US" sz="3200" b="1" dirty="0" smtClean="0">
              <a:solidFill>
                <a:srgbClr val="000000"/>
              </a:solidFill>
              <a:latin typeface="Century Gothic" pitchFamily="34" charset="0"/>
            </a:endParaRPr>
          </a:p>
        </p:txBody>
      </p:sp>
      <p:sp>
        <p:nvSpPr>
          <p:cNvPr id="7189" name="Rectangle 21"/>
          <p:cNvSpPr>
            <a:spLocks noChangeArrowheads="1"/>
          </p:cNvSpPr>
          <p:nvPr/>
        </p:nvSpPr>
        <p:spPr bwMode="auto">
          <a:xfrm>
            <a:off x="1676400" y="3124200"/>
            <a:ext cx="2057400" cy="2514600"/>
          </a:xfrm>
          <a:prstGeom prst="rect">
            <a:avLst/>
          </a:prstGeom>
          <a:noFill/>
          <a:ln w="9525">
            <a:solidFill>
              <a:schemeClr val="tx1"/>
            </a:solidFill>
            <a:prstDash val="dash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0"/>
              </a:spcBef>
              <a:spcAft>
                <a:spcPct val="0"/>
              </a:spcAft>
            </a:pPr>
            <a:endParaRPr lang="en-US" sz="2400">
              <a:solidFill>
                <a:srgbClr val="000000"/>
              </a:solidFill>
              <a:latin typeface="Times New Roman" pitchFamily="18" charset="0"/>
            </a:endParaRPr>
          </a:p>
        </p:txBody>
      </p:sp>
      <p:sp>
        <p:nvSpPr>
          <p:cNvPr id="7190" name="Rectangle 22"/>
          <p:cNvSpPr>
            <a:spLocks noChangeArrowheads="1"/>
          </p:cNvSpPr>
          <p:nvPr/>
        </p:nvSpPr>
        <p:spPr bwMode="auto">
          <a:xfrm>
            <a:off x="1690255" y="4343400"/>
            <a:ext cx="3657600" cy="1295400"/>
          </a:xfrm>
          <a:prstGeom prst="rect">
            <a:avLst/>
          </a:prstGeom>
          <a:noFill/>
          <a:ln w="9525">
            <a:solidFill>
              <a:schemeClr val="tx1"/>
            </a:solidFill>
            <a:prstDash val="dash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0"/>
              </a:spcBef>
              <a:spcAft>
                <a:spcPct val="0"/>
              </a:spcAft>
            </a:pPr>
            <a:endParaRPr lang="en-US" sz="2400">
              <a:solidFill>
                <a:srgbClr val="000000"/>
              </a:solidFill>
              <a:latin typeface="Times New Roman" pitchFamily="18" charset="0"/>
            </a:endParaRPr>
          </a:p>
        </p:txBody>
      </p:sp>
      <p:sp>
        <p:nvSpPr>
          <p:cNvPr id="7192" name="Rectangle 24"/>
          <p:cNvSpPr>
            <a:spLocks noChangeArrowheads="1"/>
          </p:cNvSpPr>
          <p:nvPr/>
        </p:nvSpPr>
        <p:spPr bwMode="auto">
          <a:xfrm>
            <a:off x="990600" y="2895600"/>
            <a:ext cx="6889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800" b="1">
                <a:solidFill>
                  <a:srgbClr val="000000"/>
                </a:solidFill>
              </a:rPr>
              <a:t>5%</a:t>
            </a:r>
          </a:p>
        </p:txBody>
      </p:sp>
      <p:sp>
        <p:nvSpPr>
          <p:cNvPr id="7193" name="Rectangle 25"/>
          <p:cNvSpPr>
            <a:spLocks noChangeArrowheads="1"/>
          </p:cNvSpPr>
          <p:nvPr/>
        </p:nvSpPr>
        <p:spPr bwMode="auto">
          <a:xfrm>
            <a:off x="990600" y="4114800"/>
            <a:ext cx="6889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800" b="1" dirty="0">
                <a:solidFill>
                  <a:srgbClr val="000000"/>
                </a:solidFill>
              </a:rPr>
              <a:t>3%</a:t>
            </a:r>
          </a:p>
        </p:txBody>
      </p:sp>
      <p:sp>
        <p:nvSpPr>
          <p:cNvPr id="7194" name="Text Box 26"/>
          <p:cNvSpPr txBox="1">
            <a:spLocks noChangeArrowheads="1"/>
          </p:cNvSpPr>
          <p:nvPr/>
        </p:nvSpPr>
        <p:spPr bwMode="auto">
          <a:xfrm>
            <a:off x="3200400" y="5638800"/>
            <a:ext cx="1143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50000"/>
              </a:spcBef>
              <a:spcAft>
                <a:spcPct val="0"/>
              </a:spcAft>
            </a:pPr>
            <a:r>
              <a:rPr lang="en-US" b="1" smtClean="0">
                <a:solidFill>
                  <a:srgbClr val="000000"/>
                </a:solidFill>
                <a:latin typeface="Century Gothic" pitchFamily="34" charset="0"/>
              </a:rPr>
              <a:t>$2 trillion</a:t>
            </a:r>
          </a:p>
        </p:txBody>
      </p:sp>
      <p:sp>
        <p:nvSpPr>
          <p:cNvPr id="7195" name="Text Box 27"/>
          <p:cNvSpPr txBox="1">
            <a:spLocks noChangeArrowheads="1"/>
          </p:cNvSpPr>
          <p:nvPr/>
        </p:nvSpPr>
        <p:spPr bwMode="auto">
          <a:xfrm>
            <a:off x="6393873" y="5656695"/>
            <a:ext cx="1143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50000"/>
              </a:spcBef>
              <a:spcAft>
                <a:spcPct val="0"/>
              </a:spcAft>
            </a:pPr>
            <a:r>
              <a:rPr lang="en-US" b="1" dirty="0" smtClean="0">
                <a:solidFill>
                  <a:srgbClr val="000000"/>
                </a:solidFill>
                <a:latin typeface="Century Gothic" pitchFamily="34" charset="0"/>
              </a:rPr>
              <a:t>$7 </a:t>
            </a:r>
            <a:r>
              <a:rPr lang="en-US" b="1" dirty="0" smtClean="0">
                <a:solidFill>
                  <a:srgbClr val="000000"/>
                </a:solidFill>
                <a:latin typeface="Century Gothic" pitchFamily="34" charset="0"/>
              </a:rPr>
              <a:t>trillion</a:t>
            </a:r>
          </a:p>
        </p:txBody>
      </p:sp>
      <p:sp>
        <p:nvSpPr>
          <p:cNvPr id="7196" name="Text Box 28"/>
          <p:cNvSpPr txBox="1">
            <a:spLocks noChangeArrowheads="1"/>
          </p:cNvSpPr>
          <p:nvPr/>
        </p:nvSpPr>
        <p:spPr bwMode="auto">
          <a:xfrm rot="5400000">
            <a:off x="1638300" y="35433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dirty="0" smtClean="0">
                <a:solidFill>
                  <a:srgbClr val="000000"/>
                </a:solidFill>
                <a:sym typeface="Wingdings" pitchFamily="2" charset="2"/>
              </a:rPr>
              <a:t></a:t>
            </a:r>
            <a:endParaRPr lang="en-US" dirty="0" smtClean="0">
              <a:solidFill>
                <a:srgbClr val="000000"/>
              </a:solidFill>
            </a:endParaRPr>
          </a:p>
        </p:txBody>
      </p:sp>
      <p:sp>
        <p:nvSpPr>
          <p:cNvPr id="7197" name="Rectangle 29"/>
          <p:cNvSpPr>
            <a:spLocks noChangeArrowheads="1"/>
          </p:cNvSpPr>
          <p:nvPr/>
        </p:nvSpPr>
        <p:spPr bwMode="auto">
          <a:xfrm>
            <a:off x="5699991" y="5141263"/>
            <a:ext cx="48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400" dirty="0">
                <a:solidFill>
                  <a:srgbClr val="000000"/>
                </a:solidFill>
                <a:latin typeface="Times New Roman" pitchFamily="18" charset="0"/>
                <a:sym typeface="Wingdings" pitchFamily="2" charset="2"/>
              </a:rPr>
              <a:t></a:t>
            </a:r>
          </a:p>
        </p:txBody>
      </p:sp>
      <p:sp>
        <p:nvSpPr>
          <p:cNvPr id="4" name="Title 3"/>
          <p:cNvSpPr>
            <a:spLocks noGrp="1"/>
          </p:cNvSpPr>
          <p:nvPr>
            <p:ph type="title"/>
          </p:nvPr>
        </p:nvSpPr>
        <p:spPr/>
        <p:txBody>
          <a:bodyPr/>
          <a:lstStyle/>
          <a:p>
            <a:r>
              <a:rPr lang="en-US" dirty="0" smtClean="0"/>
              <a:t>Lecture 22</a:t>
            </a:r>
            <a:endParaRPr lang="en-US" dirty="0"/>
          </a:p>
        </p:txBody>
      </p:sp>
      <p:sp>
        <p:nvSpPr>
          <p:cNvPr id="18" name="Text Box 27"/>
          <p:cNvSpPr txBox="1">
            <a:spLocks noChangeArrowheads="1"/>
          </p:cNvSpPr>
          <p:nvPr/>
        </p:nvSpPr>
        <p:spPr bwMode="auto">
          <a:xfrm>
            <a:off x="4798291" y="5660735"/>
            <a:ext cx="1143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50000"/>
              </a:spcBef>
              <a:spcAft>
                <a:spcPct val="0"/>
              </a:spcAft>
            </a:pPr>
            <a:r>
              <a:rPr lang="en-US" b="1" dirty="0" smtClean="0">
                <a:solidFill>
                  <a:srgbClr val="000000"/>
                </a:solidFill>
                <a:latin typeface="Century Gothic" pitchFamily="34" charset="0"/>
              </a:rPr>
              <a:t>$4 </a:t>
            </a:r>
            <a:r>
              <a:rPr lang="en-US" b="1" dirty="0" smtClean="0">
                <a:solidFill>
                  <a:srgbClr val="000000"/>
                </a:solidFill>
                <a:latin typeface="Century Gothic" pitchFamily="34" charset="0"/>
              </a:rPr>
              <a:t>trillion</a:t>
            </a:r>
          </a:p>
        </p:txBody>
      </p:sp>
      <p:sp>
        <p:nvSpPr>
          <p:cNvPr id="19" name="Rectangle 25"/>
          <p:cNvSpPr>
            <a:spLocks noChangeArrowheads="1"/>
          </p:cNvSpPr>
          <p:nvPr/>
        </p:nvSpPr>
        <p:spPr bwMode="auto">
          <a:xfrm>
            <a:off x="1020738" y="5219089"/>
            <a:ext cx="62869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800" b="1" dirty="0" smtClean="0">
                <a:solidFill>
                  <a:srgbClr val="000000"/>
                </a:solidFill>
              </a:rPr>
              <a:t>0%</a:t>
            </a:r>
            <a:endParaRPr lang="en-US" sz="2800" b="1" dirty="0">
              <a:solidFill>
                <a:srgbClr val="000000"/>
              </a:solidFill>
            </a:endParaRPr>
          </a:p>
        </p:txBody>
      </p:sp>
      <p:sp>
        <p:nvSpPr>
          <p:cNvPr id="20" name="Text Box 28"/>
          <p:cNvSpPr txBox="1">
            <a:spLocks noChangeArrowheads="1"/>
          </p:cNvSpPr>
          <p:nvPr/>
        </p:nvSpPr>
        <p:spPr bwMode="auto">
          <a:xfrm rot="5400000">
            <a:off x="1676400" y="46863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dirty="0" smtClean="0">
                <a:solidFill>
                  <a:srgbClr val="000000"/>
                </a:solidFill>
                <a:sym typeface="Wingdings" pitchFamily="2" charset="2"/>
              </a:rPr>
              <a:t></a:t>
            </a:r>
            <a:endParaRPr lang="en-US" dirty="0" smtClean="0">
              <a:solidFill>
                <a:srgbClr val="000000"/>
              </a:solidFill>
            </a:endParaRPr>
          </a:p>
        </p:txBody>
      </p:sp>
      <p:sp>
        <p:nvSpPr>
          <p:cNvPr id="21" name="Rectangle 29"/>
          <p:cNvSpPr>
            <a:spLocks noChangeArrowheads="1"/>
          </p:cNvSpPr>
          <p:nvPr/>
        </p:nvSpPr>
        <p:spPr bwMode="auto">
          <a:xfrm>
            <a:off x="4438073" y="5141263"/>
            <a:ext cx="48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400" dirty="0">
                <a:solidFill>
                  <a:srgbClr val="000000"/>
                </a:solidFill>
                <a:latin typeface="Times New Roman" pitchFamily="18" charset="0"/>
                <a:sym typeface="Wingdings" pitchFamily="2" charset="2"/>
              </a:rPr>
              <a:t></a:t>
            </a:r>
          </a:p>
        </p:txBody>
      </p:sp>
    </p:spTree>
    <p:extLst>
      <p:ext uri="{BB962C8B-B14F-4D97-AF65-F5344CB8AC3E}">
        <p14:creationId xmlns:p14="http://schemas.microsoft.com/office/powerpoint/2010/main" val="13638151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26</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The speculative demand for money along with the prevailing level of the money supply together determine the prevailing rate of interest. </a:t>
            </a:r>
          </a:p>
          <a:p>
            <a:pPr algn="just"/>
            <a:r>
              <a:rPr lang="en-US" dirty="0" smtClean="0"/>
              <a:t>An increase (decrease) in the amount of money supply reduces (increases) the rate of interest. </a:t>
            </a:r>
          </a:p>
          <a:p>
            <a:pPr algn="just"/>
            <a:r>
              <a:rPr lang="en-US" dirty="0" smtClean="0"/>
              <a:t>An increase in the overall level of bearishness regarding the future bond price shifts the money demand curve to the right, i.e., it makes investors hold on to more money at every possible interest rate and thus, given the money supply, increases the rate of interest. </a:t>
            </a:r>
          </a:p>
          <a:p>
            <a:pPr algn="just"/>
            <a:r>
              <a:rPr lang="en-US" dirty="0" smtClean="0"/>
              <a:t>The opposite occurs if there is an increase in the overall level of bullishness regarding the future bond price. This causes a fall in the rate of interest.</a:t>
            </a:r>
            <a:endParaRPr lang="en-US" dirty="0"/>
          </a:p>
        </p:txBody>
      </p:sp>
    </p:spTree>
    <p:extLst>
      <p:ext uri="{BB962C8B-B14F-4D97-AF65-F5344CB8AC3E}">
        <p14:creationId xmlns:p14="http://schemas.microsoft.com/office/powerpoint/2010/main" val="957400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9"/>
          <p:cNvSpPr>
            <a:spLocks noChangeArrowheads="1"/>
          </p:cNvSpPr>
          <p:nvPr/>
        </p:nvSpPr>
        <p:spPr bwMode="auto">
          <a:xfrm>
            <a:off x="1714500" y="15382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endParaRPr lang="en-US" sz="2400">
              <a:solidFill>
                <a:srgbClr val="000000"/>
              </a:solidFill>
              <a:latin typeface="Times New Roman" pitchFamily="18" charset="0"/>
            </a:endParaRPr>
          </a:p>
        </p:txBody>
      </p:sp>
      <p:sp>
        <p:nvSpPr>
          <p:cNvPr id="7172" name="Line 12"/>
          <p:cNvSpPr>
            <a:spLocks noChangeShapeType="1"/>
          </p:cNvSpPr>
          <p:nvPr/>
        </p:nvSpPr>
        <p:spPr bwMode="auto">
          <a:xfrm>
            <a:off x="1676400" y="1524000"/>
            <a:ext cx="0" cy="411480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3" name="Line 13"/>
          <p:cNvSpPr>
            <a:spLocks noChangeShapeType="1"/>
          </p:cNvSpPr>
          <p:nvPr/>
        </p:nvSpPr>
        <p:spPr bwMode="auto">
          <a:xfrm>
            <a:off x="1676400" y="5638800"/>
            <a:ext cx="5562600" cy="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4" name="Line 14"/>
          <p:cNvSpPr>
            <a:spLocks noChangeShapeType="1"/>
          </p:cNvSpPr>
          <p:nvPr/>
        </p:nvSpPr>
        <p:spPr bwMode="auto">
          <a:xfrm>
            <a:off x="2209800" y="1981200"/>
            <a:ext cx="4343400" cy="32766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5" name="Text Box 15"/>
          <p:cNvSpPr txBox="1">
            <a:spLocks noChangeArrowheads="1"/>
          </p:cNvSpPr>
          <p:nvPr/>
        </p:nvSpPr>
        <p:spPr bwMode="auto">
          <a:xfrm>
            <a:off x="990600" y="1524000"/>
            <a:ext cx="685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smtClean="0">
                <a:solidFill>
                  <a:srgbClr val="000000"/>
                </a:solidFill>
                <a:latin typeface="Century Gothic" pitchFamily="34" charset="0"/>
              </a:rPr>
              <a:t>r%</a:t>
            </a:r>
          </a:p>
        </p:txBody>
      </p:sp>
      <p:sp>
        <p:nvSpPr>
          <p:cNvPr id="7176" name="Text Box 16"/>
          <p:cNvSpPr txBox="1">
            <a:spLocks noChangeArrowheads="1"/>
          </p:cNvSpPr>
          <p:nvPr/>
        </p:nvSpPr>
        <p:spPr bwMode="auto">
          <a:xfrm>
            <a:off x="7162800" y="5486400"/>
            <a:ext cx="838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err="1" smtClean="0">
                <a:solidFill>
                  <a:srgbClr val="000000"/>
                </a:solidFill>
                <a:latin typeface="Century Gothic" pitchFamily="34" charset="0"/>
              </a:rPr>
              <a:t>Md</a:t>
            </a:r>
            <a:endParaRPr lang="en-US" sz="3200" b="1" dirty="0" smtClean="0">
              <a:solidFill>
                <a:srgbClr val="000000"/>
              </a:solidFill>
              <a:latin typeface="Century Gothic" pitchFamily="34" charset="0"/>
            </a:endParaRPr>
          </a:p>
        </p:txBody>
      </p:sp>
      <p:sp>
        <p:nvSpPr>
          <p:cNvPr id="7177" name="Text Box 17"/>
          <p:cNvSpPr txBox="1">
            <a:spLocks noChangeArrowheads="1"/>
          </p:cNvSpPr>
          <p:nvPr/>
        </p:nvSpPr>
        <p:spPr bwMode="auto">
          <a:xfrm>
            <a:off x="3768436" y="1461510"/>
            <a:ext cx="914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err="1" smtClean="0">
                <a:solidFill>
                  <a:srgbClr val="000000"/>
                </a:solidFill>
                <a:latin typeface="Century Gothic" pitchFamily="34" charset="0"/>
              </a:rPr>
              <a:t>Ms</a:t>
            </a:r>
            <a:endParaRPr lang="en-US" sz="3200" b="1" dirty="0" smtClean="0">
              <a:solidFill>
                <a:srgbClr val="000000"/>
              </a:solidFill>
              <a:latin typeface="Century Gothic" pitchFamily="34" charset="0"/>
            </a:endParaRPr>
          </a:p>
        </p:txBody>
      </p:sp>
      <p:sp>
        <p:nvSpPr>
          <p:cNvPr id="7189" name="Rectangle 21"/>
          <p:cNvSpPr>
            <a:spLocks noChangeArrowheads="1"/>
          </p:cNvSpPr>
          <p:nvPr/>
        </p:nvSpPr>
        <p:spPr bwMode="auto">
          <a:xfrm>
            <a:off x="1676400" y="3124200"/>
            <a:ext cx="2057400" cy="2514600"/>
          </a:xfrm>
          <a:prstGeom prst="rect">
            <a:avLst/>
          </a:prstGeom>
          <a:noFill/>
          <a:ln w="9525">
            <a:solidFill>
              <a:schemeClr val="tx1"/>
            </a:solidFill>
            <a:prstDash val="dash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0"/>
              </a:spcBef>
              <a:spcAft>
                <a:spcPct val="0"/>
              </a:spcAft>
            </a:pPr>
            <a:endParaRPr lang="en-US" sz="2400">
              <a:solidFill>
                <a:srgbClr val="000000"/>
              </a:solidFill>
              <a:latin typeface="Times New Roman" pitchFamily="18" charset="0"/>
            </a:endParaRPr>
          </a:p>
        </p:txBody>
      </p:sp>
      <p:sp>
        <p:nvSpPr>
          <p:cNvPr id="7190" name="Rectangle 22"/>
          <p:cNvSpPr>
            <a:spLocks noChangeArrowheads="1"/>
          </p:cNvSpPr>
          <p:nvPr/>
        </p:nvSpPr>
        <p:spPr bwMode="auto">
          <a:xfrm>
            <a:off x="1676400" y="4343400"/>
            <a:ext cx="3657600" cy="1295400"/>
          </a:xfrm>
          <a:prstGeom prst="rect">
            <a:avLst/>
          </a:prstGeom>
          <a:noFill/>
          <a:ln w="9525">
            <a:solidFill>
              <a:schemeClr val="tx1"/>
            </a:solidFill>
            <a:prstDash val="dash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0"/>
              </a:spcBef>
              <a:spcAft>
                <a:spcPct val="0"/>
              </a:spcAft>
            </a:pPr>
            <a:endParaRPr lang="en-US" sz="2400">
              <a:solidFill>
                <a:srgbClr val="000000"/>
              </a:solidFill>
              <a:latin typeface="Times New Roman" pitchFamily="18" charset="0"/>
            </a:endParaRPr>
          </a:p>
        </p:txBody>
      </p:sp>
      <p:sp>
        <p:nvSpPr>
          <p:cNvPr id="7192" name="Rectangle 24"/>
          <p:cNvSpPr>
            <a:spLocks noChangeArrowheads="1"/>
          </p:cNvSpPr>
          <p:nvPr/>
        </p:nvSpPr>
        <p:spPr bwMode="auto">
          <a:xfrm>
            <a:off x="990600" y="2895600"/>
            <a:ext cx="6889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800" b="1">
                <a:solidFill>
                  <a:srgbClr val="000000"/>
                </a:solidFill>
              </a:rPr>
              <a:t>5%</a:t>
            </a:r>
          </a:p>
        </p:txBody>
      </p:sp>
      <p:sp>
        <p:nvSpPr>
          <p:cNvPr id="7193" name="Rectangle 25"/>
          <p:cNvSpPr>
            <a:spLocks noChangeArrowheads="1"/>
          </p:cNvSpPr>
          <p:nvPr/>
        </p:nvSpPr>
        <p:spPr bwMode="auto">
          <a:xfrm>
            <a:off x="990600" y="4114800"/>
            <a:ext cx="6889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800" b="1">
                <a:solidFill>
                  <a:srgbClr val="000000"/>
                </a:solidFill>
              </a:rPr>
              <a:t>3%</a:t>
            </a:r>
          </a:p>
        </p:txBody>
      </p:sp>
      <p:sp>
        <p:nvSpPr>
          <p:cNvPr id="7194" name="Text Box 26"/>
          <p:cNvSpPr txBox="1">
            <a:spLocks noChangeArrowheads="1"/>
          </p:cNvSpPr>
          <p:nvPr/>
        </p:nvSpPr>
        <p:spPr bwMode="auto">
          <a:xfrm>
            <a:off x="3200400" y="5638800"/>
            <a:ext cx="1143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50000"/>
              </a:spcBef>
              <a:spcAft>
                <a:spcPct val="0"/>
              </a:spcAft>
            </a:pPr>
            <a:r>
              <a:rPr lang="en-US" b="1" dirty="0" smtClean="0">
                <a:solidFill>
                  <a:srgbClr val="000000"/>
                </a:solidFill>
                <a:latin typeface="Century Gothic" pitchFamily="34" charset="0"/>
              </a:rPr>
              <a:t>$2 </a:t>
            </a:r>
            <a:r>
              <a:rPr lang="en-US" b="1" dirty="0">
                <a:solidFill>
                  <a:srgbClr val="000000"/>
                </a:solidFill>
                <a:latin typeface="Century Gothic" pitchFamily="34" charset="0"/>
              </a:rPr>
              <a:t>m</a:t>
            </a:r>
            <a:r>
              <a:rPr lang="en-US" b="1" dirty="0" smtClean="0">
                <a:solidFill>
                  <a:srgbClr val="000000"/>
                </a:solidFill>
                <a:latin typeface="Century Gothic" pitchFamily="34" charset="0"/>
              </a:rPr>
              <a:t>illion</a:t>
            </a:r>
          </a:p>
        </p:txBody>
      </p:sp>
      <p:sp>
        <p:nvSpPr>
          <p:cNvPr id="7195" name="Text Box 27"/>
          <p:cNvSpPr txBox="1">
            <a:spLocks noChangeArrowheads="1"/>
          </p:cNvSpPr>
          <p:nvPr/>
        </p:nvSpPr>
        <p:spPr bwMode="auto">
          <a:xfrm>
            <a:off x="4800600" y="5638800"/>
            <a:ext cx="1143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50000"/>
              </a:spcBef>
              <a:spcAft>
                <a:spcPct val="0"/>
              </a:spcAft>
            </a:pPr>
            <a:r>
              <a:rPr lang="en-US" b="1" dirty="0" smtClean="0">
                <a:solidFill>
                  <a:srgbClr val="000000"/>
                </a:solidFill>
                <a:latin typeface="Century Gothic" pitchFamily="34" charset="0"/>
              </a:rPr>
              <a:t>$3 </a:t>
            </a:r>
            <a:r>
              <a:rPr lang="en-US" b="1" dirty="0">
                <a:solidFill>
                  <a:srgbClr val="000000"/>
                </a:solidFill>
                <a:latin typeface="Century Gothic" pitchFamily="34" charset="0"/>
              </a:rPr>
              <a:t>m</a:t>
            </a:r>
            <a:r>
              <a:rPr lang="en-US" b="1" dirty="0" smtClean="0">
                <a:solidFill>
                  <a:srgbClr val="000000"/>
                </a:solidFill>
                <a:latin typeface="Century Gothic" pitchFamily="34" charset="0"/>
              </a:rPr>
              <a:t>illion</a:t>
            </a:r>
          </a:p>
        </p:txBody>
      </p:sp>
      <p:sp>
        <p:nvSpPr>
          <p:cNvPr id="4" name="Title 3"/>
          <p:cNvSpPr>
            <a:spLocks noGrp="1"/>
          </p:cNvSpPr>
          <p:nvPr>
            <p:ph type="title"/>
          </p:nvPr>
        </p:nvSpPr>
        <p:spPr/>
        <p:txBody>
          <a:bodyPr/>
          <a:lstStyle/>
          <a:p>
            <a:r>
              <a:rPr lang="en-US" dirty="0" smtClean="0"/>
              <a:t>Lecture </a:t>
            </a:r>
            <a:r>
              <a:rPr lang="en-US" dirty="0" smtClean="0"/>
              <a:t>26</a:t>
            </a:r>
            <a:endParaRPr lang="en-US" dirty="0"/>
          </a:p>
        </p:txBody>
      </p:sp>
      <p:sp>
        <p:nvSpPr>
          <p:cNvPr id="18" name="Line 12"/>
          <p:cNvSpPr>
            <a:spLocks noChangeShapeType="1"/>
          </p:cNvSpPr>
          <p:nvPr/>
        </p:nvSpPr>
        <p:spPr bwMode="auto">
          <a:xfrm>
            <a:off x="3733800" y="1714500"/>
            <a:ext cx="0" cy="411480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19" name="Text Box 17"/>
          <p:cNvSpPr txBox="1">
            <a:spLocks noChangeArrowheads="1"/>
          </p:cNvSpPr>
          <p:nvPr/>
        </p:nvSpPr>
        <p:spPr bwMode="auto">
          <a:xfrm>
            <a:off x="6705600" y="5105400"/>
            <a:ext cx="914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err="1" smtClean="0">
                <a:solidFill>
                  <a:srgbClr val="000000"/>
                </a:solidFill>
                <a:latin typeface="Century Gothic" pitchFamily="34" charset="0"/>
              </a:rPr>
              <a:t>Md</a:t>
            </a:r>
            <a:endParaRPr lang="en-US" sz="3200" b="1" dirty="0" smtClean="0">
              <a:solidFill>
                <a:srgbClr val="000000"/>
              </a:solidFill>
              <a:latin typeface="Century Gothic" pitchFamily="34" charset="0"/>
            </a:endParaRPr>
          </a:p>
        </p:txBody>
      </p:sp>
      <p:sp>
        <p:nvSpPr>
          <p:cNvPr id="20" name="Text Box 28"/>
          <p:cNvSpPr txBox="1">
            <a:spLocks noChangeArrowheads="1"/>
          </p:cNvSpPr>
          <p:nvPr/>
        </p:nvSpPr>
        <p:spPr bwMode="auto">
          <a:xfrm>
            <a:off x="4222172" y="2251364"/>
            <a:ext cx="67194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dirty="0" smtClean="0">
                <a:solidFill>
                  <a:srgbClr val="000000"/>
                </a:solidFill>
                <a:sym typeface="Wingdings" pitchFamily="2" charset="2"/>
              </a:rPr>
              <a:t></a:t>
            </a:r>
            <a:endParaRPr lang="en-US" dirty="0" smtClean="0">
              <a:solidFill>
                <a:srgbClr val="000000"/>
              </a:solidFill>
            </a:endParaRPr>
          </a:p>
        </p:txBody>
      </p:sp>
      <p:sp>
        <p:nvSpPr>
          <p:cNvPr id="21" name="Text Box 28"/>
          <p:cNvSpPr txBox="1">
            <a:spLocks noChangeArrowheads="1"/>
          </p:cNvSpPr>
          <p:nvPr/>
        </p:nvSpPr>
        <p:spPr bwMode="auto">
          <a:xfrm>
            <a:off x="4225636" y="45339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dirty="0" smtClean="0">
                <a:solidFill>
                  <a:srgbClr val="000000"/>
                </a:solidFill>
                <a:sym typeface="Wingdings" pitchFamily="2" charset="2"/>
              </a:rPr>
              <a:t></a:t>
            </a:r>
            <a:endParaRPr lang="en-US" dirty="0" smtClean="0">
              <a:solidFill>
                <a:srgbClr val="000000"/>
              </a:solidFill>
            </a:endParaRPr>
          </a:p>
        </p:txBody>
      </p:sp>
      <p:sp>
        <p:nvSpPr>
          <p:cNvPr id="22" name="Line 12"/>
          <p:cNvSpPr>
            <a:spLocks noChangeShapeType="1"/>
          </p:cNvSpPr>
          <p:nvPr/>
        </p:nvSpPr>
        <p:spPr bwMode="auto">
          <a:xfrm>
            <a:off x="5327073" y="1538288"/>
            <a:ext cx="0" cy="411480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23" name="Text Box 17"/>
          <p:cNvSpPr txBox="1">
            <a:spLocks noChangeArrowheads="1"/>
          </p:cNvSpPr>
          <p:nvPr/>
        </p:nvSpPr>
        <p:spPr bwMode="auto">
          <a:xfrm>
            <a:off x="5372100" y="1461510"/>
            <a:ext cx="914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smtClean="0">
                <a:solidFill>
                  <a:srgbClr val="000000"/>
                </a:solidFill>
                <a:latin typeface="Century Gothic" pitchFamily="34" charset="0"/>
              </a:rPr>
              <a:t>Ms’</a:t>
            </a:r>
            <a:endParaRPr lang="en-US" sz="3200" b="1" dirty="0" smtClean="0">
              <a:solidFill>
                <a:srgbClr val="000000"/>
              </a:solidFill>
              <a:latin typeface="Century Gothic" pitchFamily="34" charset="0"/>
            </a:endParaRPr>
          </a:p>
        </p:txBody>
      </p:sp>
    </p:spTree>
    <p:extLst>
      <p:ext uri="{BB962C8B-B14F-4D97-AF65-F5344CB8AC3E}">
        <p14:creationId xmlns:p14="http://schemas.microsoft.com/office/powerpoint/2010/main" val="40798473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9"/>
          <p:cNvSpPr>
            <a:spLocks noChangeArrowheads="1"/>
          </p:cNvSpPr>
          <p:nvPr/>
        </p:nvSpPr>
        <p:spPr bwMode="auto">
          <a:xfrm>
            <a:off x="1714500" y="15382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endParaRPr lang="en-US" sz="2400">
              <a:solidFill>
                <a:srgbClr val="000000"/>
              </a:solidFill>
              <a:latin typeface="Times New Roman" pitchFamily="18" charset="0"/>
            </a:endParaRPr>
          </a:p>
        </p:txBody>
      </p:sp>
      <p:sp>
        <p:nvSpPr>
          <p:cNvPr id="7172" name="Line 12"/>
          <p:cNvSpPr>
            <a:spLocks noChangeShapeType="1"/>
          </p:cNvSpPr>
          <p:nvPr/>
        </p:nvSpPr>
        <p:spPr bwMode="auto">
          <a:xfrm>
            <a:off x="1676400" y="1524000"/>
            <a:ext cx="0" cy="411480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3" name="Line 13"/>
          <p:cNvSpPr>
            <a:spLocks noChangeShapeType="1"/>
          </p:cNvSpPr>
          <p:nvPr/>
        </p:nvSpPr>
        <p:spPr bwMode="auto">
          <a:xfrm>
            <a:off x="1676400" y="5638800"/>
            <a:ext cx="5562600" cy="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4" name="Line 14"/>
          <p:cNvSpPr>
            <a:spLocks noChangeShapeType="1"/>
          </p:cNvSpPr>
          <p:nvPr/>
        </p:nvSpPr>
        <p:spPr bwMode="auto">
          <a:xfrm>
            <a:off x="2209800" y="1981200"/>
            <a:ext cx="4343400" cy="32766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5" name="Text Box 15"/>
          <p:cNvSpPr txBox="1">
            <a:spLocks noChangeArrowheads="1"/>
          </p:cNvSpPr>
          <p:nvPr/>
        </p:nvSpPr>
        <p:spPr bwMode="auto">
          <a:xfrm>
            <a:off x="990600" y="1524000"/>
            <a:ext cx="685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smtClean="0">
                <a:solidFill>
                  <a:srgbClr val="000000"/>
                </a:solidFill>
                <a:latin typeface="Century Gothic" pitchFamily="34" charset="0"/>
              </a:rPr>
              <a:t>r%</a:t>
            </a:r>
          </a:p>
        </p:txBody>
      </p:sp>
      <p:sp>
        <p:nvSpPr>
          <p:cNvPr id="7176" name="Text Box 16"/>
          <p:cNvSpPr txBox="1">
            <a:spLocks noChangeArrowheads="1"/>
          </p:cNvSpPr>
          <p:nvPr/>
        </p:nvSpPr>
        <p:spPr bwMode="auto">
          <a:xfrm>
            <a:off x="7162800" y="5486400"/>
            <a:ext cx="838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err="1" smtClean="0">
                <a:solidFill>
                  <a:srgbClr val="000000"/>
                </a:solidFill>
                <a:latin typeface="Century Gothic" pitchFamily="34" charset="0"/>
              </a:rPr>
              <a:t>Md</a:t>
            </a:r>
            <a:endParaRPr lang="en-US" sz="3200" b="1" dirty="0" smtClean="0">
              <a:solidFill>
                <a:srgbClr val="000000"/>
              </a:solidFill>
              <a:latin typeface="Century Gothic" pitchFamily="34" charset="0"/>
            </a:endParaRPr>
          </a:p>
        </p:txBody>
      </p:sp>
      <p:sp>
        <p:nvSpPr>
          <p:cNvPr id="7177" name="Text Box 17"/>
          <p:cNvSpPr txBox="1">
            <a:spLocks noChangeArrowheads="1"/>
          </p:cNvSpPr>
          <p:nvPr/>
        </p:nvSpPr>
        <p:spPr bwMode="auto">
          <a:xfrm>
            <a:off x="6553200" y="4953000"/>
            <a:ext cx="914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err="1" smtClean="0">
                <a:solidFill>
                  <a:srgbClr val="000000"/>
                </a:solidFill>
                <a:latin typeface="Century Gothic" pitchFamily="34" charset="0"/>
              </a:rPr>
              <a:t>Md</a:t>
            </a:r>
            <a:endParaRPr lang="en-US" sz="3200" b="1" dirty="0" smtClean="0">
              <a:solidFill>
                <a:srgbClr val="000000"/>
              </a:solidFill>
              <a:latin typeface="Century Gothic" pitchFamily="34" charset="0"/>
            </a:endParaRPr>
          </a:p>
        </p:txBody>
      </p:sp>
      <p:sp>
        <p:nvSpPr>
          <p:cNvPr id="7190" name="Rectangle 22"/>
          <p:cNvSpPr>
            <a:spLocks noChangeArrowheads="1"/>
          </p:cNvSpPr>
          <p:nvPr/>
        </p:nvSpPr>
        <p:spPr bwMode="auto">
          <a:xfrm>
            <a:off x="1690848" y="3137044"/>
            <a:ext cx="3629297" cy="1295400"/>
          </a:xfrm>
          <a:prstGeom prst="rect">
            <a:avLst/>
          </a:prstGeom>
          <a:noFill/>
          <a:ln w="9525">
            <a:solidFill>
              <a:schemeClr val="tx1"/>
            </a:solidFill>
            <a:prstDash val="dash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0"/>
              </a:spcBef>
              <a:spcAft>
                <a:spcPct val="0"/>
              </a:spcAft>
            </a:pPr>
            <a:endParaRPr lang="en-US" sz="2400">
              <a:solidFill>
                <a:srgbClr val="000000"/>
              </a:solidFill>
              <a:latin typeface="Times New Roman" pitchFamily="18" charset="0"/>
            </a:endParaRPr>
          </a:p>
        </p:txBody>
      </p:sp>
      <p:sp>
        <p:nvSpPr>
          <p:cNvPr id="7192" name="Rectangle 24"/>
          <p:cNvSpPr>
            <a:spLocks noChangeArrowheads="1"/>
          </p:cNvSpPr>
          <p:nvPr/>
        </p:nvSpPr>
        <p:spPr bwMode="auto">
          <a:xfrm>
            <a:off x="990600" y="2895600"/>
            <a:ext cx="6889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800" b="1">
                <a:solidFill>
                  <a:srgbClr val="000000"/>
                </a:solidFill>
              </a:rPr>
              <a:t>5%</a:t>
            </a:r>
          </a:p>
        </p:txBody>
      </p:sp>
      <p:sp>
        <p:nvSpPr>
          <p:cNvPr id="7193" name="Rectangle 25"/>
          <p:cNvSpPr>
            <a:spLocks noChangeArrowheads="1"/>
          </p:cNvSpPr>
          <p:nvPr/>
        </p:nvSpPr>
        <p:spPr bwMode="auto">
          <a:xfrm>
            <a:off x="990600" y="4114800"/>
            <a:ext cx="6889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800" b="1">
                <a:solidFill>
                  <a:srgbClr val="000000"/>
                </a:solidFill>
              </a:rPr>
              <a:t>3%</a:t>
            </a:r>
          </a:p>
        </p:txBody>
      </p:sp>
      <p:sp>
        <p:nvSpPr>
          <p:cNvPr id="7195" name="Text Box 27"/>
          <p:cNvSpPr txBox="1">
            <a:spLocks noChangeArrowheads="1"/>
          </p:cNvSpPr>
          <p:nvPr/>
        </p:nvSpPr>
        <p:spPr bwMode="auto">
          <a:xfrm>
            <a:off x="4800600" y="5638800"/>
            <a:ext cx="1143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50000"/>
              </a:spcBef>
              <a:spcAft>
                <a:spcPct val="0"/>
              </a:spcAft>
            </a:pPr>
            <a:r>
              <a:rPr lang="en-US" b="1" smtClean="0">
                <a:solidFill>
                  <a:srgbClr val="000000"/>
                </a:solidFill>
                <a:latin typeface="Century Gothic" pitchFamily="34" charset="0"/>
              </a:rPr>
              <a:t>$3 trillion</a:t>
            </a:r>
          </a:p>
        </p:txBody>
      </p:sp>
      <p:sp>
        <p:nvSpPr>
          <p:cNvPr id="7197" name="Rectangle 29"/>
          <p:cNvSpPr>
            <a:spLocks noChangeArrowheads="1"/>
          </p:cNvSpPr>
          <p:nvPr/>
        </p:nvSpPr>
        <p:spPr bwMode="auto">
          <a:xfrm rot="16200000">
            <a:off x="1905000" y="3581400"/>
            <a:ext cx="48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400" dirty="0">
                <a:solidFill>
                  <a:srgbClr val="000000"/>
                </a:solidFill>
                <a:latin typeface="Times New Roman" pitchFamily="18" charset="0"/>
                <a:sym typeface="Wingdings" pitchFamily="2" charset="2"/>
              </a:rPr>
              <a:t></a:t>
            </a:r>
          </a:p>
        </p:txBody>
      </p:sp>
      <p:sp>
        <p:nvSpPr>
          <p:cNvPr id="4" name="Title 3"/>
          <p:cNvSpPr>
            <a:spLocks noGrp="1"/>
          </p:cNvSpPr>
          <p:nvPr>
            <p:ph type="title"/>
          </p:nvPr>
        </p:nvSpPr>
        <p:spPr/>
        <p:txBody>
          <a:bodyPr/>
          <a:lstStyle/>
          <a:p>
            <a:r>
              <a:rPr lang="en-US" dirty="0" smtClean="0"/>
              <a:t>Lecture </a:t>
            </a:r>
            <a:r>
              <a:rPr lang="en-US" dirty="0" smtClean="0"/>
              <a:t>26</a:t>
            </a:r>
            <a:endParaRPr lang="en-US" dirty="0"/>
          </a:p>
        </p:txBody>
      </p:sp>
      <p:sp>
        <p:nvSpPr>
          <p:cNvPr id="22" name="Line 14"/>
          <p:cNvSpPr>
            <a:spLocks noChangeShapeType="1"/>
          </p:cNvSpPr>
          <p:nvPr/>
        </p:nvSpPr>
        <p:spPr bwMode="auto">
          <a:xfrm>
            <a:off x="2819400" y="1219200"/>
            <a:ext cx="4343400" cy="32766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23" name="Text Box 17"/>
          <p:cNvSpPr txBox="1">
            <a:spLocks noChangeArrowheads="1"/>
          </p:cNvSpPr>
          <p:nvPr/>
        </p:nvSpPr>
        <p:spPr bwMode="auto">
          <a:xfrm>
            <a:off x="7086600" y="4340746"/>
            <a:ext cx="1066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err="1" smtClean="0">
                <a:solidFill>
                  <a:srgbClr val="000000"/>
                </a:solidFill>
                <a:latin typeface="Century Gothic" pitchFamily="34" charset="0"/>
              </a:rPr>
              <a:t>Md</a:t>
            </a:r>
            <a:r>
              <a:rPr lang="en-US" sz="3200" b="1" dirty="0" smtClean="0">
                <a:solidFill>
                  <a:srgbClr val="000000"/>
                </a:solidFill>
                <a:latin typeface="Century Gothic" pitchFamily="34" charset="0"/>
              </a:rPr>
              <a:t>’</a:t>
            </a:r>
            <a:endParaRPr lang="en-US" sz="3200" b="1" dirty="0" smtClean="0">
              <a:solidFill>
                <a:srgbClr val="000000"/>
              </a:solidFill>
              <a:latin typeface="Century Gothic" pitchFamily="34" charset="0"/>
            </a:endParaRPr>
          </a:p>
        </p:txBody>
      </p:sp>
      <p:sp>
        <p:nvSpPr>
          <p:cNvPr id="2" name="Rectangle 1"/>
          <p:cNvSpPr/>
          <p:nvPr/>
        </p:nvSpPr>
        <p:spPr>
          <a:xfrm rot="18351104">
            <a:off x="3184764" y="2255412"/>
            <a:ext cx="486165" cy="369332"/>
          </a:xfrm>
          <a:prstGeom prst="rect">
            <a:avLst/>
          </a:prstGeom>
        </p:spPr>
        <p:txBody>
          <a:bodyPr wrap="square">
            <a:spAutoFit/>
          </a:bodyPr>
          <a:lstStyle/>
          <a:p>
            <a:pPr fontAlgn="base">
              <a:spcBef>
                <a:spcPct val="50000"/>
              </a:spcBef>
              <a:spcAft>
                <a:spcPct val="0"/>
              </a:spcAft>
            </a:pPr>
            <a:r>
              <a:rPr lang="en-US" dirty="0">
                <a:solidFill>
                  <a:srgbClr val="000000"/>
                </a:solidFill>
                <a:sym typeface="Wingdings" pitchFamily="2" charset="2"/>
              </a:rPr>
              <a:t></a:t>
            </a:r>
            <a:endParaRPr lang="en-US" dirty="0">
              <a:solidFill>
                <a:srgbClr val="000000"/>
              </a:solidFill>
            </a:endParaRPr>
          </a:p>
        </p:txBody>
      </p:sp>
      <p:sp>
        <p:nvSpPr>
          <p:cNvPr id="3" name="Rectangle 2"/>
          <p:cNvSpPr/>
          <p:nvPr/>
        </p:nvSpPr>
        <p:spPr>
          <a:xfrm rot="18466251">
            <a:off x="5425945" y="3770056"/>
            <a:ext cx="690515" cy="369332"/>
          </a:xfrm>
          <a:prstGeom prst="rect">
            <a:avLst/>
          </a:prstGeom>
        </p:spPr>
        <p:txBody>
          <a:bodyPr wrap="square">
            <a:spAutoFit/>
          </a:bodyPr>
          <a:lstStyle/>
          <a:p>
            <a:pPr fontAlgn="base">
              <a:spcBef>
                <a:spcPct val="50000"/>
              </a:spcBef>
              <a:spcAft>
                <a:spcPct val="0"/>
              </a:spcAft>
            </a:pPr>
            <a:r>
              <a:rPr lang="en-US" dirty="0">
                <a:solidFill>
                  <a:srgbClr val="000000"/>
                </a:solidFill>
                <a:sym typeface="Wingdings" pitchFamily="2" charset="2"/>
              </a:rPr>
              <a:t></a:t>
            </a:r>
            <a:endParaRPr lang="en-US" dirty="0">
              <a:solidFill>
                <a:srgbClr val="000000"/>
              </a:solidFill>
            </a:endParaRPr>
          </a:p>
        </p:txBody>
      </p:sp>
      <p:sp>
        <p:nvSpPr>
          <p:cNvPr id="24" name="Line 12"/>
          <p:cNvSpPr>
            <a:spLocks noChangeShapeType="1"/>
          </p:cNvSpPr>
          <p:nvPr/>
        </p:nvSpPr>
        <p:spPr bwMode="auto">
          <a:xfrm>
            <a:off x="5334000" y="1524000"/>
            <a:ext cx="0" cy="411480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25" name="Rectangle 22"/>
          <p:cNvSpPr>
            <a:spLocks noChangeArrowheads="1"/>
          </p:cNvSpPr>
          <p:nvPr/>
        </p:nvSpPr>
        <p:spPr bwMode="auto">
          <a:xfrm>
            <a:off x="1676400" y="4432444"/>
            <a:ext cx="3643745" cy="1206356"/>
          </a:xfrm>
          <a:prstGeom prst="rect">
            <a:avLst/>
          </a:prstGeom>
          <a:noFill/>
          <a:ln w="9525">
            <a:solidFill>
              <a:schemeClr val="tx1"/>
            </a:solidFill>
            <a:prstDash val="dash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0"/>
              </a:spcBef>
              <a:spcAft>
                <a:spcPct val="0"/>
              </a:spcAft>
            </a:pPr>
            <a:endParaRPr lang="en-US" sz="2400">
              <a:solidFill>
                <a:srgbClr val="000000"/>
              </a:solidFill>
              <a:latin typeface="Times New Roman" pitchFamily="18" charset="0"/>
            </a:endParaRPr>
          </a:p>
        </p:txBody>
      </p:sp>
    </p:spTree>
    <p:extLst>
      <p:ext uri="{BB962C8B-B14F-4D97-AF65-F5344CB8AC3E}">
        <p14:creationId xmlns:p14="http://schemas.microsoft.com/office/powerpoint/2010/main" val="7087260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192"/>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7193"/>
                                        </p:tgtEl>
                                        <p:attrNameLst>
                                          <p:attrName>style.visibility</p:attrName>
                                        </p:attrNameLst>
                                      </p:cBhvr>
                                      <p:to>
                                        <p:strVal val="visible"/>
                                      </p:to>
                                    </p:set>
                                  </p:childTnLst>
                                </p:cTn>
                              </p:par>
                            </p:childTnLst>
                          </p:cTn>
                        </p:par>
                        <p:par>
                          <p:cTn id="10" fill="hold" nodeType="afterGroup">
                            <p:stCondLst>
                              <p:cond delay="1000"/>
                            </p:stCondLst>
                            <p:childTnLst>
                              <p:par>
                                <p:cTn id="11" presetID="9" presetClass="entr" presetSubtype="0" fill="hold" grpId="0" nodeType="afterEffect">
                                  <p:stCondLst>
                                    <p:cond delay="0"/>
                                  </p:stCondLst>
                                  <p:childTnLst>
                                    <p:set>
                                      <p:cBhvr>
                                        <p:cTn id="12" dur="1" fill="hold">
                                          <p:stCondLst>
                                            <p:cond delay="0"/>
                                          </p:stCondLst>
                                        </p:cTn>
                                        <p:tgtEl>
                                          <p:spTgt spid="7190"/>
                                        </p:tgtEl>
                                        <p:attrNameLst>
                                          <p:attrName>style.visibility</p:attrName>
                                        </p:attrNameLst>
                                      </p:cBhvr>
                                      <p:to>
                                        <p:strVal val="visible"/>
                                      </p:to>
                                    </p:set>
                                    <p:animEffect transition="in" filter="dissolve">
                                      <p:cBhvr>
                                        <p:cTn id="13" dur="500"/>
                                        <p:tgtEl>
                                          <p:spTgt spid="7190"/>
                                        </p:tgtEl>
                                      </p:cBhvr>
                                    </p:animEffect>
                                  </p:childTnLst>
                                </p:cTn>
                              </p:par>
                            </p:childTnLst>
                          </p:cTn>
                        </p:par>
                        <p:par>
                          <p:cTn id="14" fill="hold" nodeType="afterGroup">
                            <p:stCondLst>
                              <p:cond delay="1500"/>
                            </p:stCondLst>
                            <p:childTnLst>
                              <p:par>
                                <p:cTn id="15" presetID="1" presetClass="entr" presetSubtype="0" fill="hold" grpId="0" nodeType="afterEffect">
                                  <p:stCondLst>
                                    <p:cond delay="0"/>
                                  </p:stCondLst>
                                  <p:childTnLst>
                                    <p:set>
                                      <p:cBhvr>
                                        <p:cTn id="16" dur="1" fill="hold">
                                          <p:stCondLst>
                                            <p:cond delay="499"/>
                                          </p:stCondLst>
                                        </p:cTn>
                                        <p:tgtEl>
                                          <p:spTgt spid="7197"/>
                                        </p:tgtEl>
                                        <p:attrNameLst>
                                          <p:attrName>style.visibility</p:attrName>
                                        </p:attrNameLst>
                                      </p:cBhvr>
                                      <p:to>
                                        <p:strVal val="visible"/>
                                      </p:to>
                                    </p:set>
                                  </p:childTnLst>
                                </p:cTn>
                              </p:par>
                            </p:childTnLst>
                          </p:cTn>
                        </p:par>
                        <p:par>
                          <p:cTn id="17" fill="hold" nodeType="afterGroup">
                            <p:stCondLst>
                              <p:cond delay="2000"/>
                            </p:stCondLst>
                            <p:childTnLst>
                              <p:par>
                                <p:cTn id="18" presetID="1" presetClass="entr" presetSubtype="0" fill="hold" grpId="0" nodeType="afterEffect">
                                  <p:stCondLst>
                                    <p:cond delay="0"/>
                                  </p:stCondLst>
                                  <p:childTnLst>
                                    <p:set>
                                      <p:cBhvr>
                                        <p:cTn id="19" dur="1" fill="hold">
                                          <p:stCondLst>
                                            <p:cond delay="499"/>
                                          </p:stCondLst>
                                        </p:cTn>
                                        <p:tgtEl>
                                          <p:spTgt spid="7195"/>
                                        </p:tgtEl>
                                        <p:attrNameLst>
                                          <p:attrName>style.visibility</p:attrName>
                                        </p:attrNameLst>
                                      </p:cBhvr>
                                      <p:to>
                                        <p:strVal val="visible"/>
                                      </p:to>
                                    </p:set>
                                  </p:childTnLst>
                                </p:cTn>
                              </p:par>
                            </p:childTnLst>
                          </p:cTn>
                        </p:par>
                        <p:par>
                          <p:cTn id="20" fill="hold">
                            <p:stCondLst>
                              <p:cond delay="2500"/>
                            </p:stCondLst>
                            <p:childTnLst>
                              <p:par>
                                <p:cTn id="21" presetID="9" presetClass="entr" presetSubtype="0" fill="hold" grpId="0" nodeType="afterEffect">
                                  <p:stCondLst>
                                    <p:cond delay="0"/>
                                  </p:stCondLst>
                                  <p:childTnLst>
                                    <p:set>
                                      <p:cBhvr>
                                        <p:cTn id="22" dur="1" fill="hold">
                                          <p:stCondLst>
                                            <p:cond delay="0"/>
                                          </p:stCondLst>
                                        </p:cTn>
                                        <p:tgtEl>
                                          <p:spTgt spid="25"/>
                                        </p:tgtEl>
                                        <p:attrNameLst>
                                          <p:attrName>style.visibility</p:attrName>
                                        </p:attrNameLst>
                                      </p:cBhvr>
                                      <p:to>
                                        <p:strVal val="visible"/>
                                      </p:to>
                                    </p:set>
                                    <p:animEffect transition="in" filter="dissolve">
                                      <p:cBhvr>
                                        <p:cTn id="2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90" grpId="0" animBg="1"/>
      <p:bldP spid="7192" grpId="0" autoUpdateAnimBg="0"/>
      <p:bldP spid="7193" grpId="0" autoUpdateAnimBg="0"/>
      <p:bldP spid="7195" grpId="0" autoUpdateAnimBg="0"/>
      <p:bldP spid="7197" grpId="0" autoUpdateAnimBg="0"/>
      <p:bldP spid="2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Lecture 26</a:t>
            </a:r>
            <a:endParaRPr lang="en-US" dirty="0"/>
          </a:p>
        </p:txBody>
      </p:sp>
      <p:sp>
        <p:nvSpPr>
          <p:cNvPr id="4" name="Content Placeholder 3"/>
          <p:cNvSpPr>
            <a:spLocks noGrp="1"/>
          </p:cNvSpPr>
          <p:nvPr>
            <p:ph idx="1"/>
          </p:nvPr>
        </p:nvSpPr>
        <p:spPr/>
        <p:txBody>
          <a:bodyPr>
            <a:normAutofit fontScale="85000" lnSpcReduction="20000"/>
          </a:bodyPr>
          <a:lstStyle/>
          <a:p>
            <a:pPr algn="just"/>
            <a:r>
              <a:rPr lang="en-US" dirty="0" smtClean="0"/>
              <a:t>What implications does the speculative demand for money have for the level of output and employment in an economy?</a:t>
            </a:r>
          </a:p>
          <a:p>
            <a:pPr algn="just"/>
            <a:r>
              <a:rPr lang="en-US" dirty="0" smtClean="0"/>
              <a:t>To begin with, the very existence of such a demand for “idle” cash balances over and above that required for making transactions acts as a depressant for the level of output and employment. </a:t>
            </a:r>
          </a:p>
          <a:p>
            <a:pPr algn="just"/>
            <a:r>
              <a:rPr lang="en-US" dirty="0" smtClean="0"/>
              <a:t>It does so by acting as a brake on potential expenditure out of income, thereby reducing the level of expenditure below the level of current income and thus setting into motion the chain of lower production, income and employment.  </a:t>
            </a:r>
            <a:endParaRPr lang="en-US" dirty="0"/>
          </a:p>
        </p:txBody>
      </p:sp>
    </p:spTree>
    <p:extLst>
      <p:ext uri="{BB962C8B-B14F-4D97-AF65-F5344CB8AC3E}">
        <p14:creationId xmlns:p14="http://schemas.microsoft.com/office/powerpoint/2010/main" val="6340606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26</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As we have seen in lecture 24, the existence of the speculative demand for money implies that all that is earned is not spend in the very same period. </a:t>
            </a:r>
          </a:p>
          <a:p>
            <a:pPr algn="just"/>
            <a:r>
              <a:rPr lang="en-US" dirty="0" smtClean="0"/>
              <a:t>If cash balances were held only to make transactions, income would equal realized expenditure. </a:t>
            </a:r>
          </a:p>
          <a:p>
            <a:pPr algn="just"/>
            <a:r>
              <a:rPr lang="en-US" dirty="0" smtClean="0"/>
              <a:t>To be more specific, in the Keynesian system money held to satisfy the speculative demand acts as a dampener on total expenditure by reducing investment expenditure below its potential. </a:t>
            </a:r>
          </a:p>
          <a:p>
            <a:pPr algn="just"/>
            <a:r>
              <a:rPr lang="en-US" dirty="0" smtClean="0"/>
              <a:t>Why is there no adverse effect on consumption expenditure? Why is only investment expenditure reduced below its potential amount?</a:t>
            </a:r>
            <a:endParaRPr lang="en-US" dirty="0"/>
          </a:p>
        </p:txBody>
      </p:sp>
    </p:spTree>
    <p:extLst>
      <p:ext uri="{BB962C8B-B14F-4D97-AF65-F5344CB8AC3E}">
        <p14:creationId xmlns:p14="http://schemas.microsoft.com/office/powerpoint/2010/main" val="29270240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26</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The amount of consumption expenditure out of income earned, as we have seen earlier, is the stable component of realized expenditure.</a:t>
            </a:r>
          </a:p>
          <a:p>
            <a:pPr algn="just"/>
            <a:r>
              <a:rPr lang="en-US" dirty="0" smtClean="0"/>
              <a:t>According to Keynes, each income earner, upon receiving his income payment spends a certain amount on consumer goods.</a:t>
            </a:r>
          </a:p>
          <a:p>
            <a:pPr algn="just"/>
            <a:r>
              <a:rPr lang="en-US" dirty="0" smtClean="0"/>
              <a:t>Thus, all income earners as a whole, upon receiving the total income paid out by firms, expend a certain amount as consumption expenditure (in keeping with the consumption function or propensity to consume.</a:t>
            </a:r>
          </a:p>
          <a:p>
            <a:pPr algn="just"/>
            <a:r>
              <a:rPr lang="en-US" dirty="0" smtClean="0"/>
              <a:t>There thus remains the question of what to do with one’s savings – invest it or hold it to satisfy the speculative demand?  </a:t>
            </a:r>
            <a:endParaRPr lang="en-US" dirty="0"/>
          </a:p>
        </p:txBody>
      </p:sp>
    </p:spTree>
    <p:extLst>
      <p:ext uri="{BB962C8B-B14F-4D97-AF65-F5344CB8AC3E}">
        <p14:creationId xmlns:p14="http://schemas.microsoft.com/office/powerpoint/2010/main" val="5137571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26</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In the absence of any speculative demand for money there would be no alternative to investing savings. </a:t>
            </a:r>
          </a:p>
          <a:p>
            <a:pPr algn="just"/>
            <a:r>
              <a:rPr lang="en-US" dirty="0" smtClean="0"/>
              <a:t>Yes, given the highly volatile nature of investment expenditure, the entire sum of savings might still not be spent. But that is due to an inadequate level of investment expenditure, not due to any desire t hold “idle” cash balances.</a:t>
            </a:r>
          </a:p>
          <a:p>
            <a:pPr algn="just"/>
            <a:r>
              <a:rPr lang="en-US" dirty="0" smtClean="0"/>
              <a:t>The existence of the speculative demand thus sucks some amount of savings out of circulation; it depresses expenditure below its potential level and thus depresses output and employment below their potential levels.</a:t>
            </a:r>
          </a:p>
        </p:txBody>
      </p:sp>
    </p:spTree>
    <p:extLst>
      <p:ext uri="{BB962C8B-B14F-4D97-AF65-F5344CB8AC3E}">
        <p14:creationId xmlns:p14="http://schemas.microsoft.com/office/powerpoint/2010/main" val="5183871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26</a:t>
            </a:r>
            <a:endParaRPr lang="en-US" dirty="0"/>
          </a:p>
        </p:txBody>
      </p:sp>
      <p:sp>
        <p:nvSpPr>
          <p:cNvPr id="3" name="Content Placeholder 2"/>
          <p:cNvSpPr>
            <a:spLocks noGrp="1"/>
          </p:cNvSpPr>
          <p:nvPr>
            <p:ph idx="1"/>
          </p:nvPr>
        </p:nvSpPr>
        <p:spPr/>
        <p:txBody>
          <a:bodyPr>
            <a:noAutofit/>
          </a:bodyPr>
          <a:lstStyle/>
          <a:p>
            <a:pPr algn="just"/>
            <a:r>
              <a:rPr lang="en-US" sz="2525" dirty="0" smtClean="0"/>
              <a:t>Thus, in addition to the possibility of “under-investment,” i.e., the </a:t>
            </a:r>
            <a:r>
              <a:rPr lang="en-US" sz="2525" dirty="0" smtClean="0"/>
              <a:t>lack of outlets for savings</a:t>
            </a:r>
            <a:r>
              <a:rPr lang="en-US" sz="2525" dirty="0" smtClean="0"/>
              <a:t> due to the volatile nature of investment demand (the demand for durable capital goods), there is now the possibility of “over-saving</a:t>
            </a:r>
            <a:r>
              <a:rPr lang="en-US" sz="2525" dirty="0" smtClean="0"/>
              <a:t>.</a:t>
            </a:r>
            <a:r>
              <a:rPr lang="en-US" sz="2525" dirty="0" smtClean="0"/>
              <a:t>”</a:t>
            </a:r>
          </a:p>
          <a:p>
            <a:pPr algn="just"/>
            <a:r>
              <a:rPr lang="en-US" sz="2525" dirty="0" smtClean="0"/>
              <a:t>Given any level of investment demand and possible investment expenditure, there is an independent force reducing realized expenditure and thereby reducing output and employment – the speculative demand for money.</a:t>
            </a:r>
          </a:p>
          <a:p>
            <a:pPr algn="just"/>
            <a:r>
              <a:rPr lang="en-US" sz="2525" dirty="0" smtClean="0"/>
              <a:t>This point can be made in another way. Note that If there was no speculative demand for money, the rate of interest would be zero in the Keynesian world. </a:t>
            </a:r>
            <a:r>
              <a:rPr lang="en-US" sz="2525" dirty="0" smtClean="0"/>
              <a:t>  </a:t>
            </a:r>
          </a:p>
        </p:txBody>
      </p:sp>
    </p:spTree>
    <p:extLst>
      <p:ext uri="{BB962C8B-B14F-4D97-AF65-F5344CB8AC3E}">
        <p14:creationId xmlns:p14="http://schemas.microsoft.com/office/powerpoint/2010/main" val="495912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1047</Words>
  <Application>Microsoft Office PowerPoint</Application>
  <PresentationFormat>On-screen Show (4:3)</PresentationFormat>
  <Paragraphs>79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Introduction</vt:lpstr>
      <vt:lpstr>Lecture 26</vt:lpstr>
      <vt:lpstr>Lecture 26</vt:lpstr>
      <vt:lpstr>Lecture 26</vt:lpstr>
      <vt:lpstr>Lecture 26</vt:lpstr>
      <vt:lpstr>Lecture 26</vt:lpstr>
      <vt:lpstr>Lecture 26</vt:lpstr>
      <vt:lpstr>Lecture 26</vt:lpstr>
      <vt:lpstr>Lecture 26</vt:lpstr>
      <vt:lpstr>Lecture 26</vt:lpstr>
      <vt:lpstr>Lecture 26</vt:lpstr>
      <vt:lpstr>Lecture 22</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17</cp:revision>
  <dcterms:created xsi:type="dcterms:W3CDTF">2013-07-13T20:21:59Z</dcterms:created>
  <dcterms:modified xsi:type="dcterms:W3CDTF">2013-07-13T21:21:25Z</dcterms:modified>
</cp:coreProperties>
</file>