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C19ADE-8E24-4758-B000-C51D2BCF8123}"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730127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C19ADE-8E24-4758-B000-C51D2BCF8123}"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1301755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C19ADE-8E24-4758-B000-C51D2BCF8123}"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4079382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C19ADE-8E24-4758-B000-C51D2BCF8123}"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681810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C19ADE-8E24-4758-B000-C51D2BCF8123}"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87747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C19ADE-8E24-4758-B000-C51D2BCF8123}"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26646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C19ADE-8E24-4758-B000-C51D2BCF8123}" type="datetimeFigureOut">
              <a:rPr lang="en-US" smtClean="0"/>
              <a:t>7/13/2013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945792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C19ADE-8E24-4758-B000-C51D2BCF8123}" type="datetimeFigureOut">
              <a:rPr lang="en-US" smtClean="0"/>
              <a:t>7/13/2013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4201438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C19ADE-8E24-4758-B000-C51D2BCF8123}" type="datetimeFigureOut">
              <a:rPr lang="en-US" smtClean="0"/>
              <a:t>7/13/2013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385995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C19ADE-8E24-4758-B000-C51D2BCF8123}"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22754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C19ADE-8E24-4758-B000-C51D2BCF8123}"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A336A-7121-445C-A0D4-8F2CEED320BF}" type="slidenum">
              <a:rPr lang="en-US" smtClean="0"/>
              <a:t>‹#›</a:t>
            </a:fld>
            <a:endParaRPr lang="en-US"/>
          </a:p>
        </p:txBody>
      </p:sp>
    </p:spTree>
    <p:extLst>
      <p:ext uri="{BB962C8B-B14F-4D97-AF65-F5344CB8AC3E}">
        <p14:creationId xmlns:p14="http://schemas.microsoft.com/office/powerpoint/2010/main" val="2413387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C19ADE-8E24-4758-B000-C51D2BCF8123}" type="datetimeFigureOut">
              <a:rPr lang="en-US" smtClean="0"/>
              <a:t>7/13/2013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A336A-7121-445C-A0D4-8F2CEED320BF}" type="slidenum">
              <a:rPr lang="en-US" smtClean="0"/>
              <a:t>‹#›</a:t>
            </a:fld>
            <a:endParaRPr lang="en-US"/>
          </a:p>
        </p:txBody>
      </p:sp>
    </p:spTree>
    <p:extLst>
      <p:ext uri="{BB962C8B-B14F-4D97-AF65-F5344CB8AC3E}">
        <p14:creationId xmlns:p14="http://schemas.microsoft.com/office/powerpoint/2010/main" val="2896797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the previous lecture we studied some aspects of the demand for money. </a:t>
            </a:r>
          </a:p>
          <a:p>
            <a:pPr algn="just"/>
            <a:r>
              <a:rPr lang="en-US" dirty="0" smtClean="0"/>
              <a:t>We distinguished between the cash balances held in order to satisfy the need for making transactions, i.e., the transactions demand for money and cash balances over and above this amount. </a:t>
            </a:r>
          </a:p>
          <a:p>
            <a:pPr algn="just"/>
            <a:r>
              <a:rPr lang="en-US" dirty="0" smtClean="0"/>
              <a:t>The latter are termed “idle” cash balances, given that they are held over and above the amount required to make exchanges, which, after all, is the essential function of money. Money is, first and foremost, a medium of exchange.</a:t>
            </a:r>
          </a:p>
        </p:txBody>
      </p:sp>
    </p:spTree>
    <p:extLst>
      <p:ext uri="{BB962C8B-B14F-4D97-AF65-F5344CB8AC3E}">
        <p14:creationId xmlns:p14="http://schemas.microsoft.com/office/powerpoint/2010/main" val="4057300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His bullishness or bearishness regarding future bond price depends on the prevailing rate of interest. </a:t>
            </a:r>
          </a:p>
          <a:p>
            <a:pPr algn="just"/>
            <a:r>
              <a:rPr lang="en-US" dirty="0" smtClean="0"/>
              <a:t>At a high rate of interest (with a low bond price), he is bullish regarding the future price of the bond being traded. Given its low level now, he expects it to rise in the future. </a:t>
            </a:r>
          </a:p>
          <a:p>
            <a:pPr algn="just"/>
            <a:r>
              <a:rPr lang="en-US" dirty="0" smtClean="0"/>
              <a:t>In other words, at a high rate of interest, investors expect the future interest rate to be lower than what prevails. </a:t>
            </a:r>
          </a:p>
          <a:p>
            <a:pPr algn="just"/>
            <a:r>
              <a:rPr lang="en-US" dirty="0" smtClean="0"/>
              <a:t>Thus, their demand for money to fulfill the speculative demand will be low. They will prefer to buy bonds now and sell them when the price rises in the future. </a:t>
            </a:r>
          </a:p>
          <a:p>
            <a:pPr algn="just"/>
            <a:endParaRPr lang="en-US" dirty="0"/>
          </a:p>
        </p:txBody>
      </p:sp>
    </p:spTree>
    <p:extLst>
      <p:ext uri="{BB962C8B-B14F-4D97-AF65-F5344CB8AC3E}">
        <p14:creationId xmlns:p14="http://schemas.microsoft.com/office/powerpoint/2010/main" val="290799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If the interest rate is low (the prevailing bond price is high), investors tend to be more bearish regarding the bond price in the future.</a:t>
            </a:r>
          </a:p>
          <a:p>
            <a:pPr algn="just"/>
            <a:r>
              <a:rPr lang="en-US" dirty="0" smtClean="0"/>
              <a:t>They expect bond prices to fall (and the rate of interest to rise) in the future. </a:t>
            </a:r>
          </a:p>
          <a:p>
            <a:pPr algn="just"/>
            <a:r>
              <a:rPr lang="en-US" dirty="0" smtClean="0"/>
              <a:t>This spurs those who have cash to hold on to it and wait for a more opportune moment in the future to invest, and it induces those who own bonds now to sell them and move into cash instead.</a:t>
            </a:r>
          </a:p>
          <a:p>
            <a:pPr algn="just"/>
            <a:r>
              <a:rPr lang="en-US" dirty="0" smtClean="0"/>
              <a:t>Thus, the speculative demand for money is high at low rates of interest. </a:t>
            </a:r>
            <a:endParaRPr lang="en-US" dirty="0"/>
          </a:p>
        </p:txBody>
      </p:sp>
    </p:spTree>
    <p:extLst>
      <p:ext uri="{BB962C8B-B14F-4D97-AF65-F5344CB8AC3E}">
        <p14:creationId xmlns:p14="http://schemas.microsoft.com/office/powerpoint/2010/main" val="21331660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We have thus derived a negative relationship between the amount of the speculative demand for money and the prevailing rate of interest. </a:t>
            </a:r>
          </a:p>
          <a:p>
            <a:pPr algn="just"/>
            <a:r>
              <a:rPr lang="en-US" dirty="0" smtClean="0"/>
              <a:t>In essence, the higher the current rate of interest, the lower is the amount of “idle” cash balances an individual maintains and vice versa. </a:t>
            </a:r>
          </a:p>
          <a:p>
            <a:pPr algn="just"/>
            <a:r>
              <a:rPr lang="en-US" dirty="0" smtClean="0"/>
              <a:t>What applies for one individual applies for all of them and we can conclude that there is a negative relationship between the total speculative demand for money (for the economy as a whole) and the prevailing rate of interest.</a:t>
            </a:r>
          </a:p>
          <a:p>
            <a:pPr algn="just"/>
            <a:r>
              <a:rPr lang="en-US" dirty="0" smtClean="0"/>
              <a:t>What determines if a prevailing rate of interest is low or high? This is decided by studying past rates of interest (and bond prices).</a:t>
            </a:r>
            <a:endParaRPr lang="en-US" dirty="0"/>
          </a:p>
        </p:txBody>
      </p:sp>
    </p:spTree>
    <p:extLst>
      <p:ext uri="{BB962C8B-B14F-4D97-AF65-F5344CB8AC3E}">
        <p14:creationId xmlns:p14="http://schemas.microsoft.com/office/powerpoint/2010/main" val="2533884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7177" name="Text Box 17"/>
          <p:cNvSpPr txBox="1">
            <a:spLocks noChangeArrowheads="1"/>
          </p:cNvSpPr>
          <p:nvPr/>
        </p:nvSpPr>
        <p:spPr bwMode="auto">
          <a:xfrm>
            <a:off x="6553200" y="4953000"/>
            <a:ext cx="914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MD</a:t>
            </a:r>
            <a:endParaRPr lang="en-US" sz="3200" b="1" dirty="0" smtClean="0">
              <a:solidFill>
                <a:srgbClr val="000000"/>
              </a:solidFill>
              <a:latin typeface="Century Gothic" pitchFamily="34" charset="0"/>
            </a:endParaRP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76400"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4" name="Text Box 26"/>
          <p:cNvSpPr txBox="1">
            <a:spLocks noChangeArrowheads="1"/>
          </p:cNvSpPr>
          <p:nvPr/>
        </p:nvSpPr>
        <p:spPr bwMode="auto">
          <a:xfrm>
            <a:off x="3200400" y="5638800"/>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$2 </a:t>
            </a:r>
            <a:r>
              <a:rPr lang="en-US" b="1" dirty="0">
                <a:solidFill>
                  <a:srgbClr val="000000"/>
                </a:solidFill>
                <a:latin typeface="Century Gothic" pitchFamily="34" charset="0"/>
              </a:rPr>
              <a:t>m</a:t>
            </a:r>
            <a:r>
              <a:rPr lang="en-US" b="1" dirty="0" smtClean="0">
                <a:solidFill>
                  <a:srgbClr val="000000"/>
                </a:solidFill>
                <a:latin typeface="Century Gothic" pitchFamily="34" charset="0"/>
              </a:rPr>
              <a:t>illion</a:t>
            </a:r>
            <a:endParaRPr lang="en-US" b="1" dirty="0" smtClean="0">
              <a:solidFill>
                <a:srgbClr val="000000"/>
              </a:solidFill>
              <a:latin typeface="Century Gothic" pitchFamily="34" charset="0"/>
            </a:endParaRPr>
          </a:p>
        </p:txBody>
      </p:sp>
      <p:sp>
        <p:nvSpPr>
          <p:cNvPr id="7195" name="Text Box 27"/>
          <p:cNvSpPr txBox="1">
            <a:spLocks noChangeArrowheads="1"/>
          </p:cNvSpPr>
          <p:nvPr/>
        </p:nvSpPr>
        <p:spPr bwMode="auto">
          <a:xfrm>
            <a:off x="4800600" y="5638800"/>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dirty="0" smtClean="0">
                <a:solidFill>
                  <a:srgbClr val="000000"/>
                </a:solidFill>
                <a:latin typeface="Century Gothic" pitchFamily="34" charset="0"/>
              </a:rPr>
              <a:t>$3 </a:t>
            </a:r>
            <a:r>
              <a:rPr lang="en-US" b="1" dirty="0">
                <a:solidFill>
                  <a:srgbClr val="000000"/>
                </a:solidFill>
                <a:latin typeface="Century Gothic" pitchFamily="34" charset="0"/>
              </a:rPr>
              <a:t>m</a:t>
            </a:r>
            <a:r>
              <a:rPr lang="en-US" b="1" dirty="0" smtClean="0">
                <a:solidFill>
                  <a:srgbClr val="000000"/>
                </a:solidFill>
                <a:latin typeface="Century Gothic" pitchFamily="34" charset="0"/>
              </a:rPr>
              <a:t>illion</a:t>
            </a:r>
            <a:endParaRPr lang="en-US" b="1" dirty="0" smtClean="0">
              <a:solidFill>
                <a:srgbClr val="000000"/>
              </a:solidFill>
              <a:latin typeface="Century Gothic" pitchFamily="34" charset="0"/>
            </a:endParaRPr>
          </a:p>
        </p:txBody>
      </p:sp>
      <p:sp>
        <p:nvSpPr>
          <p:cNvPr id="7196" name="Text Box 28"/>
          <p:cNvSpPr txBox="1">
            <a:spLocks noChangeArrowheads="1"/>
          </p:cNvSpPr>
          <p:nvPr/>
        </p:nvSpPr>
        <p:spPr bwMode="auto">
          <a:xfrm rot="5400000">
            <a:off x="1638300" y="3543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7197" name="Rectangle 29"/>
          <p:cNvSpPr>
            <a:spLocks noChangeArrowheads="1"/>
          </p:cNvSpPr>
          <p:nvPr/>
        </p:nvSpPr>
        <p:spPr bwMode="auto">
          <a:xfrm>
            <a:off x="4267200" y="5181600"/>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a:t>
            </a:r>
            <a:r>
              <a:rPr lang="en-US" dirty="0" smtClean="0"/>
              <a:t>25</a:t>
            </a:r>
            <a:endParaRPr lang="en-US" dirty="0"/>
          </a:p>
        </p:txBody>
      </p:sp>
    </p:spTree>
    <p:extLst>
      <p:ext uri="{BB962C8B-B14F-4D97-AF65-F5344CB8AC3E}">
        <p14:creationId xmlns:p14="http://schemas.microsoft.com/office/powerpoint/2010/main" val="2274365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Autofit/>
          </a:bodyPr>
          <a:lstStyle/>
          <a:p>
            <a:pPr algn="just"/>
            <a:r>
              <a:rPr lang="en-US" sz="2550" dirty="0" smtClean="0"/>
              <a:t>But why would individuals wish to maintain any “idle” cash balances? What benefits could they possibly derive by holding more money than is required to make transactions?</a:t>
            </a:r>
          </a:p>
          <a:p>
            <a:pPr algn="just"/>
            <a:r>
              <a:rPr lang="en-US" sz="2550" dirty="0" smtClean="0"/>
              <a:t>Keynes claimed that individuals hold “idle” cash balances because it enables them to make monetary gains by speculating on what the future rate of interest will be. </a:t>
            </a:r>
          </a:p>
          <a:p>
            <a:pPr algn="just"/>
            <a:r>
              <a:rPr lang="en-US" sz="2550" dirty="0" smtClean="0"/>
              <a:t>Thus, according to him these “idle” balances satisfy a speculative demand for money over and above the transactions demand for money.</a:t>
            </a:r>
          </a:p>
          <a:p>
            <a:pPr algn="just"/>
            <a:r>
              <a:rPr lang="en-US" sz="2550" dirty="0" smtClean="0"/>
              <a:t>In this lecture we will analyze this argument advanced by Keynes.</a:t>
            </a:r>
            <a:endParaRPr lang="en-US" sz="2550" dirty="0"/>
          </a:p>
        </p:txBody>
      </p:sp>
    </p:spTree>
    <p:extLst>
      <p:ext uri="{BB962C8B-B14F-4D97-AF65-F5344CB8AC3E}">
        <p14:creationId xmlns:p14="http://schemas.microsoft.com/office/powerpoint/2010/main" val="863186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Before we turn our attention to the speculative demand for money, we need to understand the inverse relationship that exists between bond prices and the rate of interest. </a:t>
            </a:r>
          </a:p>
          <a:p>
            <a:pPr algn="just"/>
            <a:r>
              <a:rPr lang="en-US" dirty="0" smtClean="0"/>
              <a:t>In an earlier lecture we have discussed the loanable funds market briefly. This is the market in which the savings of individuals are loaned out to investors who spend this money on adding to the existing capacity of durable capital goods.</a:t>
            </a:r>
          </a:p>
          <a:p>
            <a:pPr algn="just"/>
            <a:r>
              <a:rPr lang="en-US" dirty="0" smtClean="0"/>
              <a:t>There are a variety of financial instruments sold on this market and there are a variety of financial intermediaries that operate in it. </a:t>
            </a:r>
            <a:endParaRPr lang="en-US" dirty="0"/>
          </a:p>
        </p:txBody>
      </p:sp>
    </p:spTree>
    <p:extLst>
      <p:ext uri="{BB962C8B-B14F-4D97-AF65-F5344CB8AC3E}">
        <p14:creationId xmlns:p14="http://schemas.microsoft.com/office/powerpoint/2010/main" val="10105098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Bonds and stocks, for example, are two instruments via which savings are channeled to investors. </a:t>
            </a:r>
          </a:p>
          <a:p>
            <a:pPr algn="just"/>
            <a:r>
              <a:rPr lang="en-US" dirty="0" smtClean="0"/>
              <a:t>Banks, life insurance companies, mutual funds, hedge funds, etc. are examples of some of the many different financial intermediaries.</a:t>
            </a:r>
          </a:p>
          <a:p>
            <a:pPr algn="just"/>
            <a:r>
              <a:rPr lang="en-US" dirty="0" smtClean="0"/>
              <a:t>We are going to assume a simple loanable funds market where there are no financial intermediaries and where there is only one financial instrument traded – bonds.</a:t>
            </a:r>
          </a:p>
          <a:p>
            <a:pPr algn="just"/>
            <a:r>
              <a:rPr lang="en-US" dirty="0" smtClean="0"/>
              <a:t>Firms issue bonds directly to savers, who buy them and thus channel savings into investment channels.</a:t>
            </a:r>
            <a:endParaRPr lang="en-US" dirty="0"/>
          </a:p>
        </p:txBody>
      </p:sp>
    </p:spTree>
    <p:extLst>
      <p:ext uri="{BB962C8B-B14F-4D97-AF65-F5344CB8AC3E}">
        <p14:creationId xmlns:p14="http://schemas.microsoft.com/office/powerpoint/2010/main" val="42394205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A bond is a debt investment in which an investor (saver) loans money to an entity (corporate or governmental) that borrows the funds for a defined period of time at a fixed interest rate.</a:t>
            </a:r>
          </a:p>
          <a:p>
            <a:pPr algn="just"/>
            <a:r>
              <a:rPr lang="en-US" dirty="0" smtClean="0"/>
              <a:t>Bonds have a many different maturity periods – 6 months, 1 year, 3 years, and so on. There are also a variety of bonds which involve different levels of risk. </a:t>
            </a:r>
          </a:p>
          <a:p>
            <a:pPr algn="just"/>
            <a:r>
              <a:rPr lang="en-US" dirty="0" smtClean="0"/>
              <a:t>The rate of interest usually differs with the rate of maturity (long term bonds usually pay a higher rate) and with the level of risk (riskier bonds pay more).</a:t>
            </a:r>
          </a:p>
          <a:p>
            <a:pPr algn="just"/>
            <a:r>
              <a:rPr lang="en-US" dirty="0" smtClean="0"/>
              <a:t>We are going to assume all bonds have the same maturity period and the same level of risk. Thus they all pay an identical rate of interest.</a:t>
            </a:r>
          </a:p>
        </p:txBody>
      </p:sp>
    </p:spTree>
    <p:extLst>
      <p:ext uri="{BB962C8B-B14F-4D97-AF65-F5344CB8AC3E}">
        <p14:creationId xmlns:p14="http://schemas.microsoft.com/office/powerpoint/2010/main" val="622836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Autofit/>
          </a:bodyPr>
          <a:lstStyle/>
          <a:p>
            <a:pPr algn="just"/>
            <a:r>
              <a:rPr lang="en-US" sz="2350" dirty="0" smtClean="0"/>
              <a:t>Consider a bond that sells for $1000 and pays an annual sum of $50. The effective rate of interest on this bond is 5% per annum. </a:t>
            </a:r>
          </a:p>
          <a:p>
            <a:pPr algn="just"/>
            <a:r>
              <a:rPr lang="en-US" sz="2350" dirty="0" smtClean="0"/>
              <a:t>If the price of the bond were to fall to $500, the rate would rise to 10%, whereas it would fall to 2.5% if the price of the bond were to rise to $2000. </a:t>
            </a:r>
          </a:p>
          <a:p>
            <a:pPr algn="just"/>
            <a:r>
              <a:rPr lang="en-US" sz="2350" dirty="0" smtClean="0"/>
              <a:t>Thus, the rate of interest earned on a bond varies inversely with its price. If the demand for a bond increases and its price is bid up, its rate of interest falls and vice versa if the demand for a bond falls. </a:t>
            </a:r>
          </a:p>
          <a:p>
            <a:pPr algn="just"/>
            <a:r>
              <a:rPr lang="en-US" sz="2350" dirty="0" smtClean="0"/>
              <a:t>Given that in our simplified loanable funds market all the firms issue identical bonds, the interest rate that prevails in this market varies inversely with the price of this identical bond.</a:t>
            </a:r>
            <a:endParaRPr lang="en-US" sz="2350" dirty="0"/>
          </a:p>
        </p:txBody>
      </p:sp>
    </p:spTree>
    <p:extLst>
      <p:ext uri="{BB962C8B-B14F-4D97-AF65-F5344CB8AC3E}">
        <p14:creationId xmlns:p14="http://schemas.microsoft.com/office/powerpoint/2010/main" val="611986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How does holding “idle” cash balances help one make a monetary gain by speculating on the future interest rate?</a:t>
            </a:r>
          </a:p>
          <a:p>
            <a:pPr algn="just"/>
            <a:r>
              <a:rPr lang="en-US" dirty="0" smtClean="0"/>
              <a:t>Assume that the prevailing bond price in our market right now is $1000, with each bond paying $30 a year. The prevailing rate of interest is thus 3%.</a:t>
            </a:r>
          </a:p>
          <a:p>
            <a:pPr algn="just"/>
            <a:r>
              <a:rPr lang="en-US" dirty="0" smtClean="0"/>
              <a:t>An individual with savings faces the choice of buying this bond now or waiting to buy it in the future. He believes that the rate of interest on these bonds will rise to 4% in the near future, implying that the price of the bond will fall to $750. </a:t>
            </a:r>
            <a:endParaRPr lang="en-US" dirty="0"/>
          </a:p>
        </p:txBody>
      </p:sp>
    </p:spTree>
    <p:extLst>
      <p:ext uri="{BB962C8B-B14F-4D97-AF65-F5344CB8AC3E}">
        <p14:creationId xmlns:p14="http://schemas.microsoft.com/office/powerpoint/2010/main" val="459190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If he chooses to invest in the bond now he would make a loss of $250 </a:t>
            </a:r>
            <a:r>
              <a:rPr lang="en-US" dirty="0" smtClean="0"/>
              <a:t>(minus the interest he would have earned in the meantime)</a:t>
            </a:r>
            <a:r>
              <a:rPr lang="en-US" dirty="0" smtClean="0"/>
              <a:t> if his prediction is correct.</a:t>
            </a:r>
          </a:p>
          <a:p>
            <a:pPr algn="just"/>
            <a:r>
              <a:rPr lang="en-US" dirty="0" smtClean="0"/>
              <a:t>It is thus optimal for him to hold on to his cash and spend the money in the near future when the bond price falls (the interest rate rises) as he expected.</a:t>
            </a:r>
          </a:p>
          <a:p>
            <a:pPr algn="just"/>
            <a:r>
              <a:rPr lang="en-US" dirty="0" smtClean="0"/>
              <a:t>Thus, as a result of the inherent uncertainty surrounding the future rate of interest, there is a gain to be made by demanding money to satisfy the need of speculation – the speculative demand for money. </a:t>
            </a:r>
          </a:p>
          <a:p>
            <a:pPr algn="just"/>
            <a:endParaRPr lang="en-US" dirty="0"/>
          </a:p>
        </p:txBody>
      </p:sp>
    </p:spTree>
    <p:extLst>
      <p:ext uri="{BB962C8B-B14F-4D97-AF65-F5344CB8AC3E}">
        <p14:creationId xmlns:p14="http://schemas.microsoft.com/office/powerpoint/2010/main" val="16747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Similarly, an individual holding a bond that currently sells for $1000 with a 3% rate of interest would also find it optimal to sell the bond and hold on to cash instead if he expects the interest rate to rise to 4%.</a:t>
            </a:r>
          </a:p>
          <a:p>
            <a:pPr algn="just"/>
            <a:r>
              <a:rPr lang="en-US" dirty="0" smtClean="0"/>
              <a:t>Thus, if an individual is “bearish” regarding the future bond price, it would be optimal for him to demand money and not invest his savings.</a:t>
            </a:r>
          </a:p>
          <a:p>
            <a:pPr algn="just"/>
            <a:r>
              <a:rPr lang="en-US" dirty="0" smtClean="0"/>
              <a:t>If here were “bullish” instead, i.e., if he expected the bond price to rise (and the interest rate to fall) he would want to invest the money now instead of holding it in his cash balance.</a:t>
            </a:r>
          </a:p>
          <a:p>
            <a:pPr algn="just"/>
            <a:r>
              <a:rPr lang="en-US" dirty="0" smtClean="0"/>
              <a:t>An individual’s expectations regarding the future rate of interest varies with the current rate of interest. </a:t>
            </a:r>
          </a:p>
          <a:p>
            <a:pPr algn="just"/>
            <a:endParaRPr lang="en-US" dirty="0"/>
          </a:p>
        </p:txBody>
      </p:sp>
    </p:spTree>
    <p:extLst>
      <p:ext uri="{BB962C8B-B14F-4D97-AF65-F5344CB8AC3E}">
        <p14:creationId xmlns:p14="http://schemas.microsoft.com/office/powerpoint/2010/main" val="1984918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1398</Words>
  <Application>Microsoft Office PowerPoint</Application>
  <PresentationFormat>On-screen Show (4:3)</PresentationFormat>
  <Paragraphs>66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Introduction</vt:lpstr>
      <vt:lpstr>Lecture 25</vt:lpstr>
      <vt:lpstr>Lecture 25</vt:lpstr>
      <vt:lpstr>Lecture 25</vt:lpstr>
      <vt:lpstr>Lecture 25</vt:lpstr>
      <vt:lpstr>Lecture 25</vt:lpstr>
      <vt:lpstr>Lecture 25</vt:lpstr>
      <vt:lpstr>Lecture 25</vt:lpstr>
      <vt:lpstr>Lecture 25</vt:lpstr>
      <vt:lpstr>Lecture 25</vt:lpstr>
      <vt:lpstr>Lecture 25</vt:lpstr>
      <vt:lpstr>Lecture 25</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GP</dc:creator>
  <cp:lastModifiedBy>GP</cp:lastModifiedBy>
  <cp:revision>13</cp:revision>
  <dcterms:created xsi:type="dcterms:W3CDTF">2013-07-13T19:19:17Z</dcterms:created>
  <dcterms:modified xsi:type="dcterms:W3CDTF">2013-07-13T20:21:24Z</dcterms:modified>
</cp:coreProperties>
</file>