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8" r:id="rId11"/>
    <p:sldId id="266" r:id="rId12"/>
    <p:sldId id="269"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9FF8B8-A4E1-4D9B-9F08-9034B78128D7}" type="datetimeFigureOut">
              <a:rPr lang="en-US" smtClean="0"/>
              <a:t>7/12/2013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9D078-26B5-41BF-99B7-1D817E79AFC9}" type="slidenum">
              <a:rPr lang="en-US" smtClean="0"/>
              <a:t>‹#›</a:t>
            </a:fld>
            <a:endParaRPr lang="en-US" dirty="0"/>
          </a:p>
        </p:txBody>
      </p:sp>
    </p:spTree>
    <p:extLst>
      <p:ext uri="{BB962C8B-B14F-4D97-AF65-F5344CB8AC3E}">
        <p14:creationId xmlns:p14="http://schemas.microsoft.com/office/powerpoint/2010/main" val="2484940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FF8B8-A4E1-4D9B-9F08-9034B78128D7}" type="datetimeFigureOut">
              <a:rPr lang="en-US" smtClean="0"/>
              <a:t>7/12/2013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9D078-26B5-41BF-99B7-1D817E79AFC9}" type="slidenum">
              <a:rPr lang="en-US" smtClean="0"/>
              <a:t>‹#›</a:t>
            </a:fld>
            <a:endParaRPr lang="en-US" dirty="0"/>
          </a:p>
        </p:txBody>
      </p:sp>
    </p:spTree>
    <p:extLst>
      <p:ext uri="{BB962C8B-B14F-4D97-AF65-F5344CB8AC3E}">
        <p14:creationId xmlns:p14="http://schemas.microsoft.com/office/powerpoint/2010/main" val="2445758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FF8B8-A4E1-4D9B-9F08-9034B78128D7}" type="datetimeFigureOut">
              <a:rPr lang="en-US" smtClean="0"/>
              <a:t>7/12/2013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9D078-26B5-41BF-99B7-1D817E79AFC9}" type="slidenum">
              <a:rPr lang="en-US" smtClean="0"/>
              <a:t>‹#›</a:t>
            </a:fld>
            <a:endParaRPr lang="en-US" dirty="0"/>
          </a:p>
        </p:txBody>
      </p:sp>
    </p:spTree>
    <p:extLst>
      <p:ext uri="{BB962C8B-B14F-4D97-AF65-F5344CB8AC3E}">
        <p14:creationId xmlns:p14="http://schemas.microsoft.com/office/powerpoint/2010/main" val="698784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FF8B8-A4E1-4D9B-9F08-9034B78128D7}" type="datetimeFigureOut">
              <a:rPr lang="en-US" smtClean="0"/>
              <a:t>7/12/2013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9D078-26B5-41BF-99B7-1D817E79AFC9}" type="slidenum">
              <a:rPr lang="en-US" smtClean="0"/>
              <a:t>‹#›</a:t>
            </a:fld>
            <a:endParaRPr lang="en-US" dirty="0"/>
          </a:p>
        </p:txBody>
      </p:sp>
    </p:spTree>
    <p:extLst>
      <p:ext uri="{BB962C8B-B14F-4D97-AF65-F5344CB8AC3E}">
        <p14:creationId xmlns:p14="http://schemas.microsoft.com/office/powerpoint/2010/main" val="3910813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9FF8B8-A4E1-4D9B-9F08-9034B78128D7}" type="datetimeFigureOut">
              <a:rPr lang="en-US" smtClean="0"/>
              <a:t>7/12/2013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9D078-26B5-41BF-99B7-1D817E79AFC9}" type="slidenum">
              <a:rPr lang="en-US" smtClean="0"/>
              <a:t>‹#›</a:t>
            </a:fld>
            <a:endParaRPr lang="en-US" dirty="0"/>
          </a:p>
        </p:txBody>
      </p:sp>
    </p:spTree>
    <p:extLst>
      <p:ext uri="{BB962C8B-B14F-4D97-AF65-F5344CB8AC3E}">
        <p14:creationId xmlns:p14="http://schemas.microsoft.com/office/powerpoint/2010/main" val="2143432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9FF8B8-A4E1-4D9B-9F08-9034B78128D7}" type="datetimeFigureOut">
              <a:rPr lang="en-US" smtClean="0"/>
              <a:t>7/12/2013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D9D078-26B5-41BF-99B7-1D817E79AFC9}" type="slidenum">
              <a:rPr lang="en-US" smtClean="0"/>
              <a:t>‹#›</a:t>
            </a:fld>
            <a:endParaRPr lang="en-US" dirty="0"/>
          </a:p>
        </p:txBody>
      </p:sp>
    </p:spTree>
    <p:extLst>
      <p:ext uri="{BB962C8B-B14F-4D97-AF65-F5344CB8AC3E}">
        <p14:creationId xmlns:p14="http://schemas.microsoft.com/office/powerpoint/2010/main" val="4059842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9FF8B8-A4E1-4D9B-9F08-9034B78128D7}" type="datetimeFigureOut">
              <a:rPr lang="en-US" smtClean="0"/>
              <a:t>7/12/2013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D9D078-26B5-41BF-99B7-1D817E79AFC9}" type="slidenum">
              <a:rPr lang="en-US" smtClean="0"/>
              <a:t>‹#›</a:t>
            </a:fld>
            <a:endParaRPr lang="en-US" dirty="0"/>
          </a:p>
        </p:txBody>
      </p:sp>
    </p:spTree>
    <p:extLst>
      <p:ext uri="{BB962C8B-B14F-4D97-AF65-F5344CB8AC3E}">
        <p14:creationId xmlns:p14="http://schemas.microsoft.com/office/powerpoint/2010/main" val="2872207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9FF8B8-A4E1-4D9B-9F08-9034B78128D7}" type="datetimeFigureOut">
              <a:rPr lang="en-US" smtClean="0"/>
              <a:t>7/12/2013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2D9D078-26B5-41BF-99B7-1D817E79AFC9}" type="slidenum">
              <a:rPr lang="en-US" smtClean="0"/>
              <a:t>‹#›</a:t>
            </a:fld>
            <a:endParaRPr lang="en-US" dirty="0"/>
          </a:p>
        </p:txBody>
      </p:sp>
    </p:spTree>
    <p:extLst>
      <p:ext uri="{BB962C8B-B14F-4D97-AF65-F5344CB8AC3E}">
        <p14:creationId xmlns:p14="http://schemas.microsoft.com/office/powerpoint/2010/main" val="2714082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9FF8B8-A4E1-4D9B-9F08-9034B78128D7}" type="datetimeFigureOut">
              <a:rPr lang="en-US" smtClean="0"/>
              <a:t>7/12/2013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2D9D078-26B5-41BF-99B7-1D817E79AFC9}" type="slidenum">
              <a:rPr lang="en-US" smtClean="0"/>
              <a:t>‹#›</a:t>
            </a:fld>
            <a:endParaRPr lang="en-US" dirty="0"/>
          </a:p>
        </p:txBody>
      </p:sp>
    </p:spTree>
    <p:extLst>
      <p:ext uri="{BB962C8B-B14F-4D97-AF65-F5344CB8AC3E}">
        <p14:creationId xmlns:p14="http://schemas.microsoft.com/office/powerpoint/2010/main" val="1124213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9FF8B8-A4E1-4D9B-9F08-9034B78128D7}" type="datetimeFigureOut">
              <a:rPr lang="en-US" smtClean="0"/>
              <a:t>7/12/2013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D9D078-26B5-41BF-99B7-1D817E79AFC9}" type="slidenum">
              <a:rPr lang="en-US" smtClean="0"/>
              <a:t>‹#›</a:t>
            </a:fld>
            <a:endParaRPr lang="en-US" dirty="0"/>
          </a:p>
        </p:txBody>
      </p:sp>
    </p:spTree>
    <p:extLst>
      <p:ext uri="{BB962C8B-B14F-4D97-AF65-F5344CB8AC3E}">
        <p14:creationId xmlns:p14="http://schemas.microsoft.com/office/powerpoint/2010/main" val="1559414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9FF8B8-A4E1-4D9B-9F08-9034B78128D7}" type="datetimeFigureOut">
              <a:rPr lang="en-US" smtClean="0"/>
              <a:t>7/12/2013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D9D078-26B5-41BF-99B7-1D817E79AFC9}" type="slidenum">
              <a:rPr lang="en-US" smtClean="0"/>
              <a:t>‹#›</a:t>
            </a:fld>
            <a:endParaRPr lang="en-US" dirty="0"/>
          </a:p>
        </p:txBody>
      </p:sp>
    </p:spTree>
    <p:extLst>
      <p:ext uri="{BB962C8B-B14F-4D97-AF65-F5344CB8AC3E}">
        <p14:creationId xmlns:p14="http://schemas.microsoft.com/office/powerpoint/2010/main" val="2559540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9FF8B8-A4E1-4D9B-9F08-9034B78128D7}" type="datetimeFigureOut">
              <a:rPr lang="en-US" smtClean="0"/>
              <a:t>7/12/2013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9D078-26B5-41BF-99B7-1D817E79AFC9}" type="slidenum">
              <a:rPr lang="en-US" smtClean="0"/>
              <a:t>‹#›</a:t>
            </a:fld>
            <a:endParaRPr lang="en-US" dirty="0"/>
          </a:p>
        </p:txBody>
      </p:sp>
    </p:spTree>
    <p:extLst>
      <p:ext uri="{BB962C8B-B14F-4D97-AF65-F5344CB8AC3E}">
        <p14:creationId xmlns:p14="http://schemas.microsoft.com/office/powerpoint/2010/main" val="1476380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previous lectures we have discussed the volatile nature of investment expenditure and the destabilizing effect that this has on the level of output and employment in the Keynesian system. </a:t>
            </a:r>
          </a:p>
          <a:p>
            <a:pPr algn="just"/>
            <a:r>
              <a:rPr lang="en-US" dirty="0" smtClean="0"/>
              <a:t>In this and subsequent lectures we turn our attention to another factor that is an important determinant of the level of total output and employment in any economy, i.e., the demand to hold “idle” cash balances, or the propensity on the part of individuals to hoard money.</a:t>
            </a:r>
          </a:p>
          <a:p>
            <a:pPr algn="just"/>
            <a:r>
              <a:rPr lang="en-US" dirty="0" smtClean="0"/>
              <a:t>Before we begin our analysis of the determinants of the amount of idle cash balances and the implications of this for the level of output and employment, let us examine the nature of the demand for money in greater detail in this lecture.    </a:t>
            </a:r>
            <a:endParaRPr lang="en-US" dirty="0"/>
          </a:p>
        </p:txBody>
      </p:sp>
    </p:spTree>
    <p:extLst>
      <p:ext uri="{BB962C8B-B14F-4D97-AF65-F5344CB8AC3E}">
        <p14:creationId xmlns:p14="http://schemas.microsoft.com/office/powerpoint/2010/main" val="21648447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Similarly, at the end of day 29 his cash balance would be $34 and at the end of day 30 he would have $30 of money unspent with him.</a:t>
            </a:r>
          </a:p>
          <a:p>
            <a:r>
              <a:rPr lang="en-US" dirty="0" smtClean="0"/>
              <a:t>These amounts of cash held for the various days are higher than the corresponding figures in the earlier case where there were no “idle” cash balances. </a:t>
            </a:r>
          </a:p>
          <a:p>
            <a:r>
              <a:rPr lang="en-US" dirty="0" smtClean="0"/>
              <a:t>In that case at the end of day 1 the balance was $145, $140 at the end of day 2, $5 on day 29 and $0 on day 30.</a:t>
            </a:r>
          </a:p>
          <a:p>
            <a:r>
              <a:rPr lang="en-US" dirty="0" smtClean="0"/>
              <a:t>Thus, extra amounts of money are held over and above that required to meet transaction needs.</a:t>
            </a:r>
            <a:endParaRPr lang="en-US" dirty="0"/>
          </a:p>
        </p:txBody>
      </p:sp>
    </p:spTree>
    <p:extLst>
      <p:ext uri="{BB962C8B-B14F-4D97-AF65-F5344CB8AC3E}">
        <p14:creationId xmlns:p14="http://schemas.microsoft.com/office/powerpoint/2010/main" val="23042952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individual’s </a:t>
            </a:r>
            <a:r>
              <a:rPr lang="en-US" dirty="0"/>
              <a:t>demand for money </a:t>
            </a:r>
            <a:r>
              <a:rPr lang="en-US" dirty="0" smtClean="0"/>
              <a:t>is thus </a:t>
            </a:r>
            <a:r>
              <a:rPr lang="en-US" dirty="0"/>
              <a:t>no longer restricted to just a “transactions demand</a:t>
            </a:r>
            <a:r>
              <a:rPr lang="en-US" dirty="0" smtClean="0"/>
              <a:t>.”</a:t>
            </a:r>
            <a:endParaRPr lang="en-US" dirty="0" smtClean="0"/>
          </a:p>
          <a:p>
            <a:pPr algn="just"/>
            <a:r>
              <a:rPr lang="en-US" dirty="0" smtClean="0"/>
              <a:t>It </a:t>
            </a:r>
            <a:r>
              <a:rPr lang="en-US" dirty="0" smtClean="0"/>
              <a:t>follows that at the end of a year, our “current period,” the individual would have some money earned lying unspent. He thus carries over money earned in the current period into future periods. </a:t>
            </a:r>
          </a:p>
          <a:p>
            <a:pPr algn="just"/>
            <a:r>
              <a:rPr lang="en-US" dirty="0" smtClean="0"/>
              <a:t>What applies in the case of an individual holds equally true for income earners in the aggregate.</a:t>
            </a:r>
          </a:p>
          <a:p>
            <a:pPr algn="just"/>
            <a:r>
              <a:rPr lang="en-US" dirty="0" smtClean="0"/>
              <a:t>If income earners do not spend the entire income of $150 paid to them and hold $30 unspent, then there are “idle” cash balances being maintained.</a:t>
            </a:r>
          </a:p>
          <a:p>
            <a:pPr algn="just"/>
            <a:r>
              <a:rPr lang="en-US" dirty="0" smtClean="0"/>
              <a:t>These cash balances are over and above those required to satisfy the need to make transactions. </a:t>
            </a:r>
          </a:p>
          <a:p>
            <a:pPr algn="just"/>
            <a:endParaRPr lang="en-US" dirty="0" smtClean="0"/>
          </a:p>
          <a:p>
            <a:pPr algn="just"/>
            <a:endParaRPr lang="en-US" dirty="0"/>
          </a:p>
        </p:txBody>
      </p:sp>
    </p:spTree>
    <p:extLst>
      <p:ext uri="{BB962C8B-B14F-4D97-AF65-F5344CB8AC3E}">
        <p14:creationId xmlns:p14="http://schemas.microsoft.com/office/powerpoint/2010/main" val="41605733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Assume that for the first nine months of the year, firms pay out $150 as total income and $150 returns to the coffers of the firm.</a:t>
            </a:r>
          </a:p>
          <a:p>
            <a:pPr algn="just"/>
            <a:r>
              <a:rPr lang="en-US" dirty="0" smtClean="0"/>
              <a:t>Now in each of the final three months, income earners as a whole maintain $30 worth of idle cash balances.</a:t>
            </a:r>
          </a:p>
          <a:p>
            <a:pPr algn="just"/>
            <a:r>
              <a:rPr lang="en-US" dirty="0" smtClean="0"/>
              <a:t>In month 10, firms pay $150 as income but receive only $120 in return, for month 11 $120 is paid out as income and $90 flows back to firms and in month 12 the respective figures are $90 and $60. </a:t>
            </a:r>
          </a:p>
          <a:p>
            <a:pPr algn="just"/>
            <a:r>
              <a:rPr lang="en-US" dirty="0"/>
              <a:t>It follows that, over a year, income earners in aggregate do not expend the entire sum of the incomes that they earn. </a:t>
            </a:r>
          </a:p>
        </p:txBody>
      </p:sp>
    </p:spTree>
    <p:extLst>
      <p:ext uri="{BB962C8B-B14F-4D97-AF65-F5344CB8AC3E}">
        <p14:creationId xmlns:p14="http://schemas.microsoft.com/office/powerpoint/2010/main" val="27010220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Total income payments paid out over the course of the year sum to $1710, whereas total realized expenditures equal $1620, with $90 held in cash balances.</a:t>
            </a:r>
            <a:endParaRPr lang="en-US" dirty="0" smtClean="0"/>
          </a:p>
          <a:p>
            <a:pPr algn="just"/>
            <a:r>
              <a:rPr lang="en-US" dirty="0" smtClean="0"/>
              <a:t>$90 or 90 money units </a:t>
            </a:r>
            <a:r>
              <a:rPr lang="en-US" dirty="0" smtClean="0"/>
              <a:t>are thus</a:t>
            </a:r>
            <a:r>
              <a:rPr lang="en-US" dirty="0" smtClean="0"/>
              <a:t> </a:t>
            </a:r>
            <a:r>
              <a:rPr lang="en-US" dirty="0" smtClean="0"/>
              <a:t>held </a:t>
            </a:r>
            <a:r>
              <a:rPr lang="en-US" dirty="0" smtClean="0"/>
              <a:t>in </a:t>
            </a:r>
            <a:r>
              <a:rPr lang="en-US" dirty="0" smtClean="0"/>
              <a:t>“idle” cash </a:t>
            </a:r>
            <a:r>
              <a:rPr lang="en-US" dirty="0" smtClean="0"/>
              <a:t>balances over the course of a year </a:t>
            </a:r>
            <a:r>
              <a:rPr lang="en-US" dirty="0" smtClean="0"/>
              <a:t>and thus </a:t>
            </a:r>
            <a:r>
              <a:rPr lang="en-US" dirty="0" smtClean="0"/>
              <a:t>disappear </a:t>
            </a:r>
            <a:r>
              <a:rPr lang="en-US" dirty="0" smtClean="0"/>
              <a:t>from the </a:t>
            </a:r>
            <a:r>
              <a:rPr lang="en-US" dirty="0" smtClean="0"/>
              <a:t>flows </a:t>
            </a:r>
            <a:r>
              <a:rPr lang="en-US" dirty="0" smtClean="0"/>
              <a:t>of income and expenditure. </a:t>
            </a:r>
          </a:p>
          <a:p>
            <a:pPr algn="just"/>
            <a:r>
              <a:rPr lang="en-US" dirty="0" smtClean="0"/>
              <a:t>This</a:t>
            </a:r>
            <a:r>
              <a:rPr lang="en-US" dirty="0" smtClean="0"/>
              <a:t> </a:t>
            </a:r>
            <a:r>
              <a:rPr lang="en-US" dirty="0" smtClean="0"/>
              <a:t>m</a:t>
            </a:r>
            <a:r>
              <a:rPr lang="en-US" dirty="0" smtClean="0"/>
              <a:t>oney that </a:t>
            </a:r>
            <a:r>
              <a:rPr lang="en-US" dirty="0" smtClean="0"/>
              <a:t>is hoarded </a:t>
            </a:r>
            <a:r>
              <a:rPr lang="en-US" dirty="0" smtClean="0"/>
              <a:t> is thus not spent on current output. Instead, it is held unspent and </a:t>
            </a:r>
            <a:r>
              <a:rPr lang="en-US" dirty="0" smtClean="0"/>
              <a:t>carried over into future periods. </a:t>
            </a:r>
            <a:r>
              <a:rPr lang="en-US" dirty="0" smtClean="0"/>
              <a:t>More money is held in cash balance than is required to make </a:t>
            </a:r>
            <a:r>
              <a:rPr lang="en-US" smtClean="0"/>
              <a:t>total transactions.</a:t>
            </a:r>
            <a:endParaRPr lang="en-US" dirty="0"/>
          </a:p>
        </p:txBody>
      </p:sp>
    </p:spTree>
    <p:extLst>
      <p:ext uri="{BB962C8B-B14F-4D97-AF65-F5344CB8AC3E}">
        <p14:creationId xmlns:p14="http://schemas.microsoft.com/office/powerpoint/2010/main" val="2261231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Autofit/>
          </a:bodyPr>
          <a:lstStyle/>
          <a:p>
            <a:r>
              <a:rPr lang="en-US" sz="2525" dirty="0" smtClean="0"/>
              <a:t>Economic activity generates aggregate flows of income and expenditure. </a:t>
            </a:r>
            <a:r>
              <a:rPr lang="en-US" sz="2525" dirty="0"/>
              <a:t>T</a:t>
            </a:r>
            <a:r>
              <a:rPr lang="en-US" sz="2525" dirty="0" smtClean="0"/>
              <a:t>here is a flow of income from firms to households, which returns to firms as flows of expenditure – either consumption or investment expenditure.</a:t>
            </a:r>
          </a:p>
          <a:p>
            <a:r>
              <a:rPr lang="en-US" sz="2525" dirty="0" smtClean="0"/>
              <a:t>These flows are “money” flows, they represent the circulation of money in the economy. </a:t>
            </a:r>
          </a:p>
          <a:p>
            <a:r>
              <a:rPr lang="en-US" sz="2525" dirty="0" smtClean="0"/>
              <a:t>The services of the factors of production in the factor market are paid for with money and the various final goods in the product market are also exchanged against money.</a:t>
            </a:r>
          </a:p>
          <a:p>
            <a:r>
              <a:rPr lang="en-US" sz="2525" dirty="0" smtClean="0"/>
              <a:t>Money is the universal medium of exchange, the good against which all other goods are traded.</a:t>
            </a:r>
          </a:p>
          <a:p>
            <a:endParaRPr lang="en-US" sz="2525" dirty="0"/>
          </a:p>
        </p:txBody>
      </p:sp>
    </p:spTree>
    <p:extLst>
      <p:ext uri="{BB962C8B-B14F-4D97-AF65-F5344CB8AC3E}">
        <p14:creationId xmlns:p14="http://schemas.microsoft.com/office/powerpoint/2010/main" val="36743965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Given its nature as a medium of exchange, given that individuals only wish to acquire money in order to give it away and acquire other goods, what can we say regarding the nature of the demand for money?</a:t>
            </a:r>
          </a:p>
          <a:p>
            <a:pPr algn="just"/>
            <a:r>
              <a:rPr lang="en-US" dirty="0" smtClean="0"/>
              <a:t>Consider the case of one individual/household who is an income earner (earns wages) and is paid $150 for his labor services on the first day of each month. </a:t>
            </a:r>
          </a:p>
          <a:p>
            <a:pPr algn="just"/>
            <a:r>
              <a:rPr lang="en-US" dirty="0" smtClean="0"/>
              <a:t>Also assume that this individual spends his income at a constant rate, i.e., he spends $5 per day and expends all of it on buying either consumer goods or investment goods (directly or indirectly via the loan market).</a:t>
            </a:r>
            <a:endParaRPr lang="en-US" dirty="0"/>
          </a:p>
        </p:txBody>
      </p:sp>
    </p:spTree>
    <p:extLst>
      <p:ext uri="{BB962C8B-B14F-4D97-AF65-F5344CB8AC3E}">
        <p14:creationId xmlns:p14="http://schemas.microsoft.com/office/powerpoint/2010/main" val="1245969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Thus the individual acquires 150 units of money on day 1 of each month and ends the month with 0 units of money, having spent it all. </a:t>
            </a:r>
          </a:p>
          <a:p>
            <a:pPr algn="just"/>
            <a:r>
              <a:rPr lang="en-US" dirty="0" smtClean="0"/>
              <a:t>He then receives his next payment on the first day of the following month, when this cycle is repeated. </a:t>
            </a:r>
          </a:p>
          <a:p>
            <a:pPr algn="just"/>
            <a:r>
              <a:rPr lang="en-US" dirty="0" smtClean="0"/>
              <a:t>Given that this individual spends all the money that he earns, can we conclude that he has no demand for money whatsoever?</a:t>
            </a:r>
          </a:p>
        </p:txBody>
      </p:sp>
    </p:spTree>
    <p:extLst>
      <p:ext uri="{BB962C8B-B14F-4D97-AF65-F5344CB8AC3E}">
        <p14:creationId xmlns:p14="http://schemas.microsoft.com/office/powerpoint/2010/main" val="26770607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No, because although he does spend everything that he earns, he still maintains some amount of money in his cash balance throughout the month. </a:t>
            </a:r>
          </a:p>
          <a:p>
            <a:pPr algn="just"/>
            <a:r>
              <a:rPr lang="en-US" dirty="0" smtClean="0"/>
              <a:t>Thus, at the end of day 1 he has $145, at the end of day 2 he has $140 in his cash balance, with this amount dwindling to $5 by day 29 and $0 by the end of day 30.</a:t>
            </a:r>
          </a:p>
          <a:p>
            <a:pPr algn="just"/>
            <a:r>
              <a:rPr lang="en-US" dirty="0" smtClean="0"/>
              <a:t>So, even though by the end of the thirty days he has spent all the money that he earned, he nevertheless does demand money and maintain a positive cash balance given the irregularity of the payments that he receives. </a:t>
            </a:r>
          </a:p>
          <a:p>
            <a:pPr algn="just"/>
            <a:r>
              <a:rPr lang="en-US" dirty="0" smtClean="0"/>
              <a:t>There is, in other words, a mismatch between the lump of payment that he receives and the discrete nature of the expenditure that he incurs. </a:t>
            </a:r>
            <a:endParaRPr lang="en-US" dirty="0"/>
          </a:p>
        </p:txBody>
      </p:sp>
    </p:spTree>
    <p:extLst>
      <p:ext uri="{BB962C8B-B14F-4D97-AF65-F5344CB8AC3E}">
        <p14:creationId xmlns:p14="http://schemas.microsoft.com/office/powerpoint/2010/main" val="3095640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cash balances maintained by this individual constitute his “transactions demand” for money. He holds money in his wallet only to make transactions, to buy other goods. </a:t>
            </a:r>
          </a:p>
          <a:p>
            <a:pPr algn="just"/>
            <a:r>
              <a:rPr lang="en-US" dirty="0" smtClean="0"/>
              <a:t>This holds true not only for a period of a month but also for any given period, for example, a year.</a:t>
            </a:r>
          </a:p>
          <a:p>
            <a:pPr algn="just"/>
            <a:r>
              <a:rPr lang="en-US" dirty="0" smtClean="0"/>
              <a:t>In the course of a year, the individual does maintain cash balances, but does so only to make transactions. </a:t>
            </a:r>
          </a:p>
          <a:p>
            <a:pPr algn="just"/>
            <a:r>
              <a:rPr lang="en-US" dirty="0" smtClean="0"/>
              <a:t>And if we were to consider a year to be our “current period,” the relevant period for our circular flow and for the calculation of GDP, we could say that the individual holds cash balances only to make transactions in this current period. He does not hold any cash balances to make transactions in future periods.</a:t>
            </a:r>
            <a:endParaRPr lang="en-US" dirty="0"/>
          </a:p>
        </p:txBody>
      </p:sp>
    </p:spTree>
    <p:extLst>
      <p:ext uri="{BB962C8B-B14F-4D97-AF65-F5344CB8AC3E}">
        <p14:creationId xmlns:p14="http://schemas.microsoft.com/office/powerpoint/2010/main" val="1189221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What holds true for an individual or single household also holds true for all individuals in an economy, for an economy in the aggregate.</a:t>
            </a:r>
          </a:p>
          <a:p>
            <a:pPr algn="just"/>
            <a:r>
              <a:rPr lang="en-US" dirty="0" smtClean="0"/>
              <a:t>Assume now that the sum is paid out not to any one individual but to all income earners in the aggregate. Firms pay out $150 as total net income – to all income earners.</a:t>
            </a:r>
          </a:p>
          <a:p>
            <a:pPr algn="just"/>
            <a:r>
              <a:rPr lang="en-US" dirty="0" smtClean="0"/>
              <a:t>Income earners expend the entire sum on the final goods produced by the firms at the rate of $5 a day. </a:t>
            </a:r>
          </a:p>
          <a:p>
            <a:pPr algn="just"/>
            <a:r>
              <a:rPr lang="en-US" dirty="0" smtClean="0"/>
              <a:t>At the end of the period the entire $150 has returned to the coffers of the firm and is paid out by them once again.</a:t>
            </a:r>
            <a:endParaRPr lang="en-US" dirty="0"/>
          </a:p>
        </p:txBody>
      </p:sp>
    </p:spTree>
    <p:extLst>
      <p:ext uri="{BB962C8B-B14F-4D97-AF65-F5344CB8AC3E}">
        <p14:creationId xmlns:p14="http://schemas.microsoft.com/office/powerpoint/2010/main" val="19649603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Here too aggregate cash balances are maintained and consist of the “transactions demand for money” for the community as a whole. </a:t>
            </a:r>
          </a:p>
          <a:p>
            <a:pPr algn="just"/>
            <a:r>
              <a:rPr lang="en-US" dirty="0" smtClean="0"/>
              <a:t>Both the income earners as well as the firms have such a transactions demand, since the $5 spent a day gradually collects in the coffers of the firms until they pay out $150 again at the beginning of the following month. </a:t>
            </a:r>
          </a:p>
          <a:p>
            <a:pPr algn="just"/>
            <a:r>
              <a:rPr lang="en-US" dirty="0" smtClean="0"/>
              <a:t>All cash balances held are expended on current output. No amount of money is held unspent and carried over to the next period to be spent on future output.</a:t>
            </a:r>
          </a:p>
          <a:p>
            <a:pPr algn="just"/>
            <a:r>
              <a:rPr lang="en-US" dirty="0" smtClean="0"/>
              <a:t>Thus, all incomes paid </a:t>
            </a:r>
            <a:r>
              <a:rPr lang="en-US" dirty="0" smtClean="0"/>
              <a:t>out, totaling $1800 for the year, </a:t>
            </a:r>
            <a:r>
              <a:rPr lang="en-US" dirty="0" smtClean="0"/>
              <a:t>are spent. Total realized expenditure equals total current income earned.</a:t>
            </a:r>
            <a:endParaRPr lang="en-US" dirty="0"/>
          </a:p>
        </p:txBody>
      </p:sp>
    </p:spTree>
    <p:extLst>
      <p:ext uri="{BB962C8B-B14F-4D97-AF65-F5344CB8AC3E}">
        <p14:creationId xmlns:p14="http://schemas.microsoft.com/office/powerpoint/2010/main" val="1050058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24</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But what if individuals begin to hold cash balances and carry them over unspent into future periods?</a:t>
            </a:r>
          </a:p>
          <a:p>
            <a:pPr algn="just"/>
            <a:r>
              <a:rPr lang="en-US" dirty="0" smtClean="0"/>
              <a:t>What if the individual who receives $150 in income were to spend only $120 and hold $30 unspent?</a:t>
            </a:r>
          </a:p>
          <a:p>
            <a:pPr algn="just"/>
            <a:r>
              <a:rPr lang="en-US" dirty="0" smtClean="0"/>
              <a:t>In such a scenario, the individual would have maintained cash balances not just to make transactions, but also held cash balances that were “idle</a:t>
            </a:r>
            <a:r>
              <a:rPr lang="en-US" dirty="0" smtClean="0"/>
              <a:t>.”</a:t>
            </a:r>
          </a:p>
          <a:p>
            <a:pPr algn="just"/>
            <a:r>
              <a:rPr lang="en-US" dirty="0" smtClean="0"/>
              <a:t>If we assume that he spends the $120 at the constant rate of $4 per day, his cash balance at the end of day 1 will be $146, at the end of day 2 would be $142, etc.</a:t>
            </a:r>
          </a:p>
          <a:p>
            <a:pPr algn="just"/>
            <a:endParaRPr lang="en-US" dirty="0" smtClean="0"/>
          </a:p>
        </p:txBody>
      </p:sp>
    </p:spTree>
    <p:extLst>
      <p:ext uri="{BB962C8B-B14F-4D97-AF65-F5344CB8AC3E}">
        <p14:creationId xmlns:p14="http://schemas.microsoft.com/office/powerpoint/2010/main" val="551244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1555</Words>
  <Application>Microsoft Office PowerPoint</Application>
  <PresentationFormat>On-screen Show (4:3)</PresentationFormat>
  <Paragraphs>62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Introduction</vt:lpstr>
      <vt:lpstr>Lecture 24</vt:lpstr>
      <vt:lpstr>Lecture 24</vt:lpstr>
      <vt:lpstr>Lecture 24</vt:lpstr>
      <vt:lpstr>Lecture 24</vt:lpstr>
      <vt:lpstr>Lecture 24</vt:lpstr>
      <vt:lpstr>Lecture 24</vt:lpstr>
      <vt:lpstr>Lecture 24</vt:lpstr>
      <vt:lpstr>Lecture 24</vt:lpstr>
      <vt:lpstr>Lecture 24</vt:lpstr>
      <vt:lpstr>Lecture 24</vt:lpstr>
      <vt:lpstr>Lecture 24</vt:lpstr>
      <vt:lpstr>Lecture 24</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19</cp:revision>
  <dcterms:created xsi:type="dcterms:W3CDTF">2013-07-12T20:01:52Z</dcterms:created>
  <dcterms:modified xsi:type="dcterms:W3CDTF">2013-07-12T21:37:06Z</dcterms:modified>
</cp:coreProperties>
</file>