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65" r:id="rId4"/>
    <p:sldId id="266" r:id="rId5"/>
    <p:sldId id="259" r:id="rId6"/>
    <p:sldId id="260" r:id="rId7"/>
    <p:sldId id="261" r:id="rId8"/>
    <p:sldId id="262" r:id="rId9"/>
    <p:sldId id="263" r:id="rId10"/>
    <p:sldId id="267" r:id="rId11"/>
    <p:sldId id="269" r:id="rId12"/>
    <p:sldId id="270"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5878E9-EC0A-489B-8FFF-12753E988CD2}"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3072363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878E9-EC0A-489B-8FFF-12753E988CD2}"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36986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878E9-EC0A-489B-8FFF-12753E988CD2}"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1063169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878E9-EC0A-489B-8FFF-12753E988CD2}"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2154079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5878E9-EC0A-489B-8FFF-12753E988CD2}"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2604786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5878E9-EC0A-489B-8FFF-12753E988CD2}"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1924066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5878E9-EC0A-489B-8FFF-12753E988CD2}"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3926017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5878E9-EC0A-489B-8FFF-12753E988CD2}"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766637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878E9-EC0A-489B-8FFF-12753E988CD2}"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199890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5878E9-EC0A-489B-8FFF-12753E988CD2}"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2234165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5878E9-EC0A-489B-8FFF-12753E988CD2}"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2A67F-BC3A-4608-B282-9CB0D3D1D5A4}" type="slidenum">
              <a:rPr lang="en-US" smtClean="0"/>
              <a:t>‹#›</a:t>
            </a:fld>
            <a:endParaRPr lang="en-US"/>
          </a:p>
        </p:txBody>
      </p:sp>
    </p:spTree>
    <p:extLst>
      <p:ext uri="{BB962C8B-B14F-4D97-AF65-F5344CB8AC3E}">
        <p14:creationId xmlns:p14="http://schemas.microsoft.com/office/powerpoint/2010/main" val="2303423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5878E9-EC0A-489B-8FFF-12753E988CD2}"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2A67F-BC3A-4608-B282-9CB0D3D1D5A4}" type="slidenum">
              <a:rPr lang="en-US" smtClean="0"/>
              <a:t>‹#›</a:t>
            </a:fld>
            <a:endParaRPr lang="en-US"/>
          </a:p>
        </p:txBody>
      </p:sp>
    </p:spTree>
    <p:extLst>
      <p:ext uri="{BB962C8B-B14F-4D97-AF65-F5344CB8AC3E}">
        <p14:creationId xmlns:p14="http://schemas.microsoft.com/office/powerpoint/2010/main" val="290723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Autofit/>
          </a:bodyPr>
          <a:lstStyle/>
          <a:p>
            <a:pPr algn="just"/>
            <a:r>
              <a:rPr lang="en-US" sz="2550" dirty="0" smtClean="0"/>
              <a:t>In the previous lecture we completed our discussion of the determinants of realized investment expenditure (I).</a:t>
            </a:r>
          </a:p>
          <a:p>
            <a:pPr algn="just"/>
            <a:r>
              <a:rPr lang="en-US" sz="2550" dirty="0" smtClean="0"/>
              <a:t>In this lecture we will learn that I is an unstable and volatile component of aggregate realized expenditure due to the inherent uncertainty in which the expectations regarding the prospective yields of durable capital goods are shrouded. </a:t>
            </a:r>
          </a:p>
          <a:p>
            <a:pPr algn="just"/>
            <a:r>
              <a:rPr lang="en-US" sz="2550" dirty="0" smtClean="0"/>
              <a:t>We will then consider the very important implications that this has for the determination of the level of employment and GDP in a modern, capital intensive economy as well as the stability of the same. </a:t>
            </a:r>
          </a:p>
        </p:txBody>
      </p:sp>
    </p:spTree>
    <p:extLst>
      <p:ext uri="{BB962C8B-B14F-4D97-AF65-F5344CB8AC3E}">
        <p14:creationId xmlns:p14="http://schemas.microsoft.com/office/powerpoint/2010/main" val="386995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23</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We have already noted in an earlier lecture that the </a:t>
            </a:r>
            <a:r>
              <a:rPr lang="en-US" dirty="0" smtClean="0"/>
              <a:t>extent of I is thus key in determining the level of actual GDP, which is always at or is always in the close vicinity of the equilibrium level of GDP. </a:t>
            </a:r>
            <a:endParaRPr lang="en-US" dirty="0" smtClean="0"/>
          </a:p>
          <a:p>
            <a:pPr algn="just"/>
            <a:r>
              <a:rPr lang="en-US" dirty="0"/>
              <a:t>The higher (lower) the level of I, the greater (lesser) the amount of savings that find an outlet</a:t>
            </a:r>
            <a:r>
              <a:rPr lang="en-US" dirty="0" smtClean="0"/>
              <a:t>. Thus, the higher (lower) the level of I, the greater (lower) the amount of aggregate demand.</a:t>
            </a:r>
            <a:endParaRPr lang="en-US" dirty="0" smtClean="0"/>
          </a:p>
          <a:p>
            <a:pPr algn="just"/>
            <a:r>
              <a:rPr lang="en-US" dirty="0" smtClean="0"/>
              <a:t>As a result,</a:t>
            </a:r>
            <a:r>
              <a:rPr lang="en-US" dirty="0" smtClean="0"/>
              <a:t> </a:t>
            </a:r>
            <a:r>
              <a:rPr lang="en-US" dirty="0" smtClean="0"/>
              <a:t>the higher (lower) the level of I, the higher (lower) the level of employment, production and income in the Keynesian system. </a:t>
            </a:r>
          </a:p>
          <a:p>
            <a:pPr marL="0" indent="0" algn="just">
              <a:buNone/>
            </a:pPr>
            <a:endParaRPr lang="en-US" dirty="0" smtClean="0"/>
          </a:p>
          <a:p>
            <a:pPr algn="just"/>
            <a:endParaRPr lang="en-US" dirty="0"/>
          </a:p>
        </p:txBody>
      </p:sp>
    </p:spTree>
    <p:extLst>
      <p:ext uri="{BB962C8B-B14F-4D97-AF65-F5344CB8AC3E}">
        <p14:creationId xmlns:p14="http://schemas.microsoft.com/office/powerpoint/2010/main" val="2996812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23</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338751831"/>
              </p:ext>
            </p:extLst>
          </p:nvPr>
        </p:nvGraphicFramePr>
        <p:xfrm>
          <a:off x="381000" y="1981200"/>
          <a:ext cx="8382000" cy="3962403"/>
        </p:xfrm>
        <a:graphic>
          <a:graphicData uri="http://schemas.openxmlformats.org/drawingml/2006/table">
            <a:tbl>
              <a:tblPr firstRow="1" bandRow="1">
                <a:tableStyleId>{5940675A-B579-460E-94D1-54222C63F5DA}</a:tableStyleId>
              </a:tblPr>
              <a:tblGrid>
                <a:gridCol w="1676400"/>
                <a:gridCol w="1676400"/>
                <a:gridCol w="1676400"/>
                <a:gridCol w="1676400"/>
                <a:gridCol w="1676400"/>
              </a:tblGrid>
              <a:tr h="139219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Total</a:t>
                      </a:r>
                      <a:r>
                        <a:rPr lang="en-US" b="1" baseline="0" dirty="0" smtClean="0"/>
                        <a:t> Savings (S) (in dollars) </a:t>
                      </a:r>
                      <a:endParaRPr lang="en-US" b="1" dirty="0"/>
                    </a:p>
                  </a:txBody>
                  <a:tcPr/>
                </a:tc>
                <a:tc>
                  <a:txBody>
                    <a:bodyPr/>
                    <a:lstStyle/>
                    <a:p>
                      <a:pPr algn="ctr"/>
                      <a:r>
                        <a:rPr lang="en-US" b="1" baseline="0" dirty="0" smtClean="0"/>
                        <a:t> Realized Investment Expenditure </a:t>
                      </a:r>
                    </a:p>
                    <a:p>
                      <a:pPr algn="ctr"/>
                      <a:r>
                        <a:rPr lang="en-US" b="1" baseline="0" dirty="0" smtClean="0"/>
                        <a:t>(I) (in dollars)</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428368">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28368">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28368">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28368">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28368">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428368">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Tree>
    <p:extLst>
      <p:ext uri="{BB962C8B-B14F-4D97-AF65-F5344CB8AC3E}">
        <p14:creationId xmlns:p14="http://schemas.microsoft.com/office/powerpoint/2010/main" val="1707822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3578998816"/>
              </p:ext>
            </p:extLst>
          </p:nvPr>
        </p:nvGraphicFramePr>
        <p:xfrm>
          <a:off x="533400" y="1905000"/>
          <a:ext cx="8229600" cy="4038598"/>
        </p:xfrm>
        <a:graphic>
          <a:graphicData uri="http://schemas.openxmlformats.org/drawingml/2006/table">
            <a:tbl>
              <a:tblPr firstRow="1" bandRow="1">
                <a:tableStyleId>{5940675A-B579-460E-94D1-54222C63F5DA}</a:tableStyleId>
              </a:tblPr>
              <a:tblGrid>
                <a:gridCol w="1645920"/>
                <a:gridCol w="1645920"/>
                <a:gridCol w="1645920"/>
                <a:gridCol w="1645920"/>
                <a:gridCol w="1645920"/>
              </a:tblGrid>
              <a:tr h="141896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436605">
                <a:tc>
                  <a:txBody>
                    <a:bodyPr/>
                    <a:lstStyle/>
                    <a:p>
                      <a:pPr algn="ctr"/>
                      <a:r>
                        <a:rPr lang="en-US" dirty="0" smtClean="0"/>
                        <a:t>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600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36605">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36605">
                <a:tc>
                  <a:txBody>
                    <a:bodyPr/>
                    <a:lstStyle/>
                    <a:p>
                      <a:pPr algn="ctr"/>
                      <a:r>
                        <a:rPr lang="en-US" dirty="0" smtClean="0"/>
                        <a:t>2000</a:t>
                      </a:r>
                      <a:endParaRPr lang="en-US" dirty="0"/>
                    </a:p>
                  </a:txBody>
                  <a:tcPr/>
                </a:tc>
                <a:tc>
                  <a:txBody>
                    <a:bodyPr/>
                    <a:lstStyle/>
                    <a:p>
                      <a:pPr algn="ctr"/>
                      <a:r>
                        <a:rPr lang="en-US" dirty="0" smtClean="0"/>
                        <a:t>200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36605">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36605">
                <a:tc>
                  <a:txBody>
                    <a:bodyPr/>
                    <a:lstStyle/>
                    <a:p>
                      <a:pPr algn="ctr"/>
                      <a:r>
                        <a:rPr lang="en-US" dirty="0" smtClean="0"/>
                        <a:t>3600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3800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436605">
                <a:tc>
                  <a:txBody>
                    <a:bodyPr/>
                    <a:lstStyle/>
                    <a:p>
                      <a:pPr algn="ctr"/>
                      <a:r>
                        <a:rPr lang="en-US" dirty="0" smtClean="0"/>
                        <a:t>4400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Tree>
    <p:extLst>
      <p:ext uri="{BB962C8B-B14F-4D97-AF65-F5344CB8AC3E}">
        <p14:creationId xmlns:p14="http://schemas.microsoft.com/office/powerpoint/2010/main" val="1748154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We have just concluded, however, that the amount of investment expenditure is extremely unpredictable and volatile, given that it is driven by animal spirits and waves of optimism and pessimism.</a:t>
            </a:r>
          </a:p>
          <a:p>
            <a:pPr algn="just"/>
            <a:r>
              <a:rPr lang="en-US" dirty="0" smtClean="0"/>
              <a:t>Thus, as a result, the level of production, employment and GDP will also be highly unstable and volatile.</a:t>
            </a:r>
          </a:p>
          <a:p>
            <a:pPr algn="just"/>
            <a:r>
              <a:rPr lang="en-US" dirty="0" smtClean="0"/>
              <a:t>There will be huge upward and downward swings of total production and employment that result from sudden increases and decreases in the expectations that underlie the prospective yields of investment goods.</a:t>
            </a:r>
            <a:endParaRPr lang="en-US" dirty="0"/>
          </a:p>
        </p:txBody>
      </p:sp>
    </p:spTree>
    <p:extLst>
      <p:ext uri="{BB962C8B-B14F-4D97-AF65-F5344CB8AC3E}">
        <p14:creationId xmlns:p14="http://schemas.microsoft.com/office/powerpoint/2010/main" val="2351833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lecture 22 we learnt that the amount of aggregate investment expenditure undertaken bears a negative relationship with the rate of interest. </a:t>
            </a:r>
          </a:p>
          <a:p>
            <a:pPr algn="just"/>
            <a:r>
              <a:rPr lang="en-US" dirty="0" smtClean="0"/>
              <a:t>Assume a given a set of expectations regarding prospective yields for the various units of each investment good and a given cost of production for each good.</a:t>
            </a:r>
          </a:p>
          <a:p>
            <a:pPr algn="just"/>
            <a:r>
              <a:rPr lang="en-US" dirty="0" smtClean="0"/>
              <a:t>This provides us with a given set of MECs for the various units of each investment good.</a:t>
            </a:r>
          </a:p>
          <a:p>
            <a:pPr algn="just"/>
            <a:r>
              <a:rPr lang="en-US" dirty="0" smtClean="0"/>
              <a:t>Now, the lower (higher) the rate of interest, the greater (lower) the chance that the MECs of the various units of exceed the given interest rate.  </a:t>
            </a:r>
            <a:endParaRPr lang="en-US" dirty="0"/>
          </a:p>
        </p:txBody>
      </p:sp>
    </p:spTree>
    <p:extLst>
      <p:ext uri="{BB962C8B-B14F-4D97-AF65-F5344CB8AC3E}">
        <p14:creationId xmlns:p14="http://schemas.microsoft.com/office/powerpoint/2010/main" val="52073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We also noted that this negative relationship between I and the </a:t>
            </a:r>
            <a:r>
              <a:rPr lang="en-US" dirty="0" err="1" smtClean="0"/>
              <a:t>r.o.i</a:t>
            </a:r>
            <a:r>
              <a:rPr lang="en-US" dirty="0" smtClean="0"/>
              <a:t> is drawn up for a given set of expectations regarding the prospective yields. </a:t>
            </a:r>
          </a:p>
          <a:p>
            <a:pPr algn="just"/>
            <a:r>
              <a:rPr lang="en-US" dirty="0" smtClean="0"/>
              <a:t>A greater sense of optimism regarding these prospective yields would result in higher MECs for the various units of each investment good and thus a greater possible amount of I at any given </a:t>
            </a:r>
            <a:r>
              <a:rPr lang="en-US" dirty="0" err="1" smtClean="0"/>
              <a:t>r.o.i</a:t>
            </a:r>
            <a:r>
              <a:rPr lang="en-US" dirty="0" smtClean="0"/>
              <a:t>.</a:t>
            </a:r>
          </a:p>
          <a:p>
            <a:pPr algn="just"/>
            <a:r>
              <a:rPr lang="en-US" dirty="0" smtClean="0"/>
              <a:t>The opposite would occur if there was a greater sense of pessimism regarding the prospective yields to be earned in the future. This would result in a smaller I for any given </a:t>
            </a:r>
            <a:r>
              <a:rPr lang="en-US" dirty="0" err="1" smtClean="0"/>
              <a:t>r.o.i</a:t>
            </a:r>
            <a:r>
              <a:rPr lang="en-US" dirty="0" smtClean="0"/>
              <a:t>.</a:t>
            </a:r>
            <a:endParaRPr lang="en-US" dirty="0"/>
          </a:p>
        </p:txBody>
      </p:sp>
    </p:spTree>
    <p:extLst>
      <p:ext uri="{BB962C8B-B14F-4D97-AF65-F5344CB8AC3E}">
        <p14:creationId xmlns:p14="http://schemas.microsoft.com/office/powerpoint/2010/main" val="309433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a:t>
            </a:r>
          </a:p>
        </p:txBody>
      </p:sp>
      <p:sp>
        <p:nvSpPr>
          <p:cNvPr id="7177" name="Text Box 17"/>
          <p:cNvSpPr txBox="1">
            <a:spLocks noChangeArrowheads="1"/>
          </p:cNvSpPr>
          <p:nvPr/>
        </p:nvSpPr>
        <p:spPr bwMode="auto">
          <a:xfrm>
            <a:off x="6553200" y="4953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76400"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4" name="Text Box 26"/>
          <p:cNvSpPr txBox="1">
            <a:spLocks noChangeArrowheads="1"/>
          </p:cNvSpPr>
          <p:nvPr/>
        </p:nvSpPr>
        <p:spPr bwMode="auto">
          <a:xfrm>
            <a:off x="32004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$2 trillion</a:t>
            </a:r>
          </a:p>
        </p:txBody>
      </p:sp>
      <p:sp>
        <p:nvSpPr>
          <p:cNvPr id="7195" name="Text Box 27"/>
          <p:cNvSpPr txBox="1">
            <a:spLocks noChangeArrowheads="1"/>
          </p:cNvSpPr>
          <p:nvPr/>
        </p:nvSpPr>
        <p:spPr bwMode="auto">
          <a:xfrm>
            <a:off x="48006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$3 trillion</a:t>
            </a:r>
          </a:p>
        </p:txBody>
      </p:sp>
      <p:sp>
        <p:nvSpPr>
          <p:cNvPr id="7196" name="Text Box 28"/>
          <p:cNvSpPr txBox="1">
            <a:spLocks noChangeArrowheads="1"/>
          </p:cNvSpPr>
          <p:nvPr/>
        </p:nvSpPr>
        <p:spPr bwMode="auto">
          <a:xfrm rot="5400000">
            <a:off x="1638300" y="3543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7197" name="Rectangle 29"/>
          <p:cNvSpPr>
            <a:spLocks noChangeArrowheads="1"/>
          </p:cNvSpPr>
          <p:nvPr/>
        </p:nvSpPr>
        <p:spPr bwMode="auto">
          <a:xfrm>
            <a:off x="4267200" y="5181600"/>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22</a:t>
            </a:r>
            <a:endParaRPr lang="en-US" dirty="0"/>
          </a:p>
        </p:txBody>
      </p:sp>
      <p:sp>
        <p:nvSpPr>
          <p:cNvPr id="22" name="Line 14"/>
          <p:cNvSpPr>
            <a:spLocks noChangeShapeType="1"/>
          </p:cNvSpPr>
          <p:nvPr/>
        </p:nvSpPr>
        <p:spPr bwMode="auto">
          <a:xfrm>
            <a:off x="2705100" y="1641764"/>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23" name="Text Box 17"/>
          <p:cNvSpPr txBox="1">
            <a:spLocks noChangeArrowheads="1"/>
          </p:cNvSpPr>
          <p:nvPr/>
        </p:nvSpPr>
        <p:spPr bwMode="auto">
          <a:xfrm>
            <a:off x="7086600" y="4432444"/>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p>
        </p:txBody>
      </p:sp>
      <p:sp>
        <p:nvSpPr>
          <p:cNvPr id="2" name="Rectangle 1"/>
          <p:cNvSpPr/>
          <p:nvPr/>
        </p:nvSpPr>
        <p:spPr>
          <a:xfrm rot="18351104">
            <a:off x="3184764" y="2255412"/>
            <a:ext cx="486165" cy="369332"/>
          </a:xfrm>
          <a:prstGeom prst="rect">
            <a:avLst/>
          </a:prstGeom>
        </p:spPr>
        <p:txBody>
          <a:bodyPr wrap="squar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
        <p:nvSpPr>
          <p:cNvPr id="3" name="Rectangle 2"/>
          <p:cNvSpPr/>
          <p:nvPr/>
        </p:nvSpPr>
        <p:spPr>
          <a:xfrm rot="18466251">
            <a:off x="5372100" y="3930134"/>
            <a:ext cx="410690" cy="369332"/>
          </a:xfrm>
          <a:prstGeom prst="rect">
            <a:avLst/>
          </a:prstGeom>
        </p:spPr>
        <p:txBody>
          <a:bodyPr wrap="non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Tree>
    <p:extLst>
      <p:ext uri="{BB962C8B-B14F-4D97-AF65-F5344CB8AC3E}">
        <p14:creationId xmlns:p14="http://schemas.microsoft.com/office/powerpoint/2010/main" val="1631175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92"/>
                                        </p:tgtEl>
                                        <p:attrNameLst>
                                          <p:attrName>style.visibility</p:attrName>
                                        </p:attrNameLst>
                                      </p:cBhvr>
                                      <p:to>
                                        <p:strVal val="visible"/>
                                      </p:to>
                                    </p:set>
                                  </p:childTnLst>
                                </p:cTn>
                              </p:par>
                            </p:childTnLst>
                          </p:cTn>
                        </p:par>
                        <p:par>
                          <p:cTn id="7" fill="hold" nodeType="afterGroup">
                            <p:stCondLst>
                              <p:cond delay="500"/>
                            </p:stCondLst>
                            <p:childTnLst>
                              <p:par>
                                <p:cTn id="8" presetID="9" presetClass="entr" presetSubtype="0" fill="hold" grpId="0" nodeType="afterEffect">
                                  <p:stCondLst>
                                    <p:cond delay="0"/>
                                  </p:stCondLst>
                                  <p:childTnLst>
                                    <p:set>
                                      <p:cBhvr>
                                        <p:cTn id="9" dur="1" fill="hold">
                                          <p:stCondLst>
                                            <p:cond delay="0"/>
                                          </p:stCondLst>
                                        </p:cTn>
                                        <p:tgtEl>
                                          <p:spTgt spid="7189"/>
                                        </p:tgtEl>
                                        <p:attrNameLst>
                                          <p:attrName>style.visibility</p:attrName>
                                        </p:attrNameLst>
                                      </p:cBhvr>
                                      <p:to>
                                        <p:strVal val="visible"/>
                                      </p:to>
                                    </p:set>
                                    <p:animEffect transition="in" filter="dissolve">
                                      <p:cBhvr>
                                        <p:cTn id="10" dur="500"/>
                                        <p:tgtEl>
                                          <p:spTgt spid="7189"/>
                                        </p:tgtEl>
                                      </p:cBhvr>
                                    </p:animEffect>
                                  </p:childTnLst>
                                </p:cTn>
                              </p:par>
                            </p:childTnLst>
                          </p:cTn>
                        </p:par>
                        <p:par>
                          <p:cTn id="11" fill="hold" nodeType="afterGroup">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7194"/>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7196"/>
                                        </p:tgtEl>
                                        <p:attrNameLst>
                                          <p:attrName>style.visibility</p:attrName>
                                        </p:attrNameLst>
                                      </p:cBhvr>
                                      <p:to>
                                        <p:strVal val="visible"/>
                                      </p:to>
                                    </p:set>
                                  </p:childTnLst>
                                </p:cTn>
                              </p:par>
                            </p:childTnLst>
                          </p:cTn>
                        </p:par>
                        <p:par>
                          <p:cTn id="18" fill="hold" nodeType="afterGroup">
                            <p:stCondLst>
                              <p:cond delay="500"/>
                            </p:stCondLst>
                            <p:childTnLst>
                              <p:par>
                                <p:cTn id="19" presetID="1" presetClass="entr" presetSubtype="0" fill="hold" grpId="0" nodeType="afterEffect">
                                  <p:stCondLst>
                                    <p:cond delay="0"/>
                                  </p:stCondLst>
                                  <p:childTnLst>
                                    <p:set>
                                      <p:cBhvr>
                                        <p:cTn id="20" dur="1" fill="hold">
                                          <p:stCondLst>
                                            <p:cond delay="499"/>
                                          </p:stCondLst>
                                        </p:cTn>
                                        <p:tgtEl>
                                          <p:spTgt spid="7193"/>
                                        </p:tgtEl>
                                        <p:attrNameLst>
                                          <p:attrName>style.visibility</p:attrName>
                                        </p:attrNameLst>
                                      </p:cBhvr>
                                      <p:to>
                                        <p:strVal val="visible"/>
                                      </p:to>
                                    </p:set>
                                  </p:childTnLst>
                                </p:cTn>
                              </p:par>
                            </p:childTnLst>
                          </p:cTn>
                        </p:par>
                        <p:par>
                          <p:cTn id="21" fill="hold" nodeType="afterGroup">
                            <p:stCondLst>
                              <p:cond delay="1000"/>
                            </p:stCondLst>
                            <p:childTnLst>
                              <p:par>
                                <p:cTn id="22" presetID="9" presetClass="entr" presetSubtype="0" fill="hold" grpId="0" nodeType="afterEffect">
                                  <p:stCondLst>
                                    <p:cond delay="0"/>
                                  </p:stCondLst>
                                  <p:childTnLst>
                                    <p:set>
                                      <p:cBhvr>
                                        <p:cTn id="23" dur="1" fill="hold">
                                          <p:stCondLst>
                                            <p:cond delay="0"/>
                                          </p:stCondLst>
                                        </p:cTn>
                                        <p:tgtEl>
                                          <p:spTgt spid="7190"/>
                                        </p:tgtEl>
                                        <p:attrNameLst>
                                          <p:attrName>style.visibility</p:attrName>
                                        </p:attrNameLst>
                                      </p:cBhvr>
                                      <p:to>
                                        <p:strVal val="visible"/>
                                      </p:to>
                                    </p:set>
                                    <p:animEffect transition="in" filter="dissolve">
                                      <p:cBhvr>
                                        <p:cTn id="24" dur="500"/>
                                        <p:tgtEl>
                                          <p:spTgt spid="7190"/>
                                        </p:tgtEl>
                                      </p:cBhvr>
                                    </p:animEffect>
                                  </p:childTnLst>
                                </p:cTn>
                              </p:par>
                            </p:childTnLst>
                          </p:cTn>
                        </p:par>
                        <p:par>
                          <p:cTn id="25" fill="hold" nodeType="afterGroup">
                            <p:stCondLst>
                              <p:cond delay="1500"/>
                            </p:stCondLst>
                            <p:childTnLst>
                              <p:par>
                                <p:cTn id="26" presetID="1" presetClass="entr" presetSubtype="0" fill="hold" grpId="0" nodeType="afterEffect">
                                  <p:stCondLst>
                                    <p:cond delay="0"/>
                                  </p:stCondLst>
                                  <p:childTnLst>
                                    <p:set>
                                      <p:cBhvr>
                                        <p:cTn id="27" dur="1" fill="hold">
                                          <p:stCondLst>
                                            <p:cond delay="499"/>
                                          </p:stCondLst>
                                        </p:cTn>
                                        <p:tgtEl>
                                          <p:spTgt spid="7197"/>
                                        </p:tgtEl>
                                        <p:attrNameLst>
                                          <p:attrName>style.visibility</p:attrName>
                                        </p:attrNameLst>
                                      </p:cBhvr>
                                      <p:to>
                                        <p:strVal val="visible"/>
                                      </p:to>
                                    </p:set>
                                  </p:childTnLst>
                                </p:cTn>
                              </p:par>
                            </p:childTnLst>
                          </p:cTn>
                        </p:par>
                        <p:par>
                          <p:cTn id="28" fill="hold" nodeType="afterGroup">
                            <p:stCondLst>
                              <p:cond delay="2000"/>
                            </p:stCondLst>
                            <p:childTnLst>
                              <p:par>
                                <p:cTn id="29" presetID="1" presetClass="entr" presetSubtype="0" fill="hold" grpId="0" nodeType="afterEffect">
                                  <p:stCondLst>
                                    <p:cond delay="0"/>
                                  </p:stCondLst>
                                  <p:childTnLst>
                                    <p:set>
                                      <p:cBhvr>
                                        <p:cTn id="30" dur="1" fill="hold">
                                          <p:stCondLst>
                                            <p:cond delay="499"/>
                                          </p:stCondLst>
                                        </p:cTn>
                                        <p:tgtEl>
                                          <p:spTgt spid="7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9" grpId="0" animBg="1"/>
      <p:bldP spid="7190" grpId="0" animBg="1"/>
      <p:bldP spid="7192" grpId="0" autoUpdateAnimBg="0"/>
      <p:bldP spid="7193" grpId="0" autoUpdateAnimBg="0"/>
      <p:bldP spid="7194" grpId="0" autoUpdateAnimBg="0"/>
      <p:bldP spid="7195" grpId="0" autoUpdateAnimBg="0"/>
      <p:bldP spid="7196" grpId="0" autoUpdateAnimBg="0"/>
      <p:bldP spid="719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Thus, expectations are key to determining the prospective yields of investment goods and thus the amount of investment expenditure at any given interest rate.</a:t>
            </a:r>
          </a:p>
          <a:p>
            <a:pPr algn="just"/>
            <a:r>
              <a:rPr lang="en-US" dirty="0" smtClean="0"/>
              <a:t>Keynes claimed that these expectations regarding the prospective yields of durable capital goods are extremely volatile. Why?</a:t>
            </a:r>
            <a:r>
              <a:rPr lang="en-US" dirty="0"/>
              <a:t> </a:t>
            </a:r>
            <a:r>
              <a:rPr lang="en-US" dirty="0" smtClean="0"/>
              <a:t>As a result of the extent of the uncertainty that surrounds all long term expectations. </a:t>
            </a:r>
          </a:p>
          <a:p>
            <a:pPr algn="just"/>
            <a:r>
              <a:rPr lang="en-US" dirty="0" smtClean="0"/>
              <a:t>Short term expectations regarding the occurrence of an event or regarding the magnitude of a variable can be formed on the basis of facts available today.</a:t>
            </a:r>
          </a:p>
          <a:p>
            <a:pPr algn="just"/>
            <a:r>
              <a:rPr lang="en-US" dirty="0" smtClean="0"/>
              <a:t>Thus, the price of an apple tomorrow or a week from now can be expected to be more or less the same as that which prevails today.</a:t>
            </a:r>
            <a:endParaRPr lang="en-US" dirty="0"/>
          </a:p>
        </p:txBody>
      </p:sp>
    </p:spTree>
    <p:extLst>
      <p:ext uri="{BB962C8B-B14F-4D97-AF65-F5344CB8AC3E}">
        <p14:creationId xmlns:p14="http://schemas.microsoft.com/office/powerpoint/2010/main" val="1907428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Short term expectations can be formed on the basis of projections of what has occurred in the recent past or what prevails in the present.</a:t>
            </a:r>
          </a:p>
          <a:p>
            <a:pPr algn="just"/>
            <a:r>
              <a:rPr lang="en-US" dirty="0" smtClean="0"/>
              <a:t>Durable capital goods, however, often have extremely long life-spans. </a:t>
            </a:r>
            <a:r>
              <a:rPr lang="en-US" dirty="0" err="1" smtClean="0"/>
              <a:t>Eg</a:t>
            </a:r>
            <a:r>
              <a:rPr lang="en-US" dirty="0" smtClean="0"/>
              <a:t>., an airplane, a car assembly plant, a steel plant, etc.</a:t>
            </a:r>
          </a:p>
          <a:p>
            <a:pPr algn="just"/>
            <a:r>
              <a:rPr lang="en-US" dirty="0" smtClean="0"/>
              <a:t>Ascertaining the prospective yields of such goods requires the formation of long term expectations regarding the increments to productivity (MVPs) that would prevail 5, 10 or maybe even 15 years from now.</a:t>
            </a:r>
          </a:p>
          <a:p>
            <a:pPr algn="just"/>
            <a:r>
              <a:rPr lang="en-US" dirty="0" smtClean="0"/>
              <a:t>On what basis can such expectations be formed? Not, certainly, on the basis of facts of the present or of the recent past.</a:t>
            </a:r>
            <a:endParaRPr lang="en-US" dirty="0"/>
          </a:p>
        </p:txBody>
      </p:sp>
    </p:spTree>
    <p:extLst>
      <p:ext uri="{BB962C8B-B14F-4D97-AF65-F5344CB8AC3E}">
        <p14:creationId xmlns:p14="http://schemas.microsoft.com/office/powerpoint/2010/main" val="111066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Just because a machine currently adds $1000 to revenues does not mean that it will continue to do so 10 years from now. </a:t>
            </a:r>
          </a:p>
          <a:p>
            <a:pPr algn="just"/>
            <a:r>
              <a:rPr lang="en-US" dirty="0" smtClean="0"/>
              <a:t>Remember that the yield of a capital good depends on its physical productivity and on the price of the good that it helps produce.</a:t>
            </a:r>
          </a:p>
          <a:p>
            <a:pPr algn="just"/>
            <a:r>
              <a:rPr lang="en-US" dirty="0" smtClean="0"/>
              <a:t>For instance, the prospective yield of the net depended both on the number of extra fish that could be acquired per hour with its aid and on the price of the fish.</a:t>
            </a:r>
          </a:p>
          <a:p>
            <a:pPr algn="just"/>
            <a:r>
              <a:rPr lang="en-US" dirty="0" smtClean="0"/>
              <a:t>But over the long life span of most investment goods, a number of unforeseen events could affect both its physical productivity as well as the price of the good that it helps produce.</a:t>
            </a:r>
          </a:p>
        </p:txBody>
      </p:sp>
    </p:spTree>
    <p:extLst>
      <p:ext uri="{BB962C8B-B14F-4D97-AF65-F5344CB8AC3E}">
        <p14:creationId xmlns:p14="http://schemas.microsoft.com/office/powerpoint/2010/main" val="168783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Competing machines embodying new and better technologies might emerge, there might be a war, export markets might dry up, etc.</a:t>
            </a:r>
            <a:endParaRPr lang="en-US" dirty="0"/>
          </a:p>
          <a:p>
            <a:pPr algn="just"/>
            <a:r>
              <a:rPr lang="en-US" dirty="0" smtClean="0"/>
              <a:t>But no factual basis exists for forming expectations regarding the probability of occurrence of such and other sundry events that might affect the yields of a durable capital good many years in the future.</a:t>
            </a:r>
          </a:p>
          <a:p>
            <a:pPr algn="just"/>
            <a:r>
              <a:rPr lang="en-US" dirty="0" smtClean="0"/>
              <a:t>The </a:t>
            </a:r>
            <a:r>
              <a:rPr lang="en-US" dirty="0"/>
              <a:t>entire prospective yield of most durable capital goods is thus shrouded in a</a:t>
            </a:r>
            <a:r>
              <a:rPr lang="en-US" dirty="0" smtClean="0"/>
              <a:t> </a:t>
            </a:r>
            <a:r>
              <a:rPr lang="en-US" dirty="0"/>
              <a:t>fog of uncertainty and cannot be determined on any </a:t>
            </a:r>
            <a:r>
              <a:rPr lang="en-US" dirty="0" smtClean="0"/>
              <a:t>precise, rational </a:t>
            </a:r>
            <a:r>
              <a:rPr lang="en-US" dirty="0"/>
              <a:t>basis. </a:t>
            </a:r>
            <a:endParaRPr lang="en-US" dirty="0" smtClean="0"/>
          </a:p>
          <a:p>
            <a:pPr algn="just"/>
            <a:endParaRPr lang="en-US" dirty="0"/>
          </a:p>
          <a:p>
            <a:endParaRPr lang="en-US" dirty="0"/>
          </a:p>
        </p:txBody>
      </p:sp>
    </p:spTree>
    <p:extLst>
      <p:ext uri="{BB962C8B-B14F-4D97-AF65-F5344CB8AC3E}">
        <p14:creationId xmlns:p14="http://schemas.microsoft.com/office/powerpoint/2010/main" val="2184293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Given this impossibility of any rationality in forming the long term expectations required, decisions regarding the purchase of a new durable capital good are inherently irrational in nature. </a:t>
            </a:r>
          </a:p>
          <a:p>
            <a:pPr algn="just"/>
            <a:r>
              <a:rPr lang="en-US" dirty="0" smtClean="0"/>
              <a:t>They are guided by the “animal spirits” of the investor, and are thus subject to waves of optimism, pessimism. </a:t>
            </a:r>
          </a:p>
          <a:p>
            <a:pPr algn="just"/>
            <a:r>
              <a:rPr lang="en-US" dirty="0" smtClean="0"/>
              <a:t>Moreover, these long term expectations are subject to all the follies of mass psychology and the associated herd mentality.</a:t>
            </a:r>
          </a:p>
          <a:p>
            <a:pPr algn="just"/>
            <a:r>
              <a:rPr lang="en-US" dirty="0" smtClean="0"/>
              <a:t>Thus, the volatile, unpredictable and uncertain nature of the amount of investment expenditure.</a:t>
            </a:r>
            <a:endParaRPr lang="en-US" dirty="0"/>
          </a:p>
        </p:txBody>
      </p:sp>
    </p:spTree>
    <p:extLst>
      <p:ext uri="{BB962C8B-B14F-4D97-AF65-F5344CB8AC3E}">
        <p14:creationId xmlns:p14="http://schemas.microsoft.com/office/powerpoint/2010/main" val="2323194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1232</Words>
  <Application>Microsoft Office PowerPoint</Application>
  <PresentationFormat>On-screen Show (4:3)</PresentationFormat>
  <Paragraphs>132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Lecture 23</vt:lpstr>
      <vt:lpstr>Lecture 23</vt:lpstr>
      <vt:lpstr>Lecture 22</vt:lpstr>
      <vt:lpstr>Lecture 23</vt:lpstr>
      <vt:lpstr>Lecture 23</vt:lpstr>
      <vt:lpstr>Lecture 23</vt:lpstr>
      <vt:lpstr>Lecture 23</vt:lpstr>
      <vt:lpstr>Lecture 23</vt:lpstr>
      <vt:lpstr>Lecture 23</vt:lpstr>
      <vt:lpstr>Lecture 23</vt:lpstr>
      <vt:lpstr>Lecture 23</vt:lpstr>
      <vt:lpstr>Lecture 23</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GP</dc:creator>
  <cp:lastModifiedBy>GP</cp:lastModifiedBy>
  <cp:revision>9</cp:revision>
  <dcterms:created xsi:type="dcterms:W3CDTF">2013-07-12T17:18:54Z</dcterms:created>
  <dcterms:modified xsi:type="dcterms:W3CDTF">2013-07-12T18:06:47Z</dcterms:modified>
</cp:coreProperties>
</file>