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 id="271" r:id="rId4"/>
    <p:sldId id="272" r:id="rId5"/>
    <p:sldId id="273" r:id="rId6"/>
    <p:sldId id="274" r:id="rId7"/>
    <p:sldId id="275" r:id="rId8"/>
    <p:sldId id="276" r:id="rId9"/>
    <p:sldId id="259" r:id="rId10"/>
    <p:sldId id="260" r:id="rId11"/>
    <p:sldId id="261" r:id="rId12"/>
    <p:sldId id="262" r:id="rId13"/>
    <p:sldId id="27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9B3872-9B85-4880-930F-092F0E8458D9}"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1088077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9B3872-9B85-4880-930F-092F0E8458D9}"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323160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9B3872-9B85-4880-930F-092F0E8458D9}"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701949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9B3872-9B85-4880-930F-092F0E8458D9}"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2733885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9B3872-9B85-4880-930F-092F0E8458D9}" type="datetimeFigureOut">
              <a:rPr lang="en-US" smtClean="0"/>
              <a:t>7/12/2013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3400594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9B3872-9B85-4880-930F-092F0E8458D9}"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2049468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9B3872-9B85-4880-930F-092F0E8458D9}" type="datetimeFigureOut">
              <a:rPr lang="en-US" smtClean="0"/>
              <a:t>7/12/2013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1007077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9B3872-9B85-4880-930F-092F0E8458D9}" type="datetimeFigureOut">
              <a:rPr lang="en-US" smtClean="0"/>
              <a:t>7/12/2013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568680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9B3872-9B85-4880-930F-092F0E8458D9}" type="datetimeFigureOut">
              <a:rPr lang="en-US" smtClean="0"/>
              <a:t>7/12/2013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3749117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9B3872-9B85-4880-930F-092F0E8458D9}"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1859948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9B3872-9B85-4880-930F-092F0E8458D9}" type="datetimeFigureOut">
              <a:rPr lang="en-US" smtClean="0"/>
              <a:t>7/12/2013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613258-C3C8-4044-883C-07BC7582C2AB}" type="slidenum">
              <a:rPr lang="en-US" smtClean="0"/>
              <a:t>‹#›</a:t>
            </a:fld>
            <a:endParaRPr lang="en-US"/>
          </a:p>
        </p:txBody>
      </p:sp>
    </p:spTree>
    <p:extLst>
      <p:ext uri="{BB962C8B-B14F-4D97-AF65-F5344CB8AC3E}">
        <p14:creationId xmlns:p14="http://schemas.microsoft.com/office/powerpoint/2010/main" val="90885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9B3872-9B85-4880-930F-092F0E8458D9}" type="datetimeFigureOut">
              <a:rPr lang="en-US" smtClean="0"/>
              <a:t>7/12/2013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613258-C3C8-4044-883C-07BC7582C2AB}" type="slidenum">
              <a:rPr lang="en-US" smtClean="0"/>
              <a:t>‹#›</a:t>
            </a:fld>
            <a:endParaRPr lang="en-US"/>
          </a:p>
        </p:txBody>
      </p:sp>
    </p:spTree>
    <p:extLst>
      <p:ext uri="{BB962C8B-B14F-4D97-AF65-F5344CB8AC3E}">
        <p14:creationId xmlns:p14="http://schemas.microsoft.com/office/powerpoint/2010/main" val="3947110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a:t>
            </a:r>
            <a:endParaRPr lang="en-US" dirty="0"/>
          </a:p>
        </p:txBody>
      </p:sp>
      <p:sp>
        <p:nvSpPr>
          <p:cNvPr id="5" name="Content Placeholder 4"/>
          <p:cNvSpPr>
            <a:spLocks noGrp="1"/>
          </p:cNvSpPr>
          <p:nvPr>
            <p:ph idx="1"/>
          </p:nvPr>
        </p:nvSpPr>
        <p:spPr/>
        <p:txBody>
          <a:bodyPr>
            <a:normAutofit fontScale="92500" lnSpcReduction="20000"/>
          </a:bodyPr>
          <a:lstStyle/>
          <a:p>
            <a:pPr algn="just"/>
            <a:r>
              <a:rPr lang="en-US" dirty="0" smtClean="0"/>
              <a:t>In the previous lecture we analyzed the conditions under which the purchase of a new durable capital good is profitable (or not).</a:t>
            </a:r>
          </a:p>
          <a:p>
            <a:pPr algn="just"/>
            <a:r>
              <a:rPr lang="en-US" dirty="0" smtClean="0"/>
              <a:t>We concluded that a new durable capital good is profitable to purchase if its MEC is greater than the prevailing interest rate and is unprofitable if the interest rate exceeds its MEC.</a:t>
            </a:r>
          </a:p>
          <a:p>
            <a:pPr algn="just"/>
            <a:r>
              <a:rPr lang="en-US" dirty="0" smtClean="0"/>
              <a:t>In this lecture we will use this conclusion to derive a relationship between the aggregate realized investment expenditure in an economy and the rate of interest.</a:t>
            </a:r>
          </a:p>
          <a:p>
            <a:pPr algn="just"/>
            <a:endParaRPr lang="en-US" dirty="0"/>
          </a:p>
        </p:txBody>
      </p:sp>
    </p:spTree>
    <p:extLst>
      <p:ext uri="{BB962C8B-B14F-4D97-AF65-F5344CB8AC3E}">
        <p14:creationId xmlns:p14="http://schemas.microsoft.com/office/powerpoint/2010/main" val="2803158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55580979"/>
              </p:ext>
            </p:extLst>
          </p:nvPr>
        </p:nvGraphicFramePr>
        <p:xfrm>
          <a:off x="457200" y="1600200"/>
          <a:ext cx="8229600" cy="2123440"/>
        </p:xfrm>
        <a:graphic>
          <a:graphicData uri="http://schemas.openxmlformats.org/drawingml/2006/table">
            <a:tbl>
              <a:tblPr firstRow="1" bandRow="1">
                <a:tableStyleId>{5940675A-B579-460E-94D1-54222C63F5DA}</a:tableStyleId>
              </a:tblPr>
              <a:tblGrid>
                <a:gridCol w="2057400"/>
                <a:gridCol w="2057400"/>
                <a:gridCol w="2057400"/>
                <a:gridCol w="2057400"/>
              </a:tblGrid>
              <a:tr h="370840">
                <a:tc>
                  <a:txBody>
                    <a:bodyPr/>
                    <a:lstStyle/>
                    <a:p>
                      <a:pPr algn="ctr"/>
                      <a:r>
                        <a:rPr lang="en-US" b="1" dirty="0" smtClean="0"/>
                        <a:t>Units</a:t>
                      </a:r>
                      <a:endParaRPr lang="en-US" b="1" dirty="0"/>
                    </a:p>
                  </a:txBody>
                  <a:tcPr/>
                </a:tc>
                <a:tc>
                  <a:txBody>
                    <a:bodyPr/>
                    <a:lstStyle/>
                    <a:p>
                      <a:pPr algn="ctr"/>
                      <a:r>
                        <a:rPr lang="en-US" b="1" dirty="0" smtClean="0"/>
                        <a:t>Cost of Production</a:t>
                      </a:r>
                      <a:endParaRPr lang="en-US" b="1" dirty="0"/>
                    </a:p>
                  </a:txBody>
                  <a:tcPr/>
                </a:tc>
                <a:tc>
                  <a:txBody>
                    <a:bodyPr/>
                    <a:lstStyle/>
                    <a:p>
                      <a:pPr algn="ctr"/>
                      <a:r>
                        <a:rPr lang="en-US" b="1" dirty="0" smtClean="0"/>
                        <a:t>Prospective Yields (expectations</a:t>
                      </a:r>
                      <a:r>
                        <a:rPr lang="en-US" b="1" baseline="0" dirty="0" smtClean="0"/>
                        <a:t> E1)</a:t>
                      </a:r>
                      <a:endParaRPr lang="en-US" b="1" dirty="0"/>
                    </a:p>
                  </a:txBody>
                  <a:tcPr/>
                </a:tc>
                <a:tc>
                  <a:txBody>
                    <a:bodyPr/>
                    <a:lstStyle/>
                    <a:p>
                      <a:pPr algn="ctr"/>
                      <a:r>
                        <a:rPr lang="en-US" b="1" dirty="0" smtClean="0"/>
                        <a:t>Prospective Yields (expectations E2)</a:t>
                      </a:r>
                      <a:endParaRPr lang="en-US" b="1" dirty="0"/>
                    </a:p>
                  </a:txBody>
                  <a:tcPr/>
                </a:tc>
              </a:tr>
              <a:tr h="370840">
                <a:tc>
                  <a:txBody>
                    <a:bodyPr/>
                    <a:lstStyle/>
                    <a:p>
                      <a:pPr algn="ctr"/>
                      <a:r>
                        <a:rPr lang="en-US" dirty="0" smtClean="0"/>
                        <a:t>1</a:t>
                      </a:r>
                      <a:endParaRPr lang="en-US" dirty="0"/>
                    </a:p>
                  </a:txBody>
                  <a:tcPr/>
                </a:tc>
                <a:tc>
                  <a:txBody>
                    <a:bodyPr/>
                    <a:lstStyle/>
                    <a:p>
                      <a:pPr algn="ctr"/>
                      <a:r>
                        <a:rPr lang="en-US" dirty="0" smtClean="0"/>
                        <a:t>100</a:t>
                      </a:r>
                      <a:endParaRPr lang="en-US" dirty="0"/>
                    </a:p>
                  </a:txBody>
                  <a:tcPr/>
                </a:tc>
                <a:tc>
                  <a:txBody>
                    <a:bodyPr/>
                    <a:lstStyle/>
                    <a:p>
                      <a:pPr algn="ctr"/>
                      <a:r>
                        <a:rPr lang="en-US" dirty="0" smtClean="0"/>
                        <a:t>110</a:t>
                      </a:r>
                      <a:endParaRPr lang="en-US" dirty="0"/>
                    </a:p>
                  </a:txBody>
                  <a:tcPr/>
                </a:tc>
                <a:tc>
                  <a:txBody>
                    <a:bodyPr/>
                    <a:lstStyle/>
                    <a:p>
                      <a:pPr algn="ctr"/>
                      <a:r>
                        <a:rPr lang="en-US" dirty="0" smtClean="0"/>
                        <a:t>120</a:t>
                      </a:r>
                      <a:endParaRPr lang="en-US" dirty="0"/>
                    </a:p>
                  </a:txBody>
                  <a:tcPr/>
                </a:tc>
              </a:tr>
              <a:tr h="370840">
                <a:tc>
                  <a:txBody>
                    <a:bodyPr/>
                    <a:lstStyle/>
                    <a:p>
                      <a:pPr algn="ctr"/>
                      <a:r>
                        <a:rPr lang="en-US" dirty="0" smtClean="0"/>
                        <a:t>2</a:t>
                      </a:r>
                      <a:endParaRPr lang="en-US" dirty="0"/>
                    </a:p>
                  </a:txBody>
                  <a:tcPr/>
                </a:tc>
                <a:tc>
                  <a:txBody>
                    <a:bodyPr/>
                    <a:lstStyle/>
                    <a:p>
                      <a:pPr algn="ctr"/>
                      <a:r>
                        <a:rPr lang="en-US" dirty="0" smtClean="0"/>
                        <a:t>100</a:t>
                      </a:r>
                      <a:endParaRPr lang="en-US" dirty="0"/>
                    </a:p>
                  </a:txBody>
                  <a:tcPr/>
                </a:tc>
                <a:tc>
                  <a:txBody>
                    <a:bodyPr/>
                    <a:lstStyle/>
                    <a:p>
                      <a:pPr algn="ctr"/>
                      <a:r>
                        <a:rPr lang="en-US" dirty="0" smtClean="0"/>
                        <a:t>108</a:t>
                      </a:r>
                      <a:endParaRPr lang="en-US" dirty="0"/>
                    </a:p>
                  </a:txBody>
                  <a:tcPr/>
                </a:tc>
                <a:tc>
                  <a:txBody>
                    <a:bodyPr/>
                    <a:lstStyle/>
                    <a:p>
                      <a:pPr algn="ctr"/>
                      <a:r>
                        <a:rPr lang="en-US" dirty="0" smtClean="0"/>
                        <a:t>118</a:t>
                      </a:r>
                      <a:endParaRPr lang="en-US" dirty="0"/>
                    </a:p>
                  </a:txBody>
                  <a:tcPr/>
                </a:tc>
              </a:tr>
              <a:tr h="370840">
                <a:tc>
                  <a:txBody>
                    <a:bodyPr/>
                    <a:lstStyle/>
                    <a:p>
                      <a:pPr algn="ctr"/>
                      <a:r>
                        <a:rPr lang="en-US" dirty="0" smtClean="0"/>
                        <a:t>3</a:t>
                      </a:r>
                      <a:endParaRPr lang="en-US" dirty="0"/>
                    </a:p>
                  </a:txBody>
                  <a:tcPr/>
                </a:tc>
                <a:tc>
                  <a:txBody>
                    <a:bodyPr/>
                    <a:lstStyle/>
                    <a:p>
                      <a:pPr algn="ctr"/>
                      <a:r>
                        <a:rPr lang="en-US" dirty="0" smtClean="0"/>
                        <a:t>100</a:t>
                      </a:r>
                      <a:endParaRPr lang="en-US" dirty="0"/>
                    </a:p>
                  </a:txBody>
                  <a:tcPr/>
                </a:tc>
                <a:tc>
                  <a:txBody>
                    <a:bodyPr/>
                    <a:lstStyle/>
                    <a:p>
                      <a:pPr algn="ctr"/>
                      <a:r>
                        <a:rPr lang="en-US" dirty="0" smtClean="0"/>
                        <a:t>105</a:t>
                      </a:r>
                      <a:endParaRPr lang="en-US" dirty="0"/>
                    </a:p>
                  </a:txBody>
                  <a:tcPr/>
                </a:tc>
                <a:tc>
                  <a:txBody>
                    <a:bodyPr/>
                    <a:lstStyle/>
                    <a:p>
                      <a:pPr algn="ctr"/>
                      <a:r>
                        <a:rPr lang="en-US" dirty="0" smtClean="0"/>
                        <a:t>115</a:t>
                      </a:r>
                      <a:endParaRPr lang="en-US" dirty="0"/>
                    </a:p>
                  </a:txBody>
                  <a:tcPr/>
                </a:tc>
              </a:tr>
              <a:tr h="370840">
                <a:tc>
                  <a:txBody>
                    <a:bodyPr/>
                    <a:lstStyle/>
                    <a:p>
                      <a:pPr algn="ctr"/>
                      <a:r>
                        <a:rPr lang="en-US" dirty="0" smtClean="0"/>
                        <a:t>4</a:t>
                      </a:r>
                      <a:endParaRPr lang="en-US" dirty="0"/>
                    </a:p>
                  </a:txBody>
                  <a:tcPr/>
                </a:tc>
                <a:tc>
                  <a:txBody>
                    <a:bodyPr/>
                    <a:lstStyle/>
                    <a:p>
                      <a:pPr algn="ctr"/>
                      <a:r>
                        <a:rPr lang="en-US" dirty="0" smtClean="0"/>
                        <a:t>100</a:t>
                      </a:r>
                      <a:endParaRPr lang="en-US" dirty="0"/>
                    </a:p>
                  </a:txBody>
                  <a:tcPr/>
                </a:tc>
                <a:tc>
                  <a:txBody>
                    <a:bodyPr/>
                    <a:lstStyle/>
                    <a:p>
                      <a:pPr algn="ctr"/>
                      <a:r>
                        <a:rPr lang="en-US" dirty="0" smtClean="0"/>
                        <a:t>102</a:t>
                      </a:r>
                      <a:endParaRPr lang="en-US" dirty="0"/>
                    </a:p>
                  </a:txBody>
                  <a:tcPr/>
                </a:tc>
                <a:tc>
                  <a:txBody>
                    <a:bodyPr/>
                    <a:lstStyle/>
                    <a:p>
                      <a:pPr algn="ctr"/>
                      <a:r>
                        <a:rPr lang="en-US" dirty="0" smtClean="0"/>
                        <a:t>112</a:t>
                      </a:r>
                    </a:p>
                  </a:txBody>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483224761"/>
              </p:ext>
            </p:extLst>
          </p:nvPr>
        </p:nvGraphicFramePr>
        <p:xfrm>
          <a:off x="1524000" y="3962400"/>
          <a:ext cx="6172200" cy="2123440"/>
        </p:xfrm>
        <a:graphic>
          <a:graphicData uri="http://schemas.openxmlformats.org/drawingml/2006/table">
            <a:tbl>
              <a:tblPr firstRow="1" bandRow="1">
                <a:tableStyleId>{5940675A-B579-460E-94D1-54222C63F5DA}</a:tableStyleId>
              </a:tblPr>
              <a:tblGrid>
                <a:gridCol w="2057400"/>
                <a:gridCol w="2057400"/>
                <a:gridCol w="2057400"/>
              </a:tblGrid>
              <a:tr h="370840">
                <a:tc>
                  <a:txBody>
                    <a:bodyPr/>
                    <a:lstStyle/>
                    <a:p>
                      <a:pPr algn="ctr"/>
                      <a:r>
                        <a:rPr lang="en-US" b="1" dirty="0" smtClean="0"/>
                        <a:t>Units</a:t>
                      </a:r>
                      <a:endParaRPr lang="en-US" b="1" dirty="0"/>
                    </a:p>
                  </a:txBody>
                  <a:tcPr/>
                </a:tc>
                <a:tc>
                  <a:txBody>
                    <a:bodyPr/>
                    <a:lstStyle/>
                    <a:p>
                      <a:pPr algn="ctr"/>
                      <a:r>
                        <a:rPr lang="en-US" b="1" dirty="0" smtClean="0"/>
                        <a:t>Marginal</a:t>
                      </a:r>
                      <a:r>
                        <a:rPr lang="en-US" b="1" baseline="0" dirty="0" smtClean="0"/>
                        <a:t> Efficiency of Capital (E1)</a:t>
                      </a:r>
                      <a:endParaRPr lang="en-US" b="1" dirty="0"/>
                    </a:p>
                  </a:txBody>
                  <a:tcPr/>
                </a:tc>
                <a:tc>
                  <a:txBody>
                    <a:bodyPr/>
                    <a:lstStyle/>
                    <a:p>
                      <a:pPr algn="ctr"/>
                      <a:r>
                        <a:rPr lang="en-US" b="1" dirty="0" smtClean="0"/>
                        <a:t>Marginal</a:t>
                      </a:r>
                      <a:r>
                        <a:rPr lang="en-US" b="1" baseline="0" dirty="0" smtClean="0"/>
                        <a:t> Efficiency of Capital (E2)</a:t>
                      </a:r>
                      <a:endParaRPr lang="en-US" b="1" dirty="0"/>
                    </a:p>
                  </a:txBody>
                  <a:tcPr/>
                </a:tc>
              </a:tr>
              <a:tr h="370840">
                <a:tc>
                  <a:txBody>
                    <a:bodyPr/>
                    <a:lstStyle/>
                    <a:p>
                      <a:pPr algn="ctr"/>
                      <a:r>
                        <a:rPr lang="en-US" dirty="0" smtClean="0"/>
                        <a:t>1</a:t>
                      </a:r>
                      <a:endParaRPr lang="en-US" dirty="0"/>
                    </a:p>
                  </a:txBody>
                  <a:tcPr/>
                </a:tc>
                <a:tc>
                  <a:txBody>
                    <a:bodyPr/>
                    <a:lstStyle/>
                    <a:p>
                      <a:pPr algn="ctr"/>
                      <a:r>
                        <a:rPr lang="en-US" dirty="0" smtClean="0"/>
                        <a:t>10%</a:t>
                      </a:r>
                      <a:endParaRPr lang="en-US" dirty="0"/>
                    </a:p>
                  </a:txBody>
                  <a:tcPr/>
                </a:tc>
                <a:tc>
                  <a:txBody>
                    <a:bodyPr/>
                    <a:lstStyle/>
                    <a:p>
                      <a:pPr algn="ctr"/>
                      <a:r>
                        <a:rPr lang="en-US" dirty="0" smtClean="0"/>
                        <a:t>20%</a:t>
                      </a:r>
                      <a:endParaRPr lang="en-US" dirty="0"/>
                    </a:p>
                  </a:txBody>
                  <a:tcPr/>
                </a:tc>
              </a:tr>
              <a:tr h="370840">
                <a:tc>
                  <a:txBody>
                    <a:bodyPr/>
                    <a:lstStyle/>
                    <a:p>
                      <a:pPr algn="ctr"/>
                      <a:r>
                        <a:rPr lang="en-US" dirty="0" smtClean="0"/>
                        <a:t>2</a:t>
                      </a:r>
                      <a:endParaRPr lang="en-US" dirty="0"/>
                    </a:p>
                  </a:txBody>
                  <a:tcPr/>
                </a:tc>
                <a:tc>
                  <a:txBody>
                    <a:bodyPr/>
                    <a:lstStyle/>
                    <a:p>
                      <a:pPr algn="ctr"/>
                      <a:r>
                        <a:rPr lang="en-US" dirty="0" smtClean="0"/>
                        <a:t>8%</a:t>
                      </a:r>
                      <a:endParaRPr lang="en-US" dirty="0"/>
                    </a:p>
                  </a:txBody>
                  <a:tcPr/>
                </a:tc>
                <a:tc>
                  <a:txBody>
                    <a:bodyPr/>
                    <a:lstStyle/>
                    <a:p>
                      <a:pPr algn="ctr"/>
                      <a:r>
                        <a:rPr lang="en-US" dirty="0" smtClean="0"/>
                        <a:t>18%</a:t>
                      </a:r>
                      <a:endParaRPr lang="en-US" dirty="0"/>
                    </a:p>
                  </a:txBody>
                  <a:tcPr/>
                </a:tc>
              </a:tr>
              <a:tr h="370840">
                <a:tc>
                  <a:txBody>
                    <a:bodyPr/>
                    <a:lstStyle/>
                    <a:p>
                      <a:pPr algn="ctr"/>
                      <a:r>
                        <a:rPr lang="en-US" dirty="0" smtClean="0"/>
                        <a:t>3</a:t>
                      </a:r>
                      <a:endParaRPr lang="en-US" dirty="0"/>
                    </a:p>
                  </a:txBody>
                  <a:tcPr/>
                </a:tc>
                <a:tc>
                  <a:txBody>
                    <a:bodyPr/>
                    <a:lstStyle/>
                    <a:p>
                      <a:pPr algn="ctr"/>
                      <a:r>
                        <a:rPr lang="en-US" dirty="0" smtClean="0"/>
                        <a:t>5%</a:t>
                      </a:r>
                      <a:endParaRPr lang="en-US" dirty="0"/>
                    </a:p>
                  </a:txBody>
                  <a:tcPr/>
                </a:tc>
                <a:tc>
                  <a:txBody>
                    <a:bodyPr/>
                    <a:lstStyle/>
                    <a:p>
                      <a:pPr algn="ctr"/>
                      <a:r>
                        <a:rPr lang="en-US" dirty="0" smtClean="0"/>
                        <a:t>15%</a:t>
                      </a:r>
                      <a:endParaRPr lang="en-US" dirty="0"/>
                    </a:p>
                  </a:txBody>
                  <a:tcPr/>
                </a:tc>
              </a:tr>
              <a:tr h="370840">
                <a:tc>
                  <a:txBody>
                    <a:bodyPr/>
                    <a:lstStyle/>
                    <a:p>
                      <a:pPr algn="ctr"/>
                      <a:r>
                        <a:rPr lang="en-US" dirty="0" smtClean="0"/>
                        <a:t>4</a:t>
                      </a:r>
                      <a:endParaRPr lang="en-US" dirty="0"/>
                    </a:p>
                  </a:txBody>
                  <a:tcPr/>
                </a:tc>
                <a:tc>
                  <a:txBody>
                    <a:bodyPr/>
                    <a:lstStyle/>
                    <a:p>
                      <a:pPr algn="ctr"/>
                      <a:r>
                        <a:rPr lang="en-US" dirty="0" smtClean="0"/>
                        <a:t>2%</a:t>
                      </a:r>
                      <a:endParaRPr lang="en-US" dirty="0"/>
                    </a:p>
                  </a:txBody>
                  <a:tcPr/>
                </a:tc>
                <a:tc>
                  <a:txBody>
                    <a:bodyPr/>
                    <a:lstStyle/>
                    <a:p>
                      <a:pPr algn="ctr"/>
                      <a:r>
                        <a:rPr lang="en-US" dirty="0" smtClean="0"/>
                        <a:t>12%</a:t>
                      </a:r>
                      <a:endParaRPr lang="en-US" dirty="0"/>
                    </a:p>
                  </a:txBody>
                  <a:tcPr/>
                </a:tc>
              </a:tr>
            </a:tbl>
          </a:graphicData>
        </a:graphic>
      </p:graphicFrame>
    </p:spTree>
    <p:extLst>
      <p:ext uri="{BB962C8B-B14F-4D97-AF65-F5344CB8AC3E}">
        <p14:creationId xmlns:p14="http://schemas.microsoft.com/office/powerpoint/2010/main" val="2511944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9481038"/>
              </p:ext>
            </p:extLst>
          </p:nvPr>
        </p:nvGraphicFramePr>
        <p:xfrm>
          <a:off x="1676400" y="1676400"/>
          <a:ext cx="6172200" cy="2768600"/>
        </p:xfrm>
        <a:graphic>
          <a:graphicData uri="http://schemas.openxmlformats.org/drawingml/2006/table">
            <a:tbl>
              <a:tblPr firstRow="1" bandRow="1">
                <a:tableStyleId>{5940675A-B579-460E-94D1-54222C63F5DA}</a:tableStyleId>
              </a:tblPr>
              <a:tblGrid>
                <a:gridCol w="2057400"/>
                <a:gridCol w="2057400"/>
                <a:gridCol w="2057400"/>
              </a:tblGrid>
              <a:tr h="370840">
                <a:tc>
                  <a:txBody>
                    <a:bodyPr/>
                    <a:lstStyle/>
                    <a:p>
                      <a:pPr algn="ctr"/>
                      <a:r>
                        <a:rPr lang="en-US" b="1" dirty="0" smtClean="0"/>
                        <a:t>Rate of Interest</a:t>
                      </a:r>
                      <a:endParaRPr lang="en-US" b="1" dirty="0"/>
                    </a:p>
                  </a:txBody>
                  <a:tcPr/>
                </a:tc>
                <a:tc>
                  <a:txBody>
                    <a:bodyPr/>
                    <a:lstStyle/>
                    <a:p>
                      <a:pPr algn="ctr"/>
                      <a:r>
                        <a:rPr lang="en-US" b="1" dirty="0" smtClean="0"/>
                        <a:t>Investment</a:t>
                      </a:r>
                      <a:r>
                        <a:rPr lang="en-US" b="1" baseline="0" dirty="0" smtClean="0"/>
                        <a:t> Expenditure (I) </a:t>
                      </a:r>
                      <a:r>
                        <a:rPr lang="en-US" b="1" dirty="0" smtClean="0"/>
                        <a:t>(expectations</a:t>
                      </a:r>
                      <a:r>
                        <a:rPr lang="en-US" b="1" baseline="0" dirty="0" smtClean="0"/>
                        <a:t> E1)</a:t>
                      </a:r>
                      <a:endParaRPr lang="en-US" b="1" dirty="0"/>
                    </a:p>
                  </a:txBody>
                  <a:tcPr/>
                </a:tc>
                <a:tc>
                  <a:txBody>
                    <a:bodyPr/>
                    <a:lstStyle/>
                    <a:p>
                      <a:pPr algn="ctr"/>
                      <a:r>
                        <a:rPr lang="en-US" b="1" dirty="0" smtClean="0"/>
                        <a:t>Investment</a:t>
                      </a:r>
                      <a:r>
                        <a:rPr lang="en-US" b="1" baseline="0" dirty="0" smtClean="0"/>
                        <a:t> Expenditure (I) (expectations E2)</a:t>
                      </a:r>
                      <a:endParaRPr lang="en-US" b="1" dirty="0"/>
                    </a:p>
                  </a:txBody>
                  <a:tcPr/>
                </a:tc>
              </a:tr>
              <a:tr h="370840">
                <a:tc>
                  <a:txBody>
                    <a:bodyPr/>
                    <a:lstStyle/>
                    <a:p>
                      <a:pPr algn="ctr"/>
                      <a:r>
                        <a:rPr lang="en-US" dirty="0" smtClean="0"/>
                        <a:t>10%</a:t>
                      </a:r>
                    </a:p>
                  </a:txBody>
                  <a:tcPr/>
                </a:tc>
                <a:tc>
                  <a:txBody>
                    <a:bodyPr/>
                    <a:lstStyle/>
                    <a:p>
                      <a:pPr algn="ctr"/>
                      <a:r>
                        <a:rPr lang="en-US" dirty="0" smtClean="0"/>
                        <a:t>100</a:t>
                      </a:r>
                      <a:endParaRPr lang="en-US" dirty="0"/>
                    </a:p>
                  </a:txBody>
                  <a:tcPr/>
                </a:tc>
                <a:tc>
                  <a:txBody>
                    <a:bodyPr/>
                    <a:lstStyle/>
                    <a:p>
                      <a:pPr algn="ctr"/>
                      <a:r>
                        <a:rPr lang="en-US" dirty="0" smtClean="0"/>
                        <a:t>300</a:t>
                      </a:r>
                      <a:endParaRPr lang="en-US" dirty="0"/>
                    </a:p>
                  </a:txBody>
                  <a:tcPr/>
                </a:tc>
              </a:tr>
              <a:tr h="370840">
                <a:tc>
                  <a:txBody>
                    <a:bodyPr/>
                    <a:lstStyle/>
                    <a:p>
                      <a:pPr algn="ctr"/>
                      <a:r>
                        <a:rPr lang="en-US" dirty="0" smtClean="0"/>
                        <a:t>8%</a:t>
                      </a:r>
                      <a:endParaRPr lang="en-US" dirty="0"/>
                    </a:p>
                  </a:txBody>
                  <a:tcPr/>
                </a:tc>
                <a:tc>
                  <a:txBody>
                    <a:bodyPr/>
                    <a:lstStyle/>
                    <a:p>
                      <a:pPr algn="ctr"/>
                      <a:r>
                        <a:rPr lang="en-US" dirty="0" smtClean="0"/>
                        <a:t>200</a:t>
                      </a:r>
                      <a:endParaRPr lang="en-US" dirty="0"/>
                    </a:p>
                  </a:txBody>
                  <a:tcPr/>
                </a:tc>
                <a:tc>
                  <a:txBody>
                    <a:bodyPr/>
                    <a:lstStyle/>
                    <a:p>
                      <a:pPr algn="ctr"/>
                      <a:r>
                        <a:rPr lang="en-US" dirty="0" smtClean="0"/>
                        <a:t>400</a:t>
                      </a:r>
                      <a:endParaRPr lang="en-US" dirty="0"/>
                    </a:p>
                  </a:txBody>
                  <a:tcPr/>
                </a:tc>
              </a:tr>
              <a:tr h="370840">
                <a:tc>
                  <a:txBody>
                    <a:bodyPr/>
                    <a:lstStyle/>
                    <a:p>
                      <a:pPr algn="ctr"/>
                      <a:r>
                        <a:rPr lang="en-US" dirty="0" smtClean="0"/>
                        <a:t>6%</a:t>
                      </a:r>
                      <a:endParaRPr lang="en-US" dirty="0"/>
                    </a:p>
                  </a:txBody>
                  <a:tcPr/>
                </a:tc>
                <a:tc>
                  <a:txBody>
                    <a:bodyPr/>
                    <a:lstStyle/>
                    <a:p>
                      <a:pPr algn="ctr"/>
                      <a:r>
                        <a:rPr lang="en-US" dirty="0" smtClean="0"/>
                        <a:t>300</a:t>
                      </a:r>
                      <a:endParaRPr lang="en-US" dirty="0"/>
                    </a:p>
                  </a:txBody>
                  <a:tcPr/>
                </a:tc>
                <a:tc>
                  <a:txBody>
                    <a:bodyPr/>
                    <a:lstStyle/>
                    <a:p>
                      <a:pPr algn="ctr"/>
                      <a:r>
                        <a:rPr lang="en-US" dirty="0" smtClean="0"/>
                        <a:t>500</a:t>
                      </a:r>
                      <a:endParaRPr lang="en-US" dirty="0"/>
                    </a:p>
                  </a:txBody>
                  <a:tcPr/>
                </a:tc>
              </a:tr>
              <a:tr h="370840">
                <a:tc>
                  <a:txBody>
                    <a:bodyPr/>
                    <a:lstStyle/>
                    <a:p>
                      <a:pPr algn="ctr"/>
                      <a:r>
                        <a:rPr lang="en-US" dirty="0" smtClean="0"/>
                        <a:t>4%</a:t>
                      </a:r>
                      <a:endParaRPr lang="en-US" dirty="0"/>
                    </a:p>
                  </a:txBody>
                  <a:tcPr/>
                </a:tc>
                <a:tc>
                  <a:txBody>
                    <a:bodyPr/>
                    <a:lstStyle/>
                    <a:p>
                      <a:pPr algn="ctr"/>
                      <a:r>
                        <a:rPr lang="en-US" dirty="0" smtClean="0"/>
                        <a:t>400</a:t>
                      </a:r>
                      <a:endParaRPr lang="en-US" dirty="0"/>
                    </a:p>
                  </a:txBody>
                  <a:tcPr/>
                </a:tc>
                <a:tc>
                  <a:txBody>
                    <a:bodyPr/>
                    <a:lstStyle/>
                    <a:p>
                      <a:pPr algn="ctr"/>
                      <a:r>
                        <a:rPr lang="en-US" dirty="0" smtClean="0"/>
                        <a:t>600</a:t>
                      </a:r>
                      <a:endParaRPr lang="en-US" dirty="0"/>
                    </a:p>
                  </a:txBody>
                  <a:tcPr/>
                </a:tc>
              </a:tr>
              <a:tr h="370840">
                <a:tc>
                  <a:txBody>
                    <a:bodyPr/>
                    <a:lstStyle/>
                    <a:p>
                      <a:pPr algn="ctr"/>
                      <a:r>
                        <a:rPr lang="en-US" dirty="0" smtClean="0"/>
                        <a:t>2%</a:t>
                      </a:r>
                      <a:endParaRPr lang="en-US" dirty="0"/>
                    </a:p>
                  </a:txBody>
                  <a:tcPr/>
                </a:tc>
                <a:tc>
                  <a:txBody>
                    <a:bodyPr/>
                    <a:lstStyle/>
                    <a:p>
                      <a:pPr algn="ctr"/>
                      <a:r>
                        <a:rPr lang="en-US" dirty="0" smtClean="0"/>
                        <a:t>500</a:t>
                      </a:r>
                      <a:endParaRPr lang="en-US" dirty="0"/>
                    </a:p>
                  </a:txBody>
                  <a:tcPr/>
                </a:tc>
                <a:tc>
                  <a:txBody>
                    <a:bodyPr/>
                    <a:lstStyle/>
                    <a:p>
                      <a:pPr algn="ctr"/>
                      <a:r>
                        <a:rPr lang="en-US" dirty="0" smtClean="0"/>
                        <a:t>700</a:t>
                      </a:r>
                      <a:endParaRPr lang="en-US" dirty="0"/>
                    </a:p>
                  </a:txBody>
                  <a:tcPr/>
                </a:tc>
              </a:tr>
            </a:tbl>
          </a:graphicData>
        </a:graphic>
      </p:graphicFrame>
      <p:sp>
        <p:nvSpPr>
          <p:cNvPr id="5" name="TextBox 4"/>
          <p:cNvSpPr txBox="1"/>
          <p:nvPr/>
        </p:nvSpPr>
        <p:spPr>
          <a:xfrm>
            <a:off x="533400" y="4747552"/>
            <a:ext cx="8229600" cy="2031325"/>
          </a:xfrm>
          <a:prstGeom prst="rect">
            <a:avLst/>
          </a:prstGeom>
          <a:noFill/>
        </p:spPr>
        <p:txBody>
          <a:bodyPr wrap="square" rtlCol="0">
            <a:spAutoFit/>
          </a:bodyPr>
          <a:lstStyle/>
          <a:p>
            <a:pPr marL="285750" indent="-285750" algn="just">
              <a:buFont typeface="Arial" pitchFamily="34" charset="0"/>
              <a:buChar char="•"/>
            </a:pPr>
            <a:r>
              <a:rPr lang="en-US" dirty="0">
                <a:solidFill>
                  <a:prstClr val="black"/>
                </a:solidFill>
              </a:rPr>
              <a:t>Remember that the relationship between the rate of interest and the amount of realized investment expenditure holds for a given set of expectations. </a:t>
            </a:r>
          </a:p>
          <a:p>
            <a:pPr marL="285750" indent="-285750" algn="just">
              <a:buFont typeface="Arial" pitchFamily="34" charset="0"/>
              <a:buChar char="•"/>
            </a:pPr>
            <a:r>
              <a:rPr lang="en-US" dirty="0">
                <a:solidFill>
                  <a:prstClr val="black"/>
                </a:solidFill>
              </a:rPr>
              <a:t>A change in the prevailing expectations regarding prospective yields does not alter the fact that the relationship is negative. </a:t>
            </a:r>
          </a:p>
          <a:p>
            <a:pPr marL="285750" indent="-285750" algn="just">
              <a:buFont typeface="Arial" pitchFamily="34" charset="0"/>
              <a:buChar char="•"/>
            </a:pPr>
            <a:r>
              <a:rPr lang="en-US" dirty="0">
                <a:solidFill>
                  <a:prstClr val="black"/>
                </a:solidFill>
              </a:rPr>
              <a:t>Instead, it alters how much I will be undertaken at any given rate of interest. </a:t>
            </a:r>
          </a:p>
          <a:p>
            <a:pPr marL="285750" indent="-285750" algn="just">
              <a:buFont typeface="Arial" pitchFamily="34" charset="0"/>
              <a:buChar char="•"/>
            </a:pPr>
            <a:r>
              <a:rPr lang="en-US" dirty="0">
                <a:solidFill>
                  <a:prstClr val="black"/>
                </a:solidFill>
              </a:rPr>
              <a:t>E2, for instance, refers to a more optimistic set of expectations regarding the future as compared to E1. I is higher at any given </a:t>
            </a:r>
            <a:r>
              <a:rPr lang="en-US" dirty="0" err="1">
                <a:solidFill>
                  <a:prstClr val="black"/>
                </a:solidFill>
              </a:rPr>
              <a:t>r.o.i</a:t>
            </a:r>
            <a:r>
              <a:rPr lang="en-US" dirty="0">
                <a:solidFill>
                  <a:prstClr val="black"/>
                </a:solidFill>
              </a:rPr>
              <a:t> with E2 as compared to E1.  </a:t>
            </a:r>
          </a:p>
        </p:txBody>
      </p:sp>
    </p:spTree>
    <p:extLst>
      <p:ext uri="{BB962C8B-B14F-4D97-AF65-F5344CB8AC3E}">
        <p14:creationId xmlns:p14="http://schemas.microsoft.com/office/powerpoint/2010/main" val="4781771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ChangeArrowheads="1"/>
          </p:cNvSpPr>
          <p:nvPr/>
        </p:nvSpPr>
        <p:spPr bwMode="auto">
          <a:xfrm>
            <a:off x="1714500" y="153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US" sz="2400">
              <a:solidFill>
                <a:srgbClr val="000000"/>
              </a:solidFill>
              <a:latin typeface="Times New Roman" pitchFamily="18" charset="0"/>
            </a:endParaRPr>
          </a:p>
        </p:txBody>
      </p:sp>
      <p:sp>
        <p:nvSpPr>
          <p:cNvPr id="7172" name="Line 12"/>
          <p:cNvSpPr>
            <a:spLocks noChangeShapeType="1"/>
          </p:cNvSpPr>
          <p:nvPr/>
        </p:nvSpPr>
        <p:spPr bwMode="auto">
          <a:xfrm>
            <a:off x="16764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3" name="Line 13"/>
          <p:cNvSpPr>
            <a:spLocks noChangeShapeType="1"/>
          </p:cNvSpPr>
          <p:nvPr/>
        </p:nvSpPr>
        <p:spPr bwMode="auto">
          <a:xfrm>
            <a:off x="1676400" y="5638800"/>
            <a:ext cx="556260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4" name="Line 14"/>
          <p:cNvSpPr>
            <a:spLocks noChangeShapeType="1"/>
          </p:cNvSpPr>
          <p:nvPr/>
        </p:nvSpPr>
        <p:spPr bwMode="auto">
          <a:xfrm>
            <a:off x="2209800" y="1981200"/>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5" name="Text Box 15"/>
          <p:cNvSpPr txBox="1">
            <a:spLocks noChangeArrowheads="1"/>
          </p:cNvSpPr>
          <p:nvPr/>
        </p:nvSpPr>
        <p:spPr bwMode="auto">
          <a:xfrm>
            <a:off x="990600" y="152400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smtClean="0">
                <a:solidFill>
                  <a:srgbClr val="000000"/>
                </a:solidFill>
                <a:latin typeface="Century Gothic" pitchFamily="34" charset="0"/>
              </a:rPr>
              <a:t>r%</a:t>
            </a:r>
          </a:p>
        </p:txBody>
      </p:sp>
      <p:sp>
        <p:nvSpPr>
          <p:cNvPr id="7176" name="Text Box 16"/>
          <p:cNvSpPr txBox="1">
            <a:spLocks noChangeArrowheads="1"/>
          </p:cNvSpPr>
          <p:nvPr/>
        </p:nvSpPr>
        <p:spPr bwMode="auto">
          <a:xfrm>
            <a:off x="7162800" y="5486400"/>
            <a:ext cx="83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a:t>
            </a:r>
          </a:p>
        </p:txBody>
      </p:sp>
      <p:sp>
        <p:nvSpPr>
          <p:cNvPr id="7177" name="Text Box 17"/>
          <p:cNvSpPr txBox="1">
            <a:spLocks noChangeArrowheads="1"/>
          </p:cNvSpPr>
          <p:nvPr/>
        </p:nvSpPr>
        <p:spPr bwMode="auto">
          <a:xfrm>
            <a:off x="6553200" y="4953000"/>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ID</a:t>
            </a:r>
          </a:p>
        </p:txBody>
      </p:sp>
      <p:sp>
        <p:nvSpPr>
          <p:cNvPr id="7189" name="Rectangle 21"/>
          <p:cNvSpPr>
            <a:spLocks noChangeArrowheads="1"/>
          </p:cNvSpPr>
          <p:nvPr/>
        </p:nvSpPr>
        <p:spPr bwMode="auto">
          <a:xfrm>
            <a:off x="1676400" y="3124200"/>
            <a:ext cx="2057400" cy="25146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0" name="Rectangle 22"/>
          <p:cNvSpPr>
            <a:spLocks noChangeArrowheads="1"/>
          </p:cNvSpPr>
          <p:nvPr/>
        </p:nvSpPr>
        <p:spPr bwMode="auto">
          <a:xfrm>
            <a:off x="1676400" y="4343400"/>
            <a:ext cx="3657600" cy="12954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2" name="Rectangle 24"/>
          <p:cNvSpPr>
            <a:spLocks noChangeArrowheads="1"/>
          </p:cNvSpPr>
          <p:nvPr/>
        </p:nvSpPr>
        <p:spPr bwMode="auto">
          <a:xfrm>
            <a:off x="990600" y="28956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5%</a:t>
            </a:r>
          </a:p>
        </p:txBody>
      </p:sp>
      <p:sp>
        <p:nvSpPr>
          <p:cNvPr id="7193" name="Rectangle 25"/>
          <p:cNvSpPr>
            <a:spLocks noChangeArrowheads="1"/>
          </p:cNvSpPr>
          <p:nvPr/>
        </p:nvSpPr>
        <p:spPr bwMode="auto">
          <a:xfrm>
            <a:off x="990600" y="41148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3%</a:t>
            </a:r>
          </a:p>
        </p:txBody>
      </p:sp>
      <p:sp>
        <p:nvSpPr>
          <p:cNvPr id="7194" name="Text Box 26"/>
          <p:cNvSpPr txBox="1">
            <a:spLocks noChangeArrowheads="1"/>
          </p:cNvSpPr>
          <p:nvPr/>
        </p:nvSpPr>
        <p:spPr bwMode="auto">
          <a:xfrm>
            <a:off x="32004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$2 trillion</a:t>
            </a:r>
          </a:p>
        </p:txBody>
      </p:sp>
      <p:sp>
        <p:nvSpPr>
          <p:cNvPr id="7195" name="Text Box 27"/>
          <p:cNvSpPr txBox="1">
            <a:spLocks noChangeArrowheads="1"/>
          </p:cNvSpPr>
          <p:nvPr/>
        </p:nvSpPr>
        <p:spPr bwMode="auto">
          <a:xfrm>
            <a:off x="48006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$3 trillion</a:t>
            </a:r>
          </a:p>
        </p:txBody>
      </p:sp>
      <p:sp>
        <p:nvSpPr>
          <p:cNvPr id="7196" name="Text Box 28"/>
          <p:cNvSpPr txBox="1">
            <a:spLocks noChangeArrowheads="1"/>
          </p:cNvSpPr>
          <p:nvPr/>
        </p:nvSpPr>
        <p:spPr bwMode="auto">
          <a:xfrm rot="5400000">
            <a:off x="1638300" y="35433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7197" name="Rectangle 29"/>
          <p:cNvSpPr>
            <a:spLocks noChangeArrowheads="1"/>
          </p:cNvSpPr>
          <p:nvPr/>
        </p:nvSpPr>
        <p:spPr bwMode="auto">
          <a:xfrm>
            <a:off x="4267200" y="5181600"/>
            <a:ext cx="48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a:solidFill>
                  <a:srgbClr val="000000"/>
                </a:solidFill>
                <a:latin typeface="Times New Roman" pitchFamily="18" charset="0"/>
                <a:sym typeface="Wingdings" pitchFamily="2" charset="2"/>
              </a:rPr>
              <a:t></a:t>
            </a:r>
          </a:p>
        </p:txBody>
      </p:sp>
      <p:sp>
        <p:nvSpPr>
          <p:cNvPr id="4" name="Title 3"/>
          <p:cNvSpPr>
            <a:spLocks noGrp="1"/>
          </p:cNvSpPr>
          <p:nvPr>
            <p:ph type="title"/>
          </p:nvPr>
        </p:nvSpPr>
        <p:spPr/>
        <p:txBody>
          <a:bodyPr/>
          <a:lstStyle/>
          <a:p>
            <a:r>
              <a:rPr lang="en-US" dirty="0" smtClean="0"/>
              <a:t>Lecture 22</a:t>
            </a:r>
            <a:endParaRPr lang="en-US" dirty="0"/>
          </a:p>
        </p:txBody>
      </p:sp>
      <p:sp>
        <p:nvSpPr>
          <p:cNvPr id="22" name="Line 14"/>
          <p:cNvSpPr>
            <a:spLocks noChangeShapeType="1"/>
          </p:cNvSpPr>
          <p:nvPr/>
        </p:nvSpPr>
        <p:spPr bwMode="auto">
          <a:xfrm>
            <a:off x="2705100" y="1641764"/>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23" name="Text Box 17"/>
          <p:cNvSpPr txBox="1">
            <a:spLocks noChangeArrowheads="1"/>
          </p:cNvSpPr>
          <p:nvPr/>
        </p:nvSpPr>
        <p:spPr bwMode="auto">
          <a:xfrm>
            <a:off x="7086600" y="4432444"/>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ID’</a:t>
            </a:r>
          </a:p>
        </p:txBody>
      </p:sp>
      <p:sp>
        <p:nvSpPr>
          <p:cNvPr id="2" name="Rectangle 1"/>
          <p:cNvSpPr/>
          <p:nvPr/>
        </p:nvSpPr>
        <p:spPr>
          <a:xfrm rot="18351104">
            <a:off x="3184764" y="2255412"/>
            <a:ext cx="486165" cy="369332"/>
          </a:xfrm>
          <a:prstGeom prst="rect">
            <a:avLst/>
          </a:prstGeom>
        </p:spPr>
        <p:txBody>
          <a:bodyPr wrap="square">
            <a:spAutoFit/>
          </a:bodyPr>
          <a:lstStyle/>
          <a:p>
            <a:pPr fontAlgn="base">
              <a:spcBef>
                <a:spcPct val="50000"/>
              </a:spcBef>
              <a:spcAft>
                <a:spcPct val="0"/>
              </a:spcAft>
            </a:pPr>
            <a:r>
              <a:rPr lang="en-US" dirty="0">
                <a:solidFill>
                  <a:srgbClr val="000000"/>
                </a:solidFill>
                <a:sym typeface="Wingdings" pitchFamily="2" charset="2"/>
              </a:rPr>
              <a:t></a:t>
            </a:r>
            <a:endParaRPr lang="en-US" dirty="0">
              <a:solidFill>
                <a:srgbClr val="000000"/>
              </a:solidFill>
            </a:endParaRPr>
          </a:p>
        </p:txBody>
      </p:sp>
      <p:sp>
        <p:nvSpPr>
          <p:cNvPr id="3" name="Rectangle 2"/>
          <p:cNvSpPr/>
          <p:nvPr/>
        </p:nvSpPr>
        <p:spPr>
          <a:xfrm rot="18466251">
            <a:off x="5372100" y="3930134"/>
            <a:ext cx="410690" cy="369332"/>
          </a:xfrm>
          <a:prstGeom prst="rect">
            <a:avLst/>
          </a:prstGeom>
        </p:spPr>
        <p:txBody>
          <a:bodyPr wrap="none">
            <a:spAutoFit/>
          </a:bodyPr>
          <a:lstStyle/>
          <a:p>
            <a:pPr fontAlgn="base">
              <a:spcBef>
                <a:spcPct val="50000"/>
              </a:spcBef>
              <a:spcAft>
                <a:spcPct val="0"/>
              </a:spcAft>
            </a:pPr>
            <a:r>
              <a:rPr lang="en-US" dirty="0">
                <a:solidFill>
                  <a:srgbClr val="000000"/>
                </a:solidFill>
                <a:sym typeface="Wingdings" pitchFamily="2" charset="2"/>
              </a:rPr>
              <a:t></a:t>
            </a:r>
            <a:endParaRPr lang="en-US" dirty="0">
              <a:solidFill>
                <a:srgbClr val="000000"/>
              </a:solidFill>
            </a:endParaRPr>
          </a:p>
        </p:txBody>
      </p:sp>
    </p:spTree>
    <p:extLst>
      <p:ext uri="{BB962C8B-B14F-4D97-AF65-F5344CB8AC3E}">
        <p14:creationId xmlns:p14="http://schemas.microsoft.com/office/powerpoint/2010/main" val="758086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22</a:t>
            </a:r>
            <a:endParaRPr lang="en-US" dirty="0"/>
          </a:p>
        </p:txBody>
      </p:sp>
      <p:sp>
        <p:nvSpPr>
          <p:cNvPr id="4" name="Content Placeholder 3"/>
          <p:cNvSpPr>
            <a:spLocks noGrp="1"/>
          </p:cNvSpPr>
          <p:nvPr>
            <p:ph idx="1"/>
          </p:nvPr>
        </p:nvSpPr>
        <p:spPr/>
        <p:txBody>
          <a:bodyPr>
            <a:normAutofit fontScale="92500" lnSpcReduction="10000"/>
          </a:bodyPr>
          <a:lstStyle/>
          <a:p>
            <a:pPr algn="just"/>
            <a:r>
              <a:rPr lang="en-US" dirty="0" smtClean="0"/>
              <a:t>The amount of I that will result at any given </a:t>
            </a:r>
            <a:r>
              <a:rPr lang="en-US" dirty="0" err="1" smtClean="0"/>
              <a:t>r.o.i</a:t>
            </a:r>
            <a:r>
              <a:rPr lang="en-US" dirty="0" smtClean="0"/>
              <a:t> is thus contingent upon the prevailing expectations. </a:t>
            </a:r>
          </a:p>
          <a:p>
            <a:pPr algn="just"/>
            <a:r>
              <a:rPr lang="en-US" dirty="0" smtClean="0"/>
              <a:t>But what is the nature of these expectations governing the future that play such a decisive role in determining the amount of I?</a:t>
            </a:r>
          </a:p>
          <a:p>
            <a:pPr algn="just"/>
            <a:r>
              <a:rPr lang="en-US" dirty="0" smtClean="0"/>
              <a:t>According to Keynes these expectations were highly volatile, unpredictable and ultimately irrational. </a:t>
            </a:r>
          </a:p>
          <a:p>
            <a:pPr algn="just"/>
            <a:r>
              <a:rPr lang="en-US" dirty="0" smtClean="0"/>
              <a:t>As a result, the amount of I given an interest rate could fluctuate wildly and unpredictably.</a:t>
            </a:r>
            <a:endParaRPr lang="en-US" dirty="0"/>
          </a:p>
        </p:txBody>
      </p:sp>
    </p:spTree>
    <p:extLst>
      <p:ext uri="{BB962C8B-B14F-4D97-AF65-F5344CB8AC3E}">
        <p14:creationId xmlns:p14="http://schemas.microsoft.com/office/powerpoint/2010/main" val="4114136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4">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p:tgtEl>
                                          <p:spTgt spid="4">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p:tgtEl>
                                          <p:spTgt spid="4">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22</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We concluded lecture 21 by </a:t>
            </a:r>
            <a:r>
              <a:rPr lang="en-US" dirty="0" smtClean="0"/>
              <a:t>noting that investment in multiple units of an investment good is subject to</a:t>
            </a:r>
            <a:r>
              <a:rPr lang="en-US" dirty="0"/>
              <a:t> </a:t>
            </a:r>
            <a:r>
              <a:rPr lang="en-US" dirty="0" smtClean="0"/>
              <a:t>t</a:t>
            </a:r>
            <a:r>
              <a:rPr lang="en-US" dirty="0" smtClean="0"/>
              <a:t>he </a:t>
            </a:r>
            <a:r>
              <a:rPr lang="en-US" dirty="0" smtClean="0"/>
              <a:t>law of diminishing </a:t>
            </a:r>
            <a:r>
              <a:rPr lang="en-US" dirty="0" smtClean="0"/>
              <a:t>returns. </a:t>
            </a:r>
          </a:p>
          <a:p>
            <a:pPr algn="just"/>
            <a:r>
              <a:rPr lang="en-US" dirty="0" smtClean="0"/>
              <a:t>Thus,</a:t>
            </a:r>
            <a:r>
              <a:rPr lang="en-US" dirty="0" smtClean="0"/>
              <a:t> </a:t>
            </a:r>
            <a:r>
              <a:rPr lang="en-US" dirty="0" smtClean="0"/>
              <a:t>each additional unit of the good boosts productivity by a smaller amount than the previous unit.</a:t>
            </a:r>
          </a:p>
          <a:p>
            <a:pPr algn="just"/>
            <a:r>
              <a:rPr lang="en-US" dirty="0" smtClean="0"/>
              <a:t>The second fishing net, given the amount of labor being expended, boosts Robinson’s productivity by a smaller amount than the </a:t>
            </a:r>
            <a:r>
              <a:rPr lang="en-US" dirty="0" smtClean="0"/>
              <a:t>first. </a:t>
            </a:r>
          </a:p>
          <a:p>
            <a:pPr algn="just"/>
            <a:r>
              <a:rPr lang="en-US" dirty="0" smtClean="0"/>
              <a:t>Similarly, </a:t>
            </a:r>
            <a:r>
              <a:rPr lang="en-US" dirty="0" smtClean="0"/>
              <a:t>a </a:t>
            </a:r>
            <a:r>
              <a:rPr lang="en-US" dirty="0" smtClean="0"/>
              <a:t>second tractor, given the amount of land being farmed and the labor being expended, provides a smaller boost to productivity than the first, </a:t>
            </a:r>
            <a:r>
              <a:rPr lang="en-US" dirty="0" smtClean="0"/>
              <a:t>and likewise for other durable capital goods</a:t>
            </a:r>
            <a:r>
              <a:rPr lang="en-US" dirty="0" smtClean="0"/>
              <a:t>. </a:t>
            </a:r>
            <a:endParaRPr lang="en-US" dirty="0"/>
          </a:p>
        </p:txBody>
      </p:sp>
    </p:spTree>
    <p:extLst>
      <p:ext uri="{BB962C8B-B14F-4D97-AF65-F5344CB8AC3E}">
        <p14:creationId xmlns:p14="http://schemas.microsoft.com/office/powerpoint/2010/main" val="1025134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22</a:t>
            </a:r>
            <a:endParaRPr lang="en-US" dirty="0"/>
          </a:p>
        </p:txBody>
      </p:sp>
      <p:sp>
        <p:nvSpPr>
          <p:cNvPr id="3" name="Content Placeholder 2"/>
          <p:cNvSpPr>
            <a:spLocks noGrp="1"/>
          </p:cNvSpPr>
          <p:nvPr>
            <p:ph idx="1"/>
          </p:nvPr>
        </p:nvSpPr>
        <p:spPr/>
        <p:txBody>
          <a:bodyPr>
            <a:noAutofit/>
          </a:bodyPr>
          <a:lstStyle/>
          <a:p>
            <a:r>
              <a:rPr lang="en-US" sz="2300" dirty="0"/>
              <a:t>E</a:t>
            </a:r>
            <a:r>
              <a:rPr lang="en-US" sz="2300" dirty="0" smtClean="0"/>
              <a:t>ach </a:t>
            </a:r>
            <a:r>
              <a:rPr lang="en-US" sz="2300" dirty="0" smtClean="0"/>
              <a:t>additional unit of an investment </a:t>
            </a:r>
            <a:r>
              <a:rPr lang="en-US" sz="2300" dirty="0" smtClean="0"/>
              <a:t>good thus </a:t>
            </a:r>
            <a:r>
              <a:rPr lang="en-US" sz="2300" dirty="0" smtClean="0"/>
              <a:t>has a lower prospective yield attached to it. </a:t>
            </a:r>
          </a:p>
          <a:p>
            <a:r>
              <a:rPr lang="en-US" sz="2300" dirty="0" smtClean="0"/>
              <a:t>If the second net only contributes to an increase of 20 fish, its prospective MVP or yield is $60 and not $120. The same applies to the second tractor, the second machine, etc. </a:t>
            </a:r>
          </a:p>
          <a:p>
            <a:r>
              <a:rPr lang="en-US" sz="2300" dirty="0" smtClean="0"/>
              <a:t>For a durable capital good, each unit provides a stream of prospective income in the future – Q1, Q2, Q3, etc. The stream of returns for the first unit of a good will be higher than those for the second unit and so on.</a:t>
            </a:r>
          </a:p>
          <a:p>
            <a:r>
              <a:rPr lang="en-US" sz="2300" dirty="0" smtClean="0"/>
              <a:t>As a result, as the amount of investment expenditure incurred on any investment good increases, its MEC (or rate of return) falls. </a:t>
            </a:r>
            <a:endParaRPr lang="en-US" sz="2300" dirty="0"/>
          </a:p>
        </p:txBody>
      </p:sp>
    </p:spTree>
    <p:extLst>
      <p:ext uri="{BB962C8B-B14F-4D97-AF65-F5344CB8AC3E}">
        <p14:creationId xmlns:p14="http://schemas.microsoft.com/office/powerpoint/2010/main" val="3255692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Autofit/>
          </a:bodyPr>
          <a:lstStyle/>
          <a:p>
            <a:pPr algn="just"/>
            <a:r>
              <a:rPr lang="en-US" sz="2530" dirty="0" smtClean="0"/>
              <a:t>In our example in lecture 21 </a:t>
            </a:r>
            <a:r>
              <a:rPr lang="en-US" sz="2530" dirty="0" smtClean="0"/>
              <a:t>the first unit of the intermediate good cost $100 and yielded $110 a year from now.</a:t>
            </a:r>
          </a:p>
          <a:p>
            <a:pPr algn="just"/>
            <a:r>
              <a:rPr lang="en-US" sz="2530" dirty="0" smtClean="0"/>
              <a:t>Assume now </a:t>
            </a:r>
            <a:r>
              <a:rPr lang="en-US" sz="2530" dirty="0" smtClean="0"/>
              <a:t>that the second intermediate </a:t>
            </a:r>
            <a:r>
              <a:rPr lang="en-US" sz="2530" dirty="0" smtClean="0"/>
              <a:t>good </a:t>
            </a:r>
            <a:r>
              <a:rPr lang="en-US" sz="2530" dirty="0" smtClean="0"/>
              <a:t>also </a:t>
            </a:r>
            <a:r>
              <a:rPr lang="en-US" sz="2530" dirty="0" smtClean="0"/>
              <a:t>costs </a:t>
            </a:r>
            <a:r>
              <a:rPr lang="en-US" sz="2530" dirty="0" smtClean="0"/>
              <a:t>$100 and </a:t>
            </a:r>
            <a:r>
              <a:rPr lang="en-US" sz="2530" dirty="0" smtClean="0"/>
              <a:t>yields </a:t>
            </a:r>
            <a:r>
              <a:rPr lang="en-US" sz="2530" dirty="0" smtClean="0"/>
              <a:t>$</a:t>
            </a:r>
            <a:r>
              <a:rPr lang="en-US" sz="2530" dirty="0" smtClean="0"/>
              <a:t>106, whereas </a:t>
            </a:r>
            <a:r>
              <a:rPr lang="en-US" sz="2530" dirty="0" smtClean="0"/>
              <a:t>the third unit </a:t>
            </a:r>
            <a:r>
              <a:rPr lang="en-US" sz="2530" dirty="0" smtClean="0"/>
              <a:t>yields </a:t>
            </a:r>
            <a:r>
              <a:rPr lang="en-US" sz="2530" dirty="0" smtClean="0"/>
              <a:t>$105 and the fourth $102. </a:t>
            </a:r>
          </a:p>
          <a:p>
            <a:pPr algn="just"/>
            <a:r>
              <a:rPr lang="en-US" sz="2530" dirty="0" smtClean="0"/>
              <a:t>The MEC of the second unit </a:t>
            </a:r>
            <a:r>
              <a:rPr lang="en-US" sz="2530" dirty="0"/>
              <a:t> </a:t>
            </a:r>
            <a:r>
              <a:rPr lang="en-US" sz="2530" dirty="0" smtClean="0"/>
              <a:t>would be </a:t>
            </a:r>
            <a:r>
              <a:rPr lang="en-US" sz="2530" dirty="0"/>
              <a:t>6</a:t>
            </a:r>
            <a:r>
              <a:rPr lang="en-US" sz="2530" dirty="0" smtClean="0"/>
              <a:t>%, that of the third would be 5% and that of the fourth 2%. </a:t>
            </a:r>
            <a:endParaRPr lang="en-US" sz="2530" dirty="0" smtClean="0"/>
          </a:p>
          <a:p>
            <a:pPr algn="just"/>
            <a:r>
              <a:rPr lang="en-US" sz="2530" dirty="0" smtClean="0"/>
              <a:t>Thus</a:t>
            </a:r>
            <a:r>
              <a:rPr lang="en-US" sz="2530" dirty="0" smtClean="0"/>
              <a:t>, at a 5% interest rate, one would earn a return exceeding the rate of interest on the first and second units, break even on the third, and find the fourth unit to be unprofitable. </a:t>
            </a:r>
          </a:p>
          <a:p>
            <a:pPr algn="just"/>
            <a:endParaRPr lang="en-US" sz="2530" dirty="0" smtClean="0"/>
          </a:p>
        </p:txBody>
      </p:sp>
    </p:spTree>
    <p:extLst>
      <p:ext uri="{BB962C8B-B14F-4D97-AF65-F5344CB8AC3E}">
        <p14:creationId xmlns:p14="http://schemas.microsoft.com/office/powerpoint/2010/main" val="892141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a:bodyPr>
          <a:lstStyle/>
          <a:p>
            <a:pPr algn="just"/>
            <a:r>
              <a:rPr lang="en-US" sz="2300" dirty="0" smtClean="0"/>
              <a:t>It would thus make sense to undertake the expenditure required to produce the  first, second and third units of the good but not the fourth if the prevailing rate of interest is 5%. </a:t>
            </a:r>
            <a:endParaRPr lang="en-US" sz="2300" dirty="0" smtClean="0"/>
          </a:p>
          <a:p>
            <a:pPr algn="just"/>
            <a:r>
              <a:rPr lang="en-US" sz="2300" dirty="0" smtClean="0"/>
              <a:t>Now, we know that if the MEC is greater than the rate of interest it is profitable to undertake the given amount of investment expenditure.</a:t>
            </a:r>
          </a:p>
          <a:p>
            <a:pPr algn="just"/>
            <a:r>
              <a:rPr lang="en-US" sz="2300" dirty="0" smtClean="0"/>
              <a:t>And we know that the MEC declines as the amount of investment expenditure undertaken on an investment good increases due to the declining prospective yields.</a:t>
            </a:r>
          </a:p>
          <a:p>
            <a:pPr algn="just"/>
            <a:r>
              <a:rPr lang="en-US" sz="2300" dirty="0" smtClean="0"/>
              <a:t>Putting two and two together, we can conclude that, given a certain rate of interest,  investment expenditure on any investment good is pushed to the point at which MEC = </a:t>
            </a:r>
            <a:r>
              <a:rPr lang="en-US" sz="2300" dirty="0" err="1" smtClean="0"/>
              <a:t>r.o.i</a:t>
            </a:r>
            <a:r>
              <a:rPr lang="en-US" sz="2300" dirty="0" smtClean="0"/>
              <a:t>. </a:t>
            </a:r>
          </a:p>
          <a:p>
            <a:pPr marL="0" indent="0" algn="just">
              <a:buNone/>
            </a:pPr>
            <a:endParaRPr lang="en-US" sz="2300" dirty="0" smtClean="0"/>
          </a:p>
        </p:txBody>
      </p:sp>
    </p:spTree>
    <p:extLst>
      <p:ext uri="{BB962C8B-B14F-4D97-AF65-F5344CB8AC3E}">
        <p14:creationId xmlns:p14="http://schemas.microsoft.com/office/powerpoint/2010/main" val="3647950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Now assume that there prevails a given set of expectations regarding the prospective stream of yields to be derived from the various units of an investment good. </a:t>
            </a:r>
          </a:p>
          <a:p>
            <a:pPr algn="just"/>
            <a:r>
              <a:rPr lang="en-US" dirty="0" smtClean="0"/>
              <a:t>Holding these expectations constant, we can conclude that the higher (lower) the prevailing rate of interest the lower (higher) the amount of investment that will be undertaken on any investment good.</a:t>
            </a:r>
          </a:p>
          <a:p>
            <a:pPr algn="just"/>
            <a:r>
              <a:rPr lang="en-US" dirty="0" smtClean="0"/>
              <a:t>This is because, with given MECs for the various units of the investment good, expending the money needed to produce them would be more profitable the lower the rate of interest. </a:t>
            </a:r>
          </a:p>
        </p:txBody>
      </p:sp>
    </p:spTree>
    <p:extLst>
      <p:ext uri="{BB962C8B-B14F-4D97-AF65-F5344CB8AC3E}">
        <p14:creationId xmlns:p14="http://schemas.microsoft.com/office/powerpoint/2010/main" val="3433884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21</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We can thus conclude that there is a negative relationship between the prevailing rate of interest and the amount of investment expenditure that producers would be willing to undertake on any investment good. </a:t>
            </a:r>
          </a:p>
          <a:p>
            <a:pPr algn="just"/>
            <a:r>
              <a:rPr lang="en-US" dirty="0" smtClean="0"/>
              <a:t>Moreover, what applies to each investment good necessarily applies to the whole set of such goods in the aggregate. </a:t>
            </a:r>
          </a:p>
          <a:p>
            <a:pPr algn="just"/>
            <a:r>
              <a:rPr lang="en-US" dirty="0"/>
              <a:t>W</a:t>
            </a:r>
            <a:r>
              <a:rPr lang="en-US" dirty="0" smtClean="0"/>
              <a:t>e can thus conclude that the rate of interest bears a negative relationship with the amount of aggregate investment expenditure that firms would want to undertake. </a:t>
            </a:r>
          </a:p>
          <a:p>
            <a:pPr marL="0" indent="0" algn="just">
              <a:buNone/>
            </a:pPr>
            <a:endParaRPr lang="en-US" dirty="0"/>
          </a:p>
        </p:txBody>
      </p:sp>
    </p:spTree>
    <p:extLst>
      <p:ext uri="{BB962C8B-B14F-4D97-AF65-F5344CB8AC3E}">
        <p14:creationId xmlns:p14="http://schemas.microsoft.com/office/powerpoint/2010/main" val="2016501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9"/>
          <p:cNvSpPr>
            <a:spLocks noChangeArrowheads="1"/>
          </p:cNvSpPr>
          <p:nvPr/>
        </p:nvSpPr>
        <p:spPr bwMode="auto">
          <a:xfrm>
            <a:off x="1714500" y="15382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endParaRPr lang="en-US" sz="2400">
              <a:solidFill>
                <a:srgbClr val="000000"/>
              </a:solidFill>
              <a:latin typeface="Times New Roman" pitchFamily="18" charset="0"/>
            </a:endParaRPr>
          </a:p>
        </p:txBody>
      </p:sp>
      <p:sp>
        <p:nvSpPr>
          <p:cNvPr id="7172" name="Line 12"/>
          <p:cNvSpPr>
            <a:spLocks noChangeShapeType="1"/>
          </p:cNvSpPr>
          <p:nvPr/>
        </p:nvSpPr>
        <p:spPr bwMode="auto">
          <a:xfrm>
            <a:off x="1676400" y="1524000"/>
            <a:ext cx="0" cy="41148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3" name="Line 13"/>
          <p:cNvSpPr>
            <a:spLocks noChangeShapeType="1"/>
          </p:cNvSpPr>
          <p:nvPr/>
        </p:nvSpPr>
        <p:spPr bwMode="auto">
          <a:xfrm>
            <a:off x="1676400" y="5638800"/>
            <a:ext cx="5562600" cy="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4" name="Line 14"/>
          <p:cNvSpPr>
            <a:spLocks noChangeShapeType="1"/>
          </p:cNvSpPr>
          <p:nvPr/>
        </p:nvSpPr>
        <p:spPr bwMode="auto">
          <a:xfrm>
            <a:off x="2209800" y="1981200"/>
            <a:ext cx="4343400" cy="3276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7175" name="Text Box 15"/>
          <p:cNvSpPr txBox="1">
            <a:spLocks noChangeArrowheads="1"/>
          </p:cNvSpPr>
          <p:nvPr/>
        </p:nvSpPr>
        <p:spPr bwMode="auto">
          <a:xfrm>
            <a:off x="990600" y="1524000"/>
            <a:ext cx="685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smtClean="0">
                <a:solidFill>
                  <a:srgbClr val="000000"/>
                </a:solidFill>
                <a:latin typeface="Century Gothic" pitchFamily="34" charset="0"/>
              </a:rPr>
              <a:t>r%</a:t>
            </a:r>
          </a:p>
        </p:txBody>
      </p:sp>
      <p:sp>
        <p:nvSpPr>
          <p:cNvPr id="7176" name="Text Box 16"/>
          <p:cNvSpPr txBox="1">
            <a:spLocks noChangeArrowheads="1"/>
          </p:cNvSpPr>
          <p:nvPr/>
        </p:nvSpPr>
        <p:spPr bwMode="auto">
          <a:xfrm>
            <a:off x="7162800" y="5486400"/>
            <a:ext cx="838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a:t>
            </a:r>
          </a:p>
        </p:txBody>
      </p:sp>
      <p:sp>
        <p:nvSpPr>
          <p:cNvPr id="7177" name="Text Box 17"/>
          <p:cNvSpPr txBox="1">
            <a:spLocks noChangeArrowheads="1"/>
          </p:cNvSpPr>
          <p:nvPr/>
        </p:nvSpPr>
        <p:spPr bwMode="auto">
          <a:xfrm>
            <a:off x="6553200" y="4953000"/>
            <a:ext cx="914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sz="3200" b="1" dirty="0" smtClean="0">
                <a:solidFill>
                  <a:srgbClr val="000000"/>
                </a:solidFill>
                <a:latin typeface="Century Gothic" pitchFamily="34" charset="0"/>
              </a:rPr>
              <a:t>ID</a:t>
            </a:r>
          </a:p>
        </p:txBody>
      </p:sp>
      <p:sp>
        <p:nvSpPr>
          <p:cNvPr id="7189" name="Rectangle 21"/>
          <p:cNvSpPr>
            <a:spLocks noChangeArrowheads="1"/>
          </p:cNvSpPr>
          <p:nvPr/>
        </p:nvSpPr>
        <p:spPr bwMode="auto">
          <a:xfrm>
            <a:off x="1676400" y="3124200"/>
            <a:ext cx="2057400" cy="25146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0" name="Rectangle 22"/>
          <p:cNvSpPr>
            <a:spLocks noChangeArrowheads="1"/>
          </p:cNvSpPr>
          <p:nvPr/>
        </p:nvSpPr>
        <p:spPr bwMode="auto">
          <a:xfrm>
            <a:off x="1676400" y="4343400"/>
            <a:ext cx="3657600" cy="1295400"/>
          </a:xfrm>
          <a:prstGeom prst="rect">
            <a:avLst/>
          </a:prstGeom>
          <a:noFill/>
          <a:ln w="9525">
            <a:solidFill>
              <a:schemeClr val="tx1"/>
            </a:solidFill>
            <a:prstDash val="dash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fontAlgn="base">
              <a:spcBef>
                <a:spcPct val="0"/>
              </a:spcBef>
              <a:spcAft>
                <a:spcPct val="0"/>
              </a:spcAft>
            </a:pPr>
            <a:endParaRPr lang="en-US" sz="2400">
              <a:solidFill>
                <a:srgbClr val="000000"/>
              </a:solidFill>
              <a:latin typeface="Times New Roman" pitchFamily="18" charset="0"/>
            </a:endParaRPr>
          </a:p>
        </p:txBody>
      </p:sp>
      <p:sp>
        <p:nvSpPr>
          <p:cNvPr id="7192" name="Rectangle 24"/>
          <p:cNvSpPr>
            <a:spLocks noChangeArrowheads="1"/>
          </p:cNvSpPr>
          <p:nvPr/>
        </p:nvSpPr>
        <p:spPr bwMode="auto">
          <a:xfrm>
            <a:off x="990600" y="28956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5%</a:t>
            </a:r>
          </a:p>
        </p:txBody>
      </p:sp>
      <p:sp>
        <p:nvSpPr>
          <p:cNvPr id="7193" name="Rectangle 25"/>
          <p:cNvSpPr>
            <a:spLocks noChangeArrowheads="1"/>
          </p:cNvSpPr>
          <p:nvPr/>
        </p:nvSpPr>
        <p:spPr bwMode="auto">
          <a:xfrm>
            <a:off x="990600" y="4114800"/>
            <a:ext cx="6889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800" b="1">
                <a:solidFill>
                  <a:srgbClr val="000000"/>
                </a:solidFill>
              </a:rPr>
              <a:t>3%</a:t>
            </a:r>
          </a:p>
        </p:txBody>
      </p:sp>
      <p:sp>
        <p:nvSpPr>
          <p:cNvPr id="7194" name="Text Box 26"/>
          <p:cNvSpPr txBox="1">
            <a:spLocks noChangeArrowheads="1"/>
          </p:cNvSpPr>
          <p:nvPr/>
        </p:nvSpPr>
        <p:spPr bwMode="auto">
          <a:xfrm>
            <a:off x="32004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$2 trillion</a:t>
            </a:r>
          </a:p>
        </p:txBody>
      </p:sp>
      <p:sp>
        <p:nvSpPr>
          <p:cNvPr id="7195" name="Text Box 27"/>
          <p:cNvSpPr txBox="1">
            <a:spLocks noChangeArrowheads="1"/>
          </p:cNvSpPr>
          <p:nvPr/>
        </p:nvSpPr>
        <p:spPr bwMode="auto">
          <a:xfrm>
            <a:off x="4800600" y="5638800"/>
            <a:ext cx="1143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base" hangingPunct="1">
              <a:spcBef>
                <a:spcPct val="50000"/>
              </a:spcBef>
              <a:spcAft>
                <a:spcPct val="0"/>
              </a:spcAft>
            </a:pPr>
            <a:r>
              <a:rPr lang="en-US" b="1" smtClean="0">
                <a:solidFill>
                  <a:srgbClr val="000000"/>
                </a:solidFill>
                <a:latin typeface="Century Gothic" pitchFamily="34" charset="0"/>
              </a:rPr>
              <a:t>$3 trillion</a:t>
            </a:r>
          </a:p>
        </p:txBody>
      </p:sp>
      <p:sp>
        <p:nvSpPr>
          <p:cNvPr id="7196" name="Text Box 28"/>
          <p:cNvSpPr txBox="1">
            <a:spLocks noChangeArrowheads="1"/>
          </p:cNvSpPr>
          <p:nvPr/>
        </p:nvSpPr>
        <p:spPr bwMode="auto">
          <a:xfrm rot="5400000">
            <a:off x="1638300" y="35433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base" hangingPunct="1">
              <a:spcBef>
                <a:spcPct val="50000"/>
              </a:spcBef>
              <a:spcAft>
                <a:spcPct val="0"/>
              </a:spcAft>
            </a:pPr>
            <a:r>
              <a:rPr lang="en-US" dirty="0" smtClean="0">
                <a:solidFill>
                  <a:srgbClr val="000000"/>
                </a:solidFill>
                <a:sym typeface="Wingdings" pitchFamily="2" charset="2"/>
              </a:rPr>
              <a:t></a:t>
            </a:r>
            <a:endParaRPr lang="en-US" dirty="0" smtClean="0">
              <a:solidFill>
                <a:srgbClr val="000000"/>
              </a:solidFill>
            </a:endParaRPr>
          </a:p>
        </p:txBody>
      </p:sp>
      <p:sp>
        <p:nvSpPr>
          <p:cNvPr id="7197" name="Rectangle 29"/>
          <p:cNvSpPr>
            <a:spLocks noChangeArrowheads="1"/>
          </p:cNvSpPr>
          <p:nvPr/>
        </p:nvSpPr>
        <p:spPr bwMode="auto">
          <a:xfrm>
            <a:off x="4267200" y="5181600"/>
            <a:ext cx="482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sz="2400">
                <a:solidFill>
                  <a:srgbClr val="000000"/>
                </a:solidFill>
                <a:latin typeface="Times New Roman" pitchFamily="18" charset="0"/>
                <a:sym typeface="Wingdings" pitchFamily="2" charset="2"/>
              </a:rPr>
              <a:t></a:t>
            </a:r>
          </a:p>
        </p:txBody>
      </p:sp>
      <p:sp>
        <p:nvSpPr>
          <p:cNvPr id="4" name="Title 3"/>
          <p:cNvSpPr>
            <a:spLocks noGrp="1"/>
          </p:cNvSpPr>
          <p:nvPr>
            <p:ph type="title"/>
          </p:nvPr>
        </p:nvSpPr>
        <p:spPr/>
        <p:txBody>
          <a:bodyPr/>
          <a:lstStyle/>
          <a:p>
            <a:r>
              <a:rPr lang="en-US" dirty="0" smtClean="0"/>
              <a:t>Lecture 22</a:t>
            </a:r>
            <a:endParaRPr lang="en-US" dirty="0"/>
          </a:p>
        </p:txBody>
      </p:sp>
    </p:spTree>
    <p:extLst>
      <p:ext uri="{BB962C8B-B14F-4D97-AF65-F5344CB8AC3E}">
        <p14:creationId xmlns:p14="http://schemas.microsoft.com/office/powerpoint/2010/main" val="3651635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22</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Thus,</a:t>
            </a:r>
            <a:r>
              <a:rPr lang="en-US" dirty="0" smtClean="0"/>
              <a:t> there exists a  </a:t>
            </a:r>
            <a:r>
              <a:rPr lang="en-US" dirty="0" smtClean="0"/>
              <a:t>negative relationship between I and the </a:t>
            </a:r>
            <a:r>
              <a:rPr lang="en-US" dirty="0" err="1" smtClean="0"/>
              <a:t>r.o.i</a:t>
            </a:r>
            <a:r>
              <a:rPr lang="en-US" dirty="0" smtClean="0"/>
              <a:t> </a:t>
            </a:r>
            <a:r>
              <a:rPr lang="en-US" dirty="0" smtClean="0"/>
              <a:t>for </a:t>
            </a:r>
            <a:r>
              <a:rPr lang="en-US" dirty="0" smtClean="0"/>
              <a:t>a given set of expectations regarding the prospective </a:t>
            </a:r>
            <a:r>
              <a:rPr lang="en-US" dirty="0" smtClean="0"/>
              <a:t>yields of the various durable capital goods produced and sold. </a:t>
            </a:r>
            <a:endParaRPr lang="en-US" dirty="0" smtClean="0"/>
          </a:p>
          <a:p>
            <a:pPr algn="just"/>
            <a:r>
              <a:rPr lang="en-US" dirty="0" smtClean="0"/>
              <a:t>It follows that a </a:t>
            </a:r>
            <a:r>
              <a:rPr lang="en-US" dirty="0" smtClean="0"/>
              <a:t>greater sense of optimism regarding these prospective yields would result in higher MECs for the various units of each investment good and thus a greater possible amount of I at any given </a:t>
            </a:r>
            <a:r>
              <a:rPr lang="en-US" dirty="0" err="1" smtClean="0"/>
              <a:t>r.o.i</a:t>
            </a:r>
            <a:r>
              <a:rPr lang="en-US" dirty="0" smtClean="0"/>
              <a:t>.</a:t>
            </a:r>
          </a:p>
          <a:p>
            <a:pPr algn="just"/>
            <a:r>
              <a:rPr lang="en-US" dirty="0" smtClean="0"/>
              <a:t>And similarly, the </a:t>
            </a:r>
            <a:r>
              <a:rPr lang="en-US" dirty="0" smtClean="0"/>
              <a:t>opposite would occur if there was a greater sense of pessimism regarding the prospective yields to be earned in the future. This would result in a smaller I for any given </a:t>
            </a:r>
            <a:r>
              <a:rPr lang="en-US" dirty="0" err="1" smtClean="0"/>
              <a:t>r.o.i</a:t>
            </a:r>
            <a:r>
              <a:rPr lang="en-US" dirty="0" smtClean="0"/>
              <a:t>.</a:t>
            </a:r>
            <a:endParaRPr lang="en-US" dirty="0"/>
          </a:p>
        </p:txBody>
      </p:sp>
    </p:spTree>
    <p:extLst>
      <p:ext uri="{BB962C8B-B14F-4D97-AF65-F5344CB8AC3E}">
        <p14:creationId xmlns:p14="http://schemas.microsoft.com/office/powerpoint/2010/main" val="1269423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1194</Words>
  <Application>Microsoft Office PowerPoint</Application>
  <PresentationFormat>On-screen Show (4:3)</PresentationFormat>
  <Paragraphs>123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Introduction</vt:lpstr>
      <vt:lpstr>Lecture 22</vt:lpstr>
      <vt:lpstr>Lecture 22</vt:lpstr>
      <vt:lpstr>Lecture 21</vt:lpstr>
      <vt:lpstr>Lecture 21</vt:lpstr>
      <vt:lpstr>Lecture 21</vt:lpstr>
      <vt:lpstr>Lecture 21</vt:lpstr>
      <vt:lpstr>Lecture 22</vt:lpstr>
      <vt:lpstr>Lecture 22</vt:lpstr>
      <vt:lpstr>Lecture 22</vt:lpstr>
      <vt:lpstr>Lecture 22</vt:lpstr>
      <vt:lpstr>Lecture 22</vt:lpstr>
      <vt:lpstr>Lecture 22</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27</cp:revision>
  <dcterms:created xsi:type="dcterms:W3CDTF">2013-06-30T22:40:10Z</dcterms:created>
  <dcterms:modified xsi:type="dcterms:W3CDTF">2013-07-12T17:35:18Z</dcterms:modified>
</cp:coreProperties>
</file>