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4" r:id="rId3"/>
    <p:sldId id="275" r:id="rId4"/>
    <p:sldId id="276" r:id="rId5"/>
    <p:sldId id="273" r:id="rId6"/>
    <p:sldId id="259" r:id="rId7"/>
    <p:sldId id="260" r:id="rId8"/>
    <p:sldId id="261" r:id="rId9"/>
    <p:sldId id="262" r:id="rId10"/>
    <p:sldId id="263" r:id="rId11"/>
    <p:sldId id="264"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7AB842-B890-43C4-9D01-CBE4C1A165C5}"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3500861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7AB842-B890-43C4-9D01-CBE4C1A165C5}"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3222470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7AB842-B890-43C4-9D01-CBE4C1A165C5}"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4042146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7AB842-B890-43C4-9D01-CBE4C1A165C5}"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3805120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7AB842-B890-43C4-9D01-CBE4C1A165C5}"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1169904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7AB842-B890-43C4-9D01-CBE4C1A165C5}"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4139685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7AB842-B890-43C4-9D01-CBE4C1A165C5}" type="datetimeFigureOut">
              <a:rPr lang="en-US" smtClean="0"/>
              <a:t>7/12/2013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621128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7AB842-B890-43C4-9D01-CBE4C1A165C5}" type="datetimeFigureOut">
              <a:rPr lang="en-US" smtClean="0"/>
              <a:t>7/12/2013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4239920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7AB842-B890-43C4-9D01-CBE4C1A165C5}" type="datetimeFigureOut">
              <a:rPr lang="en-US" smtClean="0"/>
              <a:t>7/12/2013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1797361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7AB842-B890-43C4-9D01-CBE4C1A165C5}"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3217079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7AB842-B890-43C4-9D01-CBE4C1A165C5}"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8100E-59D8-4D3F-B3C0-8CF524067994}" type="slidenum">
              <a:rPr lang="en-US" smtClean="0"/>
              <a:t>‹#›</a:t>
            </a:fld>
            <a:endParaRPr lang="en-US"/>
          </a:p>
        </p:txBody>
      </p:sp>
    </p:spTree>
    <p:extLst>
      <p:ext uri="{BB962C8B-B14F-4D97-AF65-F5344CB8AC3E}">
        <p14:creationId xmlns:p14="http://schemas.microsoft.com/office/powerpoint/2010/main" val="2524888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AB842-B890-43C4-9D01-CBE4C1A165C5}" type="datetimeFigureOut">
              <a:rPr lang="en-US" smtClean="0"/>
              <a:t>7/12/2013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C8100E-59D8-4D3F-B3C0-8CF524067994}" type="slidenum">
              <a:rPr lang="en-US" smtClean="0"/>
              <a:t>‹#›</a:t>
            </a:fld>
            <a:endParaRPr lang="en-US"/>
          </a:p>
        </p:txBody>
      </p:sp>
    </p:spTree>
    <p:extLst>
      <p:ext uri="{BB962C8B-B14F-4D97-AF65-F5344CB8AC3E}">
        <p14:creationId xmlns:p14="http://schemas.microsoft.com/office/powerpoint/2010/main" val="2560940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We completed lecture 20 with a brief analysis of the benefits derived from the use of a durable capital good.</a:t>
            </a:r>
          </a:p>
          <a:p>
            <a:pPr algn="just"/>
            <a:r>
              <a:rPr lang="en-US" dirty="0" smtClean="0"/>
              <a:t>Our analysis was restricted to the imaginary world of Robinson Crusoe. In this lecture we will first extend this analysis to a more realistic scenario.</a:t>
            </a:r>
          </a:p>
          <a:p>
            <a:pPr algn="just"/>
            <a:r>
              <a:rPr lang="en-US" dirty="0" smtClean="0"/>
              <a:t>We will then use the conclusions derived to answer the question that we set to ourselves in the previous lecture – under what conditions is it profitable (or unprofitable) to purchase a new durable capital good?</a:t>
            </a:r>
          </a:p>
          <a:p>
            <a:pPr algn="just"/>
            <a:r>
              <a:rPr lang="en-US" dirty="0" smtClean="0"/>
              <a:t>The answer to this question will help us understand what determines the amount of I.</a:t>
            </a:r>
          </a:p>
          <a:p>
            <a:pPr algn="just"/>
            <a:endParaRPr lang="en-US" dirty="0" smtClean="0"/>
          </a:p>
          <a:p>
            <a:pPr algn="just"/>
            <a:endParaRPr lang="en-US" dirty="0" smtClean="0"/>
          </a:p>
        </p:txBody>
      </p:sp>
    </p:spTree>
    <p:extLst>
      <p:ext uri="{BB962C8B-B14F-4D97-AF65-F5344CB8AC3E}">
        <p14:creationId xmlns:p14="http://schemas.microsoft.com/office/powerpoint/2010/main" val="7965629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Autofit/>
          </a:bodyPr>
          <a:lstStyle/>
          <a:p>
            <a:pPr algn="just"/>
            <a:r>
              <a:rPr lang="en-US" sz="2600" dirty="0" smtClean="0"/>
              <a:t>Keynes termed the rate of return to be obtained from investing in a durable capital good its marginal efficiency of capital (MEC).</a:t>
            </a:r>
          </a:p>
          <a:p>
            <a:pPr algn="just"/>
            <a:r>
              <a:rPr lang="en-US" sz="2600" dirty="0" smtClean="0"/>
              <a:t>Thus, if the MEC &gt; rate of interest (</a:t>
            </a:r>
            <a:r>
              <a:rPr lang="en-US" sz="2600" dirty="0" err="1" smtClean="0"/>
              <a:t>r.o.i</a:t>
            </a:r>
            <a:r>
              <a:rPr lang="en-US" sz="2600" dirty="0" smtClean="0"/>
              <a:t>), the investment expenditure will be incurred and not otherwise. </a:t>
            </a:r>
          </a:p>
          <a:p>
            <a:pPr algn="just"/>
            <a:r>
              <a:rPr lang="en-US" sz="2600" dirty="0" smtClean="0"/>
              <a:t>As can be seen from the example, the prospective yield ($110), the cost of production ($100) and </a:t>
            </a:r>
            <a:r>
              <a:rPr lang="en-US" sz="2600" dirty="0" err="1" smtClean="0"/>
              <a:t>r.o.i</a:t>
            </a:r>
            <a:r>
              <a:rPr lang="en-US" sz="2600" dirty="0" smtClean="0"/>
              <a:t> ultimately determined the profitability. </a:t>
            </a:r>
          </a:p>
          <a:p>
            <a:pPr algn="just"/>
            <a:r>
              <a:rPr lang="en-US" sz="2600" dirty="0" smtClean="0"/>
              <a:t>If the yield had been lower, say $104 or less, the investment would have been unprofitable even with an interest rate of 5%. </a:t>
            </a:r>
          </a:p>
          <a:p>
            <a:pPr algn="just"/>
            <a:endParaRPr lang="en-US" sz="2600" dirty="0" smtClean="0"/>
          </a:p>
        </p:txBody>
      </p:sp>
    </p:spTree>
    <p:extLst>
      <p:ext uri="{BB962C8B-B14F-4D97-AF65-F5344CB8AC3E}">
        <p14:creationId xmlns:p14="http://schemas.microsoft.com/office/powerpoint/2010/main" val="24627376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What occurs as more and more units of a given investment good are produced?</a:t>
            </a:r>
          </a:p>
          <a:p>
            <a:pPr algn="just"/>
            <a:r>
              <a:rPr lang="en-US" dirty="0" smtClean="0"/>
              <a:t>The law of diminishing returns sets in. In other words, each additional unit of the good boosts productivity by a smaller amount than the previous unit.</a:t>
            </a:r>
          </a:p>
          <a:p>
            <a:pPr algn="just"/>
            <a:r>
              <a:rPr lang="en-US" dirty="0" smtClean="0"/>
              <a:t>The second fishing net, given the amount of labor being expended, boosts Robinson’s productivity by a smaller amount than the first; a second tractor, given the amount of land being farmed and the labor being expended, provides a smaller boost to productivity than the first, etc. </a:t>
            </a:r>
            <a:endParaRPr lang="en-US" dirty="0"/>
          </a:p>
        </p:txBody>
      </p:sp>
    </p:spTree>
    <p:extLst>
      <p:ext uri="{BB962C8B-B14F-4D97-AF65-F5344CB8AC3E}">
        <p14:creationId xmlns:p14="http://schemas.microsoft.com/office/powerpoint/2010/main" val="14442087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Autofit/>
          </a:bodyPr>
          <a:lstStyle/>
          <a:p>
            <a:r>
              <a:rPr lang="en-US" sz="2300" dirty="0" smtClean="0"/>
              <a:t>As a result, each additional unit of an investment good has a lower prospective yield attached to it. </a:t>
            </a:r>
          </a:p>
          <a:p>
            <a:r>
              <a:rPr lang="en-US" sz="2300" dirty="0" smtClean="0"/>
              <a:t>If the second net only contributes to an increase of 20 fish, its prospective MVP or yield is $60 and not $120. The same applies to the second tractor, the second machine, etc. </a:t>
            </a:r>
          </a:p>
          <a:p>
            <a:r>
              <a:rPr lang="en-US" sz="2300" dirty="0" smtClean="0"/>
              <a:t>For a durable capital good, each unit provides a stream of prospective income in the future – Q1, Q2, Q3, etc. The stream of returns for the first unit of a good will be higher than those for the second unit and so on.</a:t>
            </a:r>
          </a:p>
          <a:p>
            <a:r>
              <a:rPr lang="en-US" sz="2300" dirty="0" smtClean="0"/>
              <a:t>As a result, as the amount of investment expenditure incurred on any investment good increases, its MEC (or rate of return) falls. </a:t>
            </a:r>
            <a:endParaRPr lang="en-US" sz="2300" dirty="0"/>
          </a:p>
        </p:txBody>
      </p:sp>
    </p:spTree>
    <p:extLst>
      <p:ext uri="{BB962C8B-B14F-4D97-AF65-F5344CB8AC3E}">
        <p14:creationId xmlns:p14="http://schemas.microsoft.com/office/powerpoint/2010/main" val="193712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introduction of the net led to a fourfold rise in Robinson’s productivity – from 1 fish per hour to 4 per hour.</a:t>
            </a:r>
          </a:p>
          <a:p>
            <a:pPr algn="just"/>
            <a:r>
              <a:rPr lang="en-US" dirty="0" smtClean="0"/>
              <a:t>At the end of a working day of 10 hours he had 40 instead of 10 fish. At $3/fish, the respective revenues derived from fishing were $30 and $120.</a:t>
            </a:r>
          </a:p>
          <a:p>
            <a:pPr algn="just"/>
            <a:r>
              <a:rPr lang="en-US" dirty="0" smtClean="0"/>
              <a:t>The production and use of the net thus boosted his revenues earned by $90 per working day. Having spent the same amount of working time (10 hours), he now derives $90 more with the aid of the net.</a:t>
            </a:r>
            <a:endParaRPr lang="en-US" dirty="0"/>
          </a:p>
        </p:txBody>
      </p:sp>
    </p:spTree>
    <p:extLst>
      <p:ext uri="{BB962C8B-B14F-4D97-AF65-F5344CB8AC3E}">
        <p14:creationId xmlns:p14="http://schemas.microsoft.com/office/powerpoint/2010/main" val="460603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Thus, the net contributes $90 to his income – this is the difference in Robinson’s income between having and not having the net.</a:t>
            </a:r>
          </a:p>
          <a:p>
            <a:pPr algn="just"/>
            <a:r>
              <a:rPr lang="en-US" dirty="0" smtClean="0"/>
              <a:t>The $90 is the marginal value product (MVP) or the  yield that Robinson derives from using the net in his production process.</a:t>
            </a:r>
          </a:p>
          <a:p>
            <a:pPr algn="just"/>
            <a:r>
              <a:rPr lang="en-US" dirty="0" smtClean="0"/>
              <a:t>Moreover, given that the net is a durable capital good – it lasts many days – Robinson obtains this yield over multiple days.</a:t>
            </a:r>
          </a:p>
          <a:p>
            <a:pPr algn="just"/>
            <a:r>
              <a:rPr lang="en-US" dirty="0" smtClean="0"/>
              <a:t>This analysis is applicable to a more complicated economy – to any durable capital good employed in such a scenario as well. </a:t>
            </a:r>
            <a:endParaRPr lang="en-US" dirty="0"/>
          </a:p>
        </p:txBody>
      </p:sp>
    </p:spTree>
    <p:extLst>
      <p:ext uri="{BB962C8B-B14F-4D97-AF65-F5344CB8AC3E}">
        <p14:creationId xmlns:p14="http://schemas.microsoft.com/office/powerpoint/2010/main" val="2359214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use of a computer, the utilization of a machine, etc. contribute an income stream to the firm or producer employing it.</a:t>
            </a:r>
          </a:p>
          <a:p>
            <a:pPr algn="just"/>
            <a:r>
              <a:rPr lang="en-US" dirty="0" smtClean="0"/>
              <a:t>The revenue of the firm will be higher, all else equal, with the durable capital good employed than without. </a:t>
            </a:r>
          </a:p>
          <a:p>
            <a:pPr algn="just"/>
            <a:r>
              <a:rPr lang="en-US" dirty="0" smtClean="0"/>
              <a:t>The difference between what would have been earned (all else equal) with and without the employment of any investment good is its yield or MVP.</a:t>
            </a:r>
          </a:p>
          <a:p>
            <a:pPr algn="just"/>
            <a:r>
              <a:rPr lang="en-US" dirty="0" smtClean="0"/>
              <a:t>Moreover, given its durable nature, this MVP will accrue over many years to the firm. </a:t>
            </a:r>
            <a:endParaRPr lang="en-US" dirty="0"/>
          </a:p>
        </p:txBody>
      </p:sp>
    </p:spTree>
    <p:extLst>
      <p:ext uri="{BB962C8B-B14F-4D97-AF65-F5344CB8AC3E}">
        <p14:creationId xmlns:p14="http://schemas.microsoft.com/office/powerpoint/2010/main" val="26747167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Thus, </a:t>
            </a:r>
            <a:r>
              <a:rPr lang="en-US" dirty="0"/>
              <a:t>the benefits to a firm from the purchase or the in house production of such a good is an income stream, a stream of monetary yield – Q1, Q2, Q3, etc. </a:t>
            </a:r>
          </a:p>
          <a:p>
            <a:pPr algn="just"/>
            <a:r>
              <a:rPr lang="en-US" dirty="0"/>
              <a:t>It should be noted that these yields are </a:t>
            </a:r>
            <a:r>
              <a:rPr lang="en-US" i="1" dirty="0"/>
              <a:t>prospective </a:t>
            </a:r>
            <a:r>
              <a:rPr lang="en-US" dirty="0"/>
              <a:t>in nature and therefore inherently uncertain</a:t>
            </a:r>
            <a:r>
              <a:rPr lang="en-US" dirty="0" smtClean="0"/>
              <a:t>. They are a stream of yields to be derived in the future with the use of a durable capital good.</a:t>
            </a:r>
          </a:p>
          <a:p>
            <a:pPr algn="just"/>
            <a:r>
              <a:rPr lang="en-US" dirty="0"/>
              <a:t>Let us further assume that there exists a certain cost of production that must be incurred to produce a given investment good. There exist given wage rates and prices of other inputs. </a:t>
            </a:r>
          </a:p>
          <a:p>
            <a:pPr algn="just"/>
            <a:endParaRPr lang="en-US" dirty="0" smtClean="0"/>
          </a:p>
          <a:p>
            <a:pPr algn="just"/>
            <a:endParaRPr lang="en-US" dirty="0"/>
          </a:p>
          <a:p>
            <a:endParaRPr lang="en-US" dirty="0"/>
          </a:p>
        </p:txBody>
      </p:sp>
    </p:spTree>
    <p:extLst>
      <p:ext uri="{BB962C8B-B14F-4D97-AF65-F5344CB8AC3E}">
        <p14:creationId xmlns:p14="http://schemas.microsoft.com/office/powerpoint/2010/main" val="1284722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Autofit/>
          </a:bodyPr>
          <a:lstStyle/>
          <a:p>
            <a:pPr algn="just"/>
            <a:r>
              <a:rPr lang="en-US" sz="2600" dirty="0" smtClean="0"/>
              <a:t>Given the prospective stream of yields and the cost of production, there exists a certain rate of return that will be yielded by spending money on the manufacture and sale of an investment good.</a:t>
            </a:r>
          </a:p>
          <a:p>
            <a:pPr algn="just"/>
            <a:r>
              <a:rPr lang="en-US" sz="2600" dirty="0" smtClean="0"/>
              <a:t>If this rate of return is higher than the prevailing rate of interest, spending money on the investment good is profitable. If it is lower, it is unprofitable.</a:t>
            </a:r>
          </a:p>
          <a:p>
            <a:pPr algn="just"/>
            <a:r>
              <a:rPr lang="en-US" sz="2600" dirty="0" smtClean="0"/>
              <a:t>Thus, the prospective yields, the cost of production and the prevailing rate of interest together determine the profitability.</a:t>
            </a:r>
            <a:endParaRPr lang="en-US" sz="2600" dirty="0"/>
          </a:p>
        </p:txBody>
      </p:sp>
    </p:spTree>
    <p:extLst>
      <p:ext uri="{BB962C8B-B14F-4D97-AF65-F5344CB8AC3E}">
        <p14:creationId xmlns:p14="http://schemas.microsoft.com/office/powerpoint/2010/main" val="4166214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Consider a simple example. Assume we currently in year 0 and there is an intermediate good that will take a year to produce. </a:t>
            </a:r>
          </a:p>
          <a:p>
            <a:pPr algn="just"/>
            <a:r>
              <a:rPr lang="en-US" dirty="0" smtClean="0"/>
              <a:t>It is then expected to yield $110 over the course of year 1. Its current cost of production is $100. </a:t>
            </a:r>
          </a:p>
          <a:p>
            <a:pPr algn="just"/>
            <a:r>
              <a:rPr lang="en-US" dirty="0" smtClean="0"/>
              <a:t>Thus, investing the $100 in this good will yield a 10% rate of return. </a:t>
            </a:r>
          </a:p>
          <a:p>
            <a:pPr algn="just"/>
            <a:r>
              <a:rPr lang="en-US" dirty="0" smtClean="0"/>
              <a:t>Now assume that the prevailing rate of interest is 5%. If a producer is manufacturing this good with his own savings, he will make a return over and above the 5% that he would have earned if he had invested it elsewhere.</a:t>
            </a:r>
          </a:p>
        </p:txBody>
      </p:sp>
    </p:spTree>
    <p:extLst>
      <p:ext uri="{BB962C8B-B14F-4D97-AF65-F5344CB8AC3E}">
        <p14:creationId xmlns:p14="http://schemas.microsoft.com/office/powerpoint/2010/main" val="3451600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If the production of this good is being financed via the loan market, the producer can pay the 5% on the borrowed money and earn another 5% on top of that. </a:t>
            </a:r>
          </a:p>
          <a:p>
            <a:pPr algn="just"/>
            <a:r>
              <a:rPr lang="en-US" dirty="0" smtClean="0"/>
              <a:t>Spending the money on the production of this good is thus profitable. Regardless of whether a firm spends the money in house or if one firm produces it and plans to sell it, the rate of return exceeds the prevailing rate of interest. </a:t>
            </a:r>
          </a:p>
          <a:p>
            <a:pPr algn="just"/>
            <a:r>
              <a:rPr lang="en-US" dirty="0" smtClean="0"/>
              <a:t>But what is the rate of interest had been 15%? Then it would have been more profitable to invest the $100 elsewhere and earn a higher rate of return than the 10% expected from investing in the good.</a:t>
            </a:r>
            <a:endParaRPr lang="en-US" dirty="0"/>
          </a:p>
        </p:txBody>
      </p:sp>
    </p:spTree>
    <p:extLst>
      <p:ext uri="{BB962C8B-B14F-4D97-AF65-F5344CB8AC3E}">
        <p14:creationId xmlns:p14="http://schemas.microsoft.com/office/powerpoint/2010/main" val="1981168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analysis for a durable capital good is similar, except that it is complicated by the fact that it is durable and that as a result its prospective yield (MVP) is a stream over multiple years. </a:t>
            </a:r>
          </a:p>
          <a:p>
            <a:pPr algn="just"/>
            <a:r>
              <a:rPr lang="en-US" dirty="0" smtClean="0"/>
              <a:t>The firm has to consider the rate of return that it can expect to earn from multiple years in the future by investing in the good and make sure that that return exceeds the prevailing rate of interest. </a:t>
            </a:r>
          </a:p>
          <a:p>
            <a:pPr algn="just"/>
            <a:r>
              <a:rPr lang="en-US" dirty="0" smtClean="0"/>
              <a:t>Nevertheless, the conditions of profitability are the same – invest if the rate of return exceeds the rate of interest, otherwise don’t. </a:t>
            </a:r>
            <a:endParaRPr lang="en-US" dirty="0"/>
          </a:p>
        </p:txBody>
      </p:sp>
    </p:spTree>
    <p:extLst>
      <p:ext uri="{BB962C8B-B14F-4D97-AF65-F5344CB8AC3E}">
        <p14:creationId xmlns:p14="http://schemas.microsoft.com/office/powerpoint/2010/main" val="3526360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1296</Words>
  <Application>Microsoft Office PowerPoint</Application>
  <PresentationFormat>On-screen Show (4:3)</PresentationFormat>
  <Paragraphs>55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Introduction</vt:lpstr>
      <vt:lpstr>Lecture 21</vt:lpstr>
      <vt:lpstr>Lecture 21</vt:lpstr>
      <vt:lpstr>Lecture 21</vt:lpstr>
      <vt:lpstr>Lecture 21</vt:lpstr>
      <vt:lpstr>Lecture 21</vt:lpstr>
      <vt:lpstr>Lecture 21</vt:lpstr>
      <vt:lpstr>Lecture 21</vt:lpstr>
      <vt:lpstr>Lecture 21</vt:lpstr>
      <vt:lpstr>Lecture 21</vt:lpstr>
      <vt:lpstr>Lecture 21</vt:lpstr>
      <vt:lpstr>Lecture 21</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33</cp:revision>
  <dcterms:created xsi:type="dcterms:W3CDTF">2013-06-30T01:45:26Z</dcterms:created>
  <dcterms:modified xsi:type="dcterms:W3CDTF">2013-07-12T17:21:17Z</dcterms:modified>
</cp:coreProperties>
</file>