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58" r:id="rId4"/>
    <p:sldId id="260" r:id="rId5"/>
    <p:sldId id="262" r:id="rId6"/>
    <p:sldId id="263" r:id="rId7"/>
    <p:sldId id="264" r:id="rId8"/>
    <p:sldId id="261" r:id="rId9"/>
    <p:sldId id="273" r:id="rId10"/>
    <p:sldId id="265"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D28E8D-2302-493B-B977-24222F49127F}"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1995768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D28E8D-2302-493B-B977-24222F49127F}"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3820850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D28E8D-2302-493B-B977-24222F49127F}"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18194776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EDB18BC-3DCE-48CC-BA81-3FBF909099F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4431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3837F0-B58D-4D6B-929B-F1613AB1B38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36645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333D131-3EEC-477B-82C9-5A909B01B23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4641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AEDFF7-F44A-49FC-BBFD-755F8F3C20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432767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019233E-D7F5-48A2-A4A7-9DFB11F5D7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52793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F28F110-A8C8-46C5-BC36-209BBFFBD1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106557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0985F40-2199-42AA-84FC-BC4441F44D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789917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B6DAEE2-858F-4854-8F97-631B4926211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3361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D28E8D-2302-493B-B977-24222F49127F}"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25609451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387111E-8044-4DF7-8B06-1709051042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520583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947D4C5-0312-4254-8444-975F31E1F5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107463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6A00C1B-C555-4A37-BCE5-1B11A802C91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1201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D28E8D-2302-493B-B977-24222F49127F}"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2941996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D28E8D-2302-493B-B977-24222F49127F}"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2385908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D28E8D-2302-493B-B977-24222F49127F}" type="datetimeFigureOut">
              <a:rPr lang="en-US" smtClean="0"/>
              <a:t>7/12/2013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1593515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D28E8D-2302-493B-B977-24222F49127F}" type="datetimeFigureOut">
              <a:rPr lang="en-US" smtClean="0"/>
              <a:t>7/12/2013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4116181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D28E8D-2302-493B-B977-24222F49127F}" type="datetimeFigureOut">
              <a:rPr lang="en-US" smtClean="0"/>
              <a:t>7/12/2013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380023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D28E8D-2302-493B-B977-24222F49127F}"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3648740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D28E8D-2302-493B-B977-24222F49127F}"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A9E858-849D-4055-B15A-BEFBE520D778}" type="slidenum">
              <a:rPr lang="en-US" smtClean="0"/>
              <a:t>‹#›</a:t>
            </a:fld>
            <a:endParaRPr lang="en-US"/>
          </a:p>
        </p:txBody>
      </p:sp>
    </p:spTree>
    <p:extLst>
      <p:ext uri="{BB962C8B-B14F-4D97-AF65-F5344CB8AC3E}">
        <p14:creationId xmlns:p14="http://schemas.microsoft.com/office/powerpoint/2010/main" val="1239777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D28E8D-2302-493B-B977-24222F49127F}" type="datetimeFigureOut">
              <a:rPr lang="en-US" smtClean="0"/>
              <a:t>7/12/2013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A9E858-849D-4055-B15A-BEFBE520D778}" type="slidenum">
              <a:rPr lang="en-US" smtClean="0"/>
              <a:t>‹#›</a:t>
            </a:fld>
            <a:endParaRPr lang="en-US"/>
          </a:p>
        </p:txBody>
      </p:sp>
    </p:spTree>
    <p:extLst>
      <p:ext uri="{BB962C8B-B14F-4D97-AF65-F5344CB8AC3E}">
        <p14:creationId xmlns:p14="http://schemas.microsoft.com/office/powerpoint/2010/main" val="1644556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eaLnBrk="0" fontAlgn="base" hangingPunct="0">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eaLnBrk="0" fontAlgn="base" hangingPunct="0">
              <a:spcBef>
                <a:spcPct val="0"/>
              </a:spcBef>
              <a:spcAft>
                <a:spcPct val="0"/>
              </a:spcAft>
              <a:defRPr/>
            </a:pPr>
            <a:fld id="{4484488C-6915-4AC8-BE2E-4E7A3B0DBD5A}"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602018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the previous few lectures we have traced out Keynes’ theory of the determination of an equilibrium level of GDP and the role that the behavior of consumption and investment expenditure play in it.</a:t>
            </a:r>
          </a:p>
          <a:p>
            <a:pPr algn="just"/>
            <a:r>
              <a:rPr lang="en-US" dirty="0" smtClean="0"/>
              <a:t>In this lecture we will study this further and analyze the key role that the level of savings and realized investment expenditure play in determining the level of employment, income and prosperity in the Keynesian system.</a:t>
            </a:r>
          </a:p>
          <a:p>
            <a:pPr algn="just"/>
            <a:r>
              <a:rPr lang="en-US" dirty="0" smtClean="0"/>
              <a:t>We will also begin our analysis of the determinants of the level of realized investment expenditure.</a:t>
            </a:r>
            <a:endParaRPr lang="en-US" dirty="0"/>
          </a:p>
        </p:txBody>
      </p:sp>
    </p:spTree>
    <p:extLst>
      <p:ext uri="{BB962C8B-B14F-4D97-AF65-F5344CB8AC3E}">
        <p14:creationId xmlns:p14="http://schemas.microsoft.com/office/powerpoint/2010/main" val="360520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20</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a:t>Thus, a higher I is essential for greater employment, production and </a:t>
            </a:r>
            <a:r>
              <a:rPr lang="en-US" dirty="0" smtClean="0"/>
              <a:t>prosperity.</a:t>
            </a:r>
            <a:r>
              <a:rPr lang="en-US" dirty="0"/>
              <a:t> </a:t>
            </a:r>
            <a:r>
              <a:rPr lang="en-US" dirty="0" smtClean="0"/>
              <a:t>But </a:t>
            </a:r>
            <a:r>
              <a:rPr lang="en-US" dirty="0" smtClean="0"/>
              <a:t>what </a:t>
            </a:r>
            <a:r>
              <a:rPr lang="en-US" dirty="0" smtClean="0"/>
              <a:t>are the factors that determine realized investment expenditure (I</a:t>
            </a:r>
            <a:r>
              <a:rPr lang="en-US" dirty="0" smtClean="0"/>
              <a:t>)? </a:t>
            </a:r>
          </a:p>
          <a:p>
            <a:pPr algn="just"/>
            <a:r>
              <a:rPr lang="en-US" dirty="0" smtClean="0"/>
              <a:t>We have already seen that, unlike C, it bears no relationship with the level of income and employment.</a:t>
            </a:r>
            <a:endParaRPr lang="en-US" dirty="0" smtClean="0"/>
          </a:p>
          <a:p>
            <a:pPr algn="just"/>
            <a:r>
              <a:rPr lang="en-US" dirty="0" smtClean="0"/>
              <a:t>To understand </a:t>
            </a:r>
            <a:r>
              <a:rPr lang="en-US" dirty="0" smtClean="0"/>
              <a:t>the factors governing I</a:t>
            </a:r>
            <a:r>
              <a:rPr lang="en-US" dirty="0" smtClean="0"/>
              <a:t>, </a:t>
            </a:r>
            <a:r>
              <a:rPr lang="en-US" dirty="0" smtClean="0"/>
              <a:t>we need to analyze when it is profitable to spend money on manufacturing a new durable capital good (investment good) and when it is not.</a:t>
            </a:r>
          </a:p>
          <a:p>
            <a:pPr algn="just"/>
            <a:r>
              <a:rPr lang="en-US" dirty="0" smtClean="0"/>
              <a:t>What benefits does a firm derive from purchasing a new investment good (or from manufacturing it in house)?</a:t>
            </a:r>
          </a:p>
          <a:p>
            <a:pPr algn="just"/>
            <a:r>
              <a:rPr lang="en-US" dirty="0" smtClean="0"/>
              <a:t>The introduction of the investment good boosts the firm’s productivity and thus allows it to earn greater revenue.</a:t>
            </a:r>
            <a:endParaRPr lang="en-US" dirty="0"/>
          </a:p>
        </p:txBody>
      </p:sp>
    </p:spTree>
    <p:extLst>
      <p:ext uri="{BB962C8B-B14F-4D97-AF65-F5344CB8AC3E}">
        <p14:creationId xmlns:p14="http://schemas.microsoft.com/office/powerpoint/2010/main" val="378862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20</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Let’s step back briefly into the lonely world of Robinson Crusoe and analyze the benefits that he derives from fishing with a net as compared to fishing with his bare hands. </a:t>
            </a:r>
          </a:p>
          <a:p>
            <a:pPr algn="just"/>
            <a:r>
              <a:rPr lang="en-US" dirty="0" smtClean="0"/>
              <a:t>Assume that he chooses to devote 10 hours a day to fishing. The rest of his day is spent in the enjoyment of leisure – gazing at the stars, sleeping under the palm trees, etc. </a:t>
            </a:r>
          </a:p>
          <a:p>
            <a:pPr algn="just"/>
            <a:r>
              <a:rPr lang="en-US" dirty="0" smtClean="0"/>
              <a:t>If he spends 10 hours fishing with his bare hands he obtains an output of 10 fish at the end of his work day – he thus produces 1 fish per hour that he spends fishing.</a:t>
            </a:r>
            <a:endParaRPr lang="en-US" dirty="0"/>
          </a:p>
        </p:txBody>
      </p:sp>
    </p:spTree>
    <p:extLst>
      <p:ext uri="{BB962C8B-B14F-4D97-AF65-F5344CB8AC3E}">
        <p14:creationId xmlns:p14="http://schemas.microsoft.com/office/powerpoint/2010/main" val="1032696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20</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Let us now assume that he decides to build a fishing net and that doing so takes him 20 hours or two days worth of labor.</a:t>
            </a:r>
          </a:p>
          <a:p>
            <a:pPr algn="just"/>
            <a:r>
              <a:rPr lang="en-US" dirty="0" smtClean="0"/>
              <a:t>He now spends the 10 hours a day fishing with a net instead of his bare hands. </a:t>
            </a:r>
          </a:p>
          <a:p>
            <a:pPr algn="just"/>
            <a:r>
              <a:rPr lang="en-US" dirty="0" smtClean="0"/>
              <a:t>How does the introduction of the net boost his productivity? He now catches 40 fish by the end of his workday.</a:t>
            </a:r>
          </a:p>
          <a:p>
            <a:pPr algn="just"/>
            <a:r>
              <a:rPr lang="en-US" dirty="0" smtClean="0"/>
              <a:t>The net thus caused a fourfold boost to his productivity – he went from catching 1 fish per hour worked to 4 per hour worked. </a:t>
            </a:r>
            <a:endParaRPr lang="en-US" dirty="0"/>
          </a:p>
        </p:txBody>
      </p:sp>
    </p:spTree>
    <p:extLst>
      <p:ext uri="{BB962C8B-B14F-4D97-AF65-F5344CB8AC3E}">
        <p14:creationId xmlns:p14="http://schemas.microsoft.com/office/powerpoint/2010/main" val="623872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20</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Now assume further that Robinson suddenly discovers that he is not actually alone on this island. </a:t>
            </a:r>
          </a:p>
          <a:p>
            <a:pPr algn="just"/>
            <a:r>
              <a:rPr lang="en-US" dirty="0" smtClean="0"/>
              <a:t>On the other side of this island lives a tribe, which has a settlement and a thriving marketplace, where fish sell for $3/fish.</a:t>
            </a:r>
          </a:p>
          <a:p>
            <a:pPr algn="just"/>
            <a:r>
              <a:rPr lang="en-US" dirty="0" smtClean="0"/>
              <a:t>Robinson now decides to sell his 40 fish, earn $120 and then buy other goods with this money (he is sick and tired of fish!)</a:t>
            </a:r>
          </a:p>
          <a:p>
            <a:pPr algn="just"/>
            <a:r>
              <a:rPr lang="en-US" dirty="0" smtClean="0"/>
              <a:t>What would he have earned if he had not found the net? He would have sold his 10 fish for $30.</a:t>
            </a:r>
          </a:p>
        </p:txBody>
      </p:sp>
    </p:spTree>
    <p:extLst>
      <p:ext uri="{BB962C8B-B14F-4D97-AF65-F5344CB8AC3E}">
        <p14:creationId xmlns:p14="http://schemas.microsoft.com/office/powerpoint/2010/main" val="1805555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20</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the previous lecture we learnt that at the equilibrium level of GDP there is an equality between aggregate realized expenditure and the amount of current income earned.</a:t>
            </a:r>
          </a:p>
          <a:p>
            <a:pPr algn="just"/>
            <a:r>
              <a:rPr lang="en-US" dirty="0" smtClean="0"/>
              <a:t>All income earned is spent in one way or another, either to purchase consumer goods or durable capital goods, i.e., either in the form of realized consumption expenditure (C) or realized investment expenditure (I).  </a:t>
            </a:r>
          </a:p>
          <a:p>
            <a:pPr algn="just"/>
            <a:r>
              <a:rPr lang="en-US" dirty="0" smtClean="0"/>
              <a:t>At disequilibrium GDP levels, there is a mismatch between C + I and Y, which causes increases or decreases in production and income until equality is restored.</a:t>
            </a:r>
            <a:endParaRPr lang="en-US" dirty="0"/>
          </a:p>
        </p:txBody>
      </p:sp>
    </p:spTree>
    <p:extLst>
      <p:ext uri="{BB962C8B-B14F-4D97-AF65-F5344CB8AC3E}">
        <p14:creationId xmlns:p14="http://schemas.microsoft.com/office/powerpoint/2010/main" val="2859183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20</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2759859010"/>
              </p:ext>
            </p:extLst>
          </p:nvPr>
        </p:nvGraphicFramePr>
        <p:xfrm>
          <a:off x="609600" y="1371600"/>
          <a:ext cx="8153400" cy="3383280"/>
        </p:xfrm>
        <a:graphic>
          <a:graphicData uri="http://schemas.openxmlformats.org/drawingml/2006/table">
            <a:tbl>
              <a:tblPr firstRow="1" bandRow="1">
                <a:tableStyleId>{5940675A-B579-460E-94D1-54222C63F5DA}</a:tableStyleId>
              </a:tblPr>
              <a:tblGrid>
                <a:gridCol w="1630680"/>
                <a:gridCol w="1630680"/>
                <a:gridCol w="1630680"/>
                <a:gridCol w="1630680"/>
                <a:gridCol w="1630680"/>
              </a:tblGrid>
              <a:tr h="115123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Realized Investment Expenditure (I) (in dollars)</a:t>
                      </a:r>
                      <a:r>
                        <a:rPr lang="en-US" b="1" baseline="0" dirty="0" smtClean="0"/>
                        <a:t> </a:t>
                      </a:r>
                      <a:endParaRPr lang="en-US" b="1" dirty="0"/>
                    </a:p>
                  </a:txBody>
                  <a:tcPr/>
                </a:tc>
                <a:tc>
                  <a:txBody>
                    <a:bodyPr/>
                    <a:lstStyle/>
                    <a:p>
                      <a:pPr algn="ctr"/>
                      <a:r>
                        <a:rPr lang="en-US" b="1" dirty="0" smtClean="0"/>
                        <a:t>Aggregate</a:t>
                      </a:r>
                      <a:r>
                        <a:rPr lang="en-US" b="1" baseline="0" dirty="0" smtClean="0"/>
                        <a:t> Realized Expenditure </a:t>
                      </a:r>
                    </a:p>
                    <a:p>
                      <a:pPr algn="ctr"/>
                      <a:r>
                        <a:rPr lang="en-US" b="1" baseline="0" dirty="0" smtClean="0"/>
                        <a:t>(C +I)</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354227">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800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1200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1600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2000</a:t>
                      </a:r>
                      <a:endParaRPr lang="en-US" dirty="0"/>
                    </a:p>
                  </a:txBody>
                  <a:tcPr/>
                </a:tc>
                <a:tc>
                  <a:txBody>
                    <a:bodyPr/>
                    <a:lstStyle/>
                    <a:p>
                      <a:pPr algn="ctr"/>
                      <a:r>
                        <a:rPr lang="en-US" dirty="0" smtClean="0"/>
                        <a:t>400</a:t>
                      </a:r>
                      <a:endParaRPr lang="en-US" dirty="0"/>
                    </a:p>
                  </a:txBody>
                  <a:tcPr/>
                </a:tc>
                <a:tc>
                  <a:txBody>
                    <a:bodyPr/>
                    <a:lstStyle/>
                    <a:p>
                      <a:pPr algn="ctr"/>
                      <a:r>
                        <a:rPr lang="en-US" dirty="0" smtClean="0"/>
                        <a:t>2400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2800</a:t>
                      </a:r>
                      <a:endParaRPr lang="en-US" dirty="0"/>
                    </a:p>
                  </a:txBody>
                  <a:tcPr/>
                </a:tc>
                <a:tc>
                  <a:txBody>
                    <a:bodyPr/>
                    <a:lstStyle/>
                    <a:p>
                      <a:pPr algn="ctr"/>
                      <a:r>
                        <a:rPr lang="en-US" dirty="0" smtClean="0"/>
                        <a:t>400</a:t>
                      </a:r>
                      <a:endParaRPr lang="en-US" dirty="0"/>
                    </a:p>
                  </a:txBody>
                  <a:tcPr/>
                </a:tc>
                <a:tc>
                  <a:txBody>
                    <a:bodyPr/>
                    <a:lstStyle/>
                    <a:p>
                      <a:pPr algn="ctr"/>
                      <a:r>
                        <a:rPr lang="en-US" dirty="0" smtClean="0"/>
                        <a:t>3200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Equilibrium</a:t>
                      </a:r>
                      <a:endParaRPr lang="en-US" dirty="0"/>
                    </a:p>
                  </a:txBody>
                  <a:tcPr/>
                </a:tc>
              </a:tr>
              <a:tr h="354227">
                <a:tc>
                  <a:txBody>
                    <a:bodyPr/>
                    <a:lstStyle/>
                    <a:p>
                      <a:pPr algn="ctr"/>
                      <a:r>
                        <a:rPr lang="en-US" dirty="0" smtClean="0"/>
                        <a:t>4400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4800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
        <p:nvSpPr>
          <p:cNvPr id="4" name="TextBox 3"/>
          <p:cNvSpPr txBox="1"/>
          <p:nvPr/>
        </p:nvSpPr>
        <p:spPr>
          <a:xfrm>
            <a:off x="586507" y="4920734"/>
            <a:ext cx="8176493" cy="1754326"/>
          </a:xfrm>
          <a:prstGeom prst="rect">
            <a:avLst/>
          </a:prstGeom>
          <a:noFill/>
        </p:spPr>
        <p:txBody>
          <a:bodyPr wrap="square" rtlCol="0">
            <a:spAutoFit/>
          </a:bodyPr>
          <a:lstStyle/>
          <a:p>
            <a:pPr marL="285750" indent="-285750">
              <a:buFont typeface="Arial" pitchFamily="34" charset="0"/>
              <a:buChar char="•"/>
            </a:pPr>
            <a:r>
              <a:rPr lang="en-US" dirty="0">
                <a:solidFill>
                  <a:prstClr val="black"/>
                </a:solidFill>
              </a:rPr>
              <a:t>The equilibrium level of GDP is at $4000, where aggregate realized expenditure equals current income ( a higher level as compared to previous example) . </a:t>
            </a:r>
          </a:p>
          <a:p>
            <a:pPr marL="285750" indent="-285750">
              <a:buFont typeface="Arial" pitchFamily="34" charset="0"/>
              <a:buChar char="•"/>
            </a:pPr>
            <a:r>
              <a:rPr lang="en-US" dirty="0">
                <a:solidFill>
                  <a:prstClr val="black"/>
                </a:solidFill>
              </a:rPr>
              <a:t>At income (GDP) levels below $4000, expenditure outstrips income and there is a running down of inventories. This stimulates production and income.</a:t>
            </a:r>
          </a:p>
          <a:p>
            <a:pPr marL="285750" indent="-285750">
              <a:buFont typeface="Arial" pitchFamily="34" charset="0"/>
              <a:buChar char="•"/>
            </a:pPr>
            <a:r>
              <a:rPr lang="en-US" dirty="0">
                <a:solidFill>
                  <a:prstClr val="black"/>
                </a:solidFill>
              </a:rPr>
              <a:t>At income (GDP) levels above $4000, expenditure fall below income and there is a building up of inventories. This depresses production and income.</a:t>
            </a:r>
          </a:p>
        </p:txBody>
      </p:sp>
    </p:spTree>
    <p:extLst>
      <p:ext uri="{BB962C8B-B14F-4D97-AF65-F5344CB8AC3E}">
        <p14:creationId xmlns:p14="http://schemas.microsoft.com/office/powerpoint/2010/main" val="670177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20</a:t>
            </a:r>
            <a:endParaRPr lang="en-US" dirty="0"/>
          </a:p>
        </p:txBody>
      </p:sp>
      <p:sp>
        <p:nvSpPr>
          <p:cNvPr id="4" name="Content Placeholder 3"/>
          <p:cNvSpPr>
            <a:spLocks noGrp="1"/>
          </p:cNvSpPr>
          <p:nvPr>
            <p:ph idx="1"/>
          </p:nvPr>
        </p:nvSpPr>
        <p:spPr/>
        <p:txBody>
          <a:bodyPr>
            <a:normAutofit fontScale="92500" lnSpcReduction="20000"/>
          </a:bodyPr>
          <a:lstStyle/>
          <a:p>
            <a:pPr algn="just"/>
            <a:r>
              <a:rPr lang="en-US" dirty="0" smtClean="0"/>
              <a:t>We also know that the relationship between C and Y is well defined and stable and therefore predictable. </a:t>
            </a:r>
          </a:p>
          <a:p>
            <a:pPr algn="just"/>
            <a:r>
              <a:rPr lang="en-US" dirty="0" smtClean="0"/>
              <a:t>First, C is greater than zero when Y is zero.</a:t>
            </a:r>
          </a:p>
          <a:p>
            <a:pPr algn="just"/>
            <a:r>
              <a:rPr lang="en-US" dirty="0" smtClean="0"/>
              <a:t>Second, as Y increases from zero, C rises with it.</a:t>
            </a:r>
          </a:p>
          <a:p>
            <a:pPr algn="just"/>
            <a:r>
              <a:rPr lang="en-US" dirty="0" smtClean="0"/>
              <a:t>Nevertheless, not all of a given increase in Y is spent on C. In other words, the MPC is less than one.</a:t>
            </a:r>
          </a:p>
          <a:p>
            <a:pPr algn="just"/>
            <a:r>
              <a:rPr lang="en-US" dirty="0" smtClean="0"/>
              <a:t>This implies that there is an increasing amount of savings as the level of income increases. </a:t>
            </a:r>
            <a:endParaRPr lang="en-US" dirty="0"/>
          </a:p>
        </p:txBody>
      </p:sp>
    </p:spTree>
    <p:extLst>
      <p:ext uri="{BB962C8B-B14F-4D97-AF65-F5344CB8AC3E}">
        <p14:creationId xmlns:p14="http://schemas.microsoft.com/office/powerpoint/2010/main" val="622322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20</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Thus, as income increases, there is a greater and greater amount of it that lies unspent on consumption. </a:t>
            </a:r>
          </a:p>
          <a:p>
            <a:pPr algn="just"/>
            <a:r>
              <a:rPr lang="en-US" dirty="0" smtClean="0"/>
              <a:t>This unspent income can only be translated into realized expenditure if it finds an outlet – this outlet being expenditure on investment goods. </a:t>
            </a:r>
          </a:p>
          <a:p>
            <a:pPr algn="just"/>
            <a:r>
              <a:rPr lang="en-US" dirty="0" smtClean="0"/>
              <a:t>This expenditure is either made directly out of one’s own savings (if you are starting a new business or expanding an existing business) or indirectly via the financial markets (loanable funds market).</a:t>
            </a:r>
            <a:endParaRPr lang="en-US" dirty="0"/>
          </a:p>
        </p:txBody>
      </p:sp>
    </p:spTree>
    <p:extLst>
      <p:ext uri="{BB962C8B-B14F-4D97-AF65-F5344CB8AC3E}">
        <p14:creationId xmlns:p14="http://schemas.microsoft.com/office/powerpoint/2010/main" val="796769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20</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extent of I is thus key in determining the level of actual GDP, which is always at or is always in the close vicinity of the equilibrium level of GDP. </a:t>
            </a:r>
          </a:p>
          <a:p>
            <a:pPr algn="just"/>
            <a:r>
              <a:rPr lang="en-US" dirty="0" smtClean="0"/>
              <a:t>Stated simply, the higher (lower) the level of I, the higher (lower) the level of employment, production and income in the Keynesian system. </a:t>
            </a:r>
          </a:p>
          <a:p>
            <a:pPr algn="just"/>
            <a:r>
              <a:rPr lang="en-US" dirty="0" smtClean="0"/>
              <a:t>The higher (lower) the level of I, the greater (lesser) the amount of savings that find an outlet.</a:t>
            </a:r>
          </a:p>
          <a:p>
            <a:pPr algn="just"/>
            <a:r>
              <a:rPr lang="en-US" dirty="0" smtClean="0"/>
              <a:t>So the determination of realized (equilibrium) GDP can also be viewed as being determined by the equality of savings and investment.</a:t>
            </a:r>
          </a:p>
          <a:p>
            <a:pPr algn="just"/>
            <a:endParaRPr lang="en-US" dirty="0"/>
          </a:p>
        </p:txBody>
      </p:sp>
    </p:spTree>
    <p:extLst>
      <p:ext uri="{BB962C8B-B14F-4D97-AF65-F5344CB8AC3E}">
        <p14:creationId xmlns:p14="http://schemas.microsoft.com/office/powerpoint/2010/main" val="929039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20</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590463773"/>
              </p:ext>
            </p:extLst>
          </p:nvPr>
        </p:nvGraphicFramePr>
        <p:xfrm>
          <a:off x="609600" y="1371600"/>
          <a:ext cx="8153400" cy="3383280"/>
        </p:xfrm>
        <a:graphic>
          <a:graphicData uri="http://schemas.openxmlformats.org/drawingml/2006/table">
            <a:tbl>
              <a:tblPr firstRow="1" bandRow="1">
                <a:tableStyleId>{5940675A-B579-460E-94D1-54222C63F5DA}</a:tableStyleId>
              </a:tblPr>
              <a:tblGrid>
                <a:gridCol w="1630680"/>
                <a:gridCol w="1630680"/>
                <a:gridCol w="1630680"/>
                <a:gridCol w="1630680"/>
                <a:gridCol w="1630680"/>
              </a:tblGrid>
              <a:tr h="115123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Total</a:t>
                      </a:r>
                      <a:r>
                        <a:rPr lang="en-US" b="1" baseline="0" dirty="0" smtClean="0"/>
                        <a:t> Savings (S) (in dollars) </a:t>
                      </a:r>
                      <a:endParaRPr lang="en-US" b="1" dirty="0"/>
                    </a:p>
                  </a:txBody>
                  <a:tcPr/>
                </a:tc>
                <a:tc>
                  <a:txBody>
                    <a:bodyPr/>
                    <a:lstStyle/>
                    <a:p>
                      <a:pPr algn="ctr"/>
                      <a:r>
                        <a:rPr lang="en-US" b="1" baseline="0" dirty="0" smtClean="0"/>
                        <a:t> Realized Investment Expenditure </a:t>
                      </a:r>
                    </a:p>
                    <a:p>
                      <a:pPr algn="ctr"/>
                      <a:r>
                        <a:rPr lang="en-US" b="1" baseline="0" dirty="0" smtClean="0"/>
                        <a:t>(I) (in dollars)</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354227">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Equilibrium</a:t>
                      </a:r>
                      <a:endParaRPr lang="en-US" dirty="0"/>
                    </a:p>
                  </a:txBody>
                  <a:tcPr/>
                </a:tc>
              </a:tr>
              <a:tr h="354227">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
        <p:nvSpPr>
          <p:cNvPr id="5" name="TextBox 4"/>
          <p:cNvSpPr txBox="1"/>
          <p:nvPr/>
        </p:nvSpPr>
        <p:spPr>
          <a:xfrm>
            <a:off x="822034" y="4844534"/>
            <a:ext cx="7559966" cy="1754326"/>
          </a:xfrm>
          <a:prstGeom prst="rect">
            <a:avLst/>
          </a:prstGeom>
          <a:noFill/>
        </p:spPr>
        <p:txBody>
          <a:bodyPr wrap="square" rtlCol="0">
            <a:spAutoFit/>
          </a:bodyPr>
          <a:lstStyle/>
          <a:p>
            <a:pPr marL="285750" indent="-285750">
              <a:buFont typeface="Arial" pitchFamily="34" charset="0"/>
              <a:buChar char="•"/>
            </a:pPr>
            <a:r>
              <a:rPr lang="en-US" dirty="0" smtClean="0"/>
              <a:t>Equilibrium is associated with a positive level of savings of $400. </a:t>
            </a:r>
          </a:p>
          <a:p>
            <a:pPr marL="285750" indent="-285750">
              <a:buFont typeface="Arial" pitchFamily="34" charset="0"/>
              <a:buChar char="•"/>
            </a:pPr>
            <a:r>
              <a:rPr lang="en-US" dirty="0" smtClean="0"/>
              <a:t>At equilibrium, I = S. </a:t>
            </a:r>
          </a:p>
          <a:p>
            <a:pPr marL="285750" indent="-285750">
              <a:buFont typeface="Arial" pitchFamily="34" charset="0"/>
              <a:buChar char="•"/>
            </a:pPr>
            <a:r>
              <a:rPr lang="en-US" dirty="0" smtClean="0"/>
              <a:t>The introduction of investment expenditure provided an outlet for $400 of savings. In the previous example with only C there was no outlet for any savings.</a:t>
            </a:r>
          </a:p>
          <a:p>
            <a:pPr marL="285750" indent="-285750">
              <a:buFont typeface="Arial" pitchFamily="34" charset="0"/>
              <a:buChar char="•"/>
            </a:pPr>
            <a:r>
              <a:rPr lang="en-US" dirty="0" smtClean="0"/>
              <a:t>Equilibrium in that case was associated with $0 of savings. </a:t>
            </a:r>
            <a:endParaRPr lang="en-US" dirty="0"/>
          </a:p>
        </p:txBody>
      </p:sp>
    </p:spTree>
    <p:extLst>
      <p:ext uri="{BB962C8B-B14F-4D97-AF65-F5344CB8AC3E}">
        <p14:creationId xmlns:p14="http://schemas.microsoft.com/office/powerpoint/2010/main" val="1909117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457200"/>
            <a:ext cx="7772400" cy="1143000"/>
          </a:xfrm>
        </p:spPr>
        <p:txBody>
          <a:bodyPr/>
          <a:lstStyle/>
          <a:p>
            <a:r>
              <a:rPr lang="en-US" dirty="0" smtClean="0"/>
              <a:t> </a:t>
            </a:r>
            <a:r>
              <a:rPr lang="en-US" dirty="0" smtClean="0">
                <a:latin typeface="Calibri" pitchFamily="34" charset="0"/>
              </a:rPr>
              <a:t>Lecture 19</a:t>
            </a:r>
            <a:endParaRPr lang="en-US" dirty="0" smtClean="0"/>
          </a:p>
        </p:txBody>
      </p:sp>
      <p:sp>
        <p:nvSpPr>
          <p:cNvPr id="17411" name="Line 3"/>
          <p:cNvSpPr>
            <a:spLocks noChangeShapeType="1"/>
          </p:cNvSpPr>
          <p:nvPr/>
        </p:nvSpPr>
        <p:spPr bwMode="auto">
          <a:xfrm>
            <a:off x="685800" y="41910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2" name="Line 4"/>
          <p:cNvSpPr>
            <a:spLocks noChangeShapeType="1"/>
          </p:cNvSpPr>
          <p:nvPr/>
        </p:nvSpPr>
        <p:spPr bwMode="auto">
          <a:xfrm>
            <a:off x="685800" y="56388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3" name="Line 5"/>
          <p:cNvSpPr>
            <a:spLocks noChangeShapeType="1"/>
          </p:cNvSpPr>
          <p:nvPr/>
        </p:nvSpPr>
        <p:spPr bwMode="auto">
          <a:xfrm flipV="1">
            <a:off x="685800" y="1676400"/>
            <a:ext cx="0" cy="2514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4" name="Line 6"/>
          <p:cNvSpPr>
            <a:spLocks noChangeShapeType="1"/>
          </p:cNvSpPr>
          <p:nvPr/>
        </p:nvSpPr>
        <p:spPr bwMode="auto">
          <a:xfrm flipV="1">
            <a:off x="685800" y="4495800"/>
            <a:ext cx="0" cy="213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5" name="Line 7"/>
          <p:cNvSpPr>
            <a:spLocks noChangeShapeType="1"/>
          </p:cNvSpPr>
          <p:nvPr/>
        </p:nvSpPr>
        <p:spPr bwMode="auto">
          <a:xfrm flipV="1">
            <a:off x="685800" y="1828800"/>
            <a:ext cx="2362200" cy="2362200"/>
          </a:xfrm>
          <a:prstGeom prst="line">
            <a:avLst/>
          </a:prstGeom>
          <a:noFill/>
          <a:ln w="9525">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6" name="Line 8"/>
          <p:cNvSpPr>
            <a:spLocks noChangeShapeType="1"/>
          </p:cNvSpPr>
          <p:nvPr/>
        </p:nvSpPr>
        <p:spPr bwMode="auto">
          <a:xfrm flipV="1">
            <a:off x="685800" y="2133600"/>
            <a:ext cx="2590800" cy="152400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7" name="Line 9"/>
          <p:cNvSpPr>
            <a:spLocks noChangeShapeType="1"/>
          </p:cNvSpPr>
          <p:nvPr/>
        </p:nvSpPr>
        <p:spPr bwMode="auto">
          <a:xfrm>
            <a:off x="1981200" y="2914650"/>
            <a:ext cx="0" cy="27432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8" name="Line 10"/>
          <p:cNvSpPr>
            <a:spLocks noChangeShapeType="1"/>
          </p:cNvSpPr>
          <p:nvPr/>
        </p:nvSpPr>
        <p:spPr bwMode="auto">
          <a:xfrm>
            <a:off x="2667000" y="2209800"/>
            <a:ext cx="0" cy="34290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9" name="Line 11"/>
          <p:cNvSpPr>
            <a:spLocks noChangeShapeType="1"/>
          </p:cNvSpPr>
          <p:nvPr/>
        </p:nvSpPr>
        <p:spPr bwMode="auto">
          <a:xfrm flipV="1">
            <a:off x="685800" y="5181600"/>
            <a:ext cx="2743200" cy="838200"/>
          </a:xfrm>
          <a:prstGeom prst="line">
            <a:avLst/>
          </a:prstGeom>
          <a:noFill/>
          <a:ln w="952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20" name="Text Box 13"/>
          <p:cNvSpPr txBox="1">
            <a:spLocks noChangeArrowheads="1"/>
          </p:cNvSpPr>
          <p:nvPr/>
        </p:nvSpPr>
        <p:spPr bwMode="auto">
          <a:xfrm>
            <a:off x="1127125" y="4152900"/>
            <a:ext cx="229178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a:solidFill>
                  <a:srgbClr val="000000"/>
                </a:solidFill>
              </a:rPr>
              <a:t> Y</a:t>
            </a:r>
            <a:r>
              <a:rPr lang="en-US" sz="1800" b="1" i="1" baseline="-25000" dirty="0">
                <a:solidFill>
                  <a:srgbClr val="000000"/>
                </a:solidFill>
              </a:rPr>
              <a:t>1</a:t>
            </a:r>
            <a:r>
              <a:rPr lang="en-US" sz="1800" b="1" i="1" dirty="0">
                <a:solidFill>
                  <a:srgbClr val="000000"/>
                </a:solidFill>
              </a:rPr>
              <a:t>       Y</a:t>
            </a:r>
            <a:r>
              <a:rPr lang="en-US" sz="1800" b="1" i="1" baseline="-25000" dirty="0">
                <a:solidFill>
                  <a:srgbClr val="000000"/>
                </a:solidFill>
              </a:rPr>
              <a:t>2</a:t>
            </a:r>
            <a:r>
              <a:rPr lang="en-US" sz="1800" b="1" i="1" dirty="0">
                <a:solidFill>
                  <a:srgbClr val="000000"/>
                </a:solidFill>
              </a:rPr>
              <a:t>         </a:t>
            </a:r>
            <a:r>
              <a:rPr lang="en-US" sz="1800" b="1" i="1" dirty="0" smtClean="0">
                <a:solidFill>
                  <a:srgbClr val="000000"/>
                </a:solidFill>
              </a:rPr>
              <a:t>Y*</a:t>
            </a:r>
            <a:r>
              <a:rPr lang="en-US" sz="1800" b="1" i="1" baseline="-25000" dirty="0" smtClean="0">
                <a:solidFill>
                  <a:srgbClr val="000000"/>
                </a:solidFill>
              </a:rPr>
              <a:t>        </a:t>
            </a:r>
            <a:r>
              <a:rPr lang="en-US" sz="1800" b="1" i="1" dirty="0">
                <a:solidFill>
                  <a:srgbClr val="000000"/>
                </a:solidFill>
              </a:rPr>
              <a:t>Y</a:t>
            </a:r>
          </a:p>
        </p:txBody>
      </p:sp>
      <p:sp>
        <p:nvSpPr>
          <p:cNvPr id="17421" name="Text Box 14"/>
          <p:cNvSpPr txBox="1">
            <a:spLocks noChangeArrowheads="1"/>
          </p:cNvSpPr>
          <p:nvPr/>
        </p:nvSpPr>
        <p:spPr bwMode="auto">
          <a:xfrm>
            <a:off x="3013075" y="5600700"/>
            <a:ext cx="323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Y</a:t>
            </a:r>
          </a:p>
        </p:txBody>
      </p:sp>
      <p:sp>
        <p:nvSpPr>
          <p:cNvPr id="17422" name="Text Box 15"/>
          <p:cNvSpPr txBox="1">
            <a:spLocks noChangeArrowheads="1"/>
          </p:cNvSpPr>
          <p:nvPr/>
        </p:nvSpPr>
        <p:spPr bwMode="auto">
          <a:xfrm>
            <a:off x="3413125" y="49911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S</a:t>
            </a:r>
            <a:endParaRPr lang="en-US" sz="1800" b="1" i="1" baseline="30000">
              <a:solidFill>
                <a:srgbClr val="000000"/>
              </a:solidFill>
            </a:endParaRPr>
          </a:p>
        </p:txBody>
      </p:sp>
      <p:sp>
        <p:nvSpPr>
          <p:cNvPr id="17423" name="Text Box 16"/>
          <p:cNvSpPr txBox="1">
            <a:spLocks noChangeArrowheads="1"/>
          </p:cNvSpPr>
          <p:nvPr/>
        </p:nvSpPr>
        <p:spPr bwMode="auto">
          <a:xfrm>
            <a:off x="3203575" y="2019300"/>
            <a:ext cx="89319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AE = C</a:t>
            </a:r>
            <a:endParaRPr lang="en-US" sz="1800" b="1" i="1" baseline="30000" dirty="0">
              <a:solidFill>
                <a:srgbClr val="000000"/>
              </a:solidFill>
            </a:endParaRPr>
          </a:p>
        </p:txBody>
      </p:sp>
      <p:sp>
        <p:nvSpPr>
          <p:cNvPr id="17424" name="Text Box 17"/>
          <p:cNvSpPr txBox="1">
            <a:spLocks noChangeArrowheads="1"/>
          </p:cNvSpPr>
          <p:nvPr/>
        </p:nvSpPr>
        <p:spPr bwMode="auto">
          <a:xfrm>
            <a:off x="2617445" y="1562100"/>
            <a:ext cx="65915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GDP</a:t>
            </a:r>
            <a:endParaRPr lang="en-US" sz="1800" b="1" i="1" dirty="0">
              <a:solidFill>
                <a:srgbClr val="000000"/>
              </a:solidFill>
            </a:endParaRPr>
          </a:p>
        </p:txBody>
      </p:sp>
      <p:sp>
        <p:nvSpPr>
          <p:cNvPr id="17425" name="Text Box 18"/>
          <p:cNvSpPr txBox="1">
            <a:spLocks noChangeArrowheads="1"/>
          </p:cNvSpPr>
          <p:nvPr/>
        </p:nvSpPr>
        <p:spPr bwMode="auto">
          <a:xfrm>
            <a:off x="288925" y="4419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S,I</a:t>
            </a:r>
          </a:p>
        </p:txBody>
      </p:sp>
      <p:sp>
        <p:nvSpPr>
          <p:cNvPr id="17426" name="Text Box 19"/>
          <p:cNvSpPr txBox="1">
            <a:spLocks noChangeArrowheads="1"/>
          </p:cNvSpPr>
          <p:nvPr/>
        </p:nvSpPr>
        <p:spPr bwMode="auto">
          <a:xfrm>
            <a:off x="495300" y="41338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0</a:t>
            </a:r>
          </a:p>
        </p:txBody>
      </p:sp>
      <p:sp>
        <p:nvSpPr>
          <p:cNvPr id="17427" name="Text Box 20"/>
          <p:cNvSpPr txBox="1">
            <a:spLocks noChangeArrowheads="1"/>
          </p:cNvSpPr>
          <p:nvPr/>
        </p:nvSpPr>
        <p:spPr bwMode="auto">
          <a:xfrm>
            <a:off x="419100" y="548640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0</a:t>
            </a:r>
          </a:p>
        </p:txBody>
      </p:sp>
      <p:sp>
        <p:nvSpPr>
          <p:cNvPr id="17428" name="Text Box 21"/>
          <p:cNvSpPr txBox="1">
            <a:spLocks noChangeArrowheads="1"/>
          </p:cNvSpPr>
          <p:nvPr/>
        </p:nvSpPr>
        <p:spPr bwMode="auto">
          <a:xfrm>
            <a:off x="346075" y="5848350"/>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-a</a:t>
            </a:r>
          </a:p>
        </p:txBody>
      </p:sp>
      <p:sp>
        <p:nvSpPr>
          <p:cNvPr id="17429" name="Text Box 22"/>
          <p:cNvSpPr txBox="1">
            <a:spLocks noChangeArrowheads="1"/>
          </p:cNvSpPr>
          <p:nvPr/>
        </p:nvSpPr>
        <p:spPr bwMode="auto">
          <a:xfrm>
            <a:off x="438150" y="34480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a</a:t>
            </a:r>
          </a:p>
        </p:txBody>
      </p:sp>
      <p:sp>
        <p:nvSpPr>
          <p:cNvPr id="17430" name="Text Box 23"/>
          <p:cNvSpPr txBox="1">
            <a:spLocks noChangeArrowheads="1"/>
          </p:cNvSpPr>
          <p:nvPr/>
        </p:nvSpPr>
        <p:spPr bwMode="auto">
          <a:xfrm>
            <a:off x="179388" y="1544638"/>
            <a:ext cx="482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C,I</a:t>
            </a:r>
          </a:p>
        </p:txBody>
      </p:sp>
      <p:sp>
        <p:nvSpPr>
          <p:cNvPr id="17431" name="Text Box 24"/>
          <p:cNvSpPr txBox="1">
            <a:spLocks noChangeArrowheads="1"/>
          </p:cNvSpPr>
          <p:nvPr/>
        </p:nvSpPr>
        <p:spPr bwMode="auto">
          <a:xfrm>
            <a:off x="1774825" y="26289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E</a:t>
            </a:r>
          </a:p>
        </p:txBody>
      </p:sp>
      <p:sp>
        <p:nvSpPr>
          <p:cNvPr id="17432" name="Text Box 25"/>
          <p:cNvSpPr txBox="1">
            <a:spLocks noChangeArrowheads="1"/>
          </p:cNvSpPr>
          <p:nvPr/>
        </p:nvSpPr>
        <p:spPr bwMode="auto">
          <a:xfrm>
            <a:off x="1809750" y="55816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E</a:t>
            </a:r>
          </a:p>
        </p:txBody>
      </p:sp>
      <p:sp>
        <p:nvSpPr>
          <p:cNvPr id="17433" name="Text Box 30"/>
          <p:cNvSpPr txBox="1">
            <a:spLocks noChangeArrowheads="1"/>
          </p:cNvSpPr>
          <p:nvPr/>
        </p:nvSpPr>
        <p:spPr bwMode="auto">
          <a:xfrm>
            <a:off x="2609850" y="5067300"/>
            <a:ext cx="4539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E*</a:t>
            </a:r>
            <a:endParaRPr lang="en-US" sz="1800" b="1" i="1" dirty="0">
              <a:solidFill>
                <a:srgbClr val="000000"/>
              </a:solidFill>
            </a:endParaRPr>
          </a:p>
        </p:txBody>
      </p:sp>
      <p:sp>
        <p:nvSpPr>
          <p:cNvPr id="17434" name="Text Box 31"/>
          <p:cNvSpPr txBox="1">
            <a:spLocks noChangeArrowheads="1"/>
          </p:cNvSpPr>
          <p:nvPr/>
        </p:nvSpPr>
        <p:spPr bwMode="auto">
          <a:xfrm>
            <a:off x="2438400" y="19240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C</a:t>
            </a:r>
          </a:p>
        </p:txBody>
      </p:sp>
      <p:sp>
        <p:nvSpPr>
          <p:cNvPr id="17435" name="Text Box 33"/>
          <p:cNvSpPr txBox="1">
            <a:spLocks noChangeArrowheads="1"/>
          </p:cNvSpPr>
          <p:nvPr/>
        </p:nvSpPr>
        <p:spPr bwMode="auto">
          <a:xfrm>
            <a:off x="3979863" y="1917700"/>
            <a:ext cx="184731"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609600" indent="-6096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sz="2000" dirty="0">
              <a:solidFill>
                <a:srgbClr val="000000"/>
              </a:solidFill>
              <a:latin typeface="Calibri" pitchFamily="34" charset="0"/>
            </a:endParaRPr>
          </a:p>
          <a:p>
            <a:pPr eaLnBrk="0" fontAlgn="base" hangingPunct="0">
              <a:spcBef>
                <a:spcPct val="0"/>
              </a:spcBef>
              <a:spcAft>
                <a:spcPct val="0"/>
              </a:spcAft>
            </a:pPr>
            <a:endParaRPr lang="en-US" sz="2000" dirty="0">
              <a:solidFill>
                <a:srgbClr val="000000"/>
              </a:solidFill>
              <a:latin typeface="Calibri" pitchFamily="34" charset="0"/>
            </a:endParaRPr>
          </a:p>
          <a:p>
            <a:pPr eaLnBrk="0" fontAlgn="base" hangingPunct="0">
              <a:spcBef>
                <a:spcPct val="0"/>
              </a:spcBef>
              <a:spcAft>
                <a:spcPct val="0"/>
              </a:spcAft>
            </a:pPr>
            <a:endParaRPr lang="en-US" sz="2000" dirty="0">
              <a:solidFill>
                <a:srgbClr val="000000"/>
              </a:solidFill>
              <a:latin typeface="Calibri" pitchFamily="34" charset="0"/>
            </a:endParaRPr>
          </a:p>
        </p:txBody>
      </p:sp>
      <p:sp>
        <p:nvSpPr>
          <p:cNvPr id="17436" name="Text Box 34"/>
          <p:cNvSpPr txBox="1">
            <a:spLocks noChangeArrowheads="1"/>
          </p:cNvSpPr>
          <p:nvPr/>
        </p:nvSpPr>
        <p:spPr bwMode="auto">
          <a:xfrm>
            <a:off x="2609850" y="2400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D</a:t>
            </a:r>
          </a:p>
        </p:txBody>
      </p:sp>
      <p:sp>
        <p:nvSpPr>
          <p:cNvPr id="17437" name="Line 35"/>
          <p:cNvSpPr>
            <a:spLocks noChangeShapeType="1"/>
          </p:cNvSpPr>
          <p:nvPr/>
        </p:nvSpPr>
        <p:spPr bwMode="auto">
          <a:xfrm flipV="1">
            <a:off x="704850" y="1828800"/>
            <a:ext cx="2590800" cy="152400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38" name="Text Box 36"/>
          <p:cNvSpPr txBox="1">
            <a:spLocks noChangeArrowheads="1"/>
          </p:cNvSpPr>
          <p:nvPr/>
        </p:nvSpPr>
        <p:spPr bwMode="auto">
          <a:xfrm>
            <a:off x="3200400" y="1600200"/>
            <a:ext cx="111440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AE = C+I</a:t>
            </a:r>
            <a:endParaRPr lang="en-US" sz="1800" b="1" i="1" baseline="30000" dirty="0">
              <a:solidFill>
                <a:srgbClr val="000000"/>
              </a:solidFill>
            </a:endParaRPr>
          </a:p>
        </p:txBody>
      </p:sp>
      <p:sp>
        <p:nvSpPr>
          <p:cNvPr id="17439" name="Line 37"/>
          <p:cNvSpPr>
            <a:spLocks noChangeShapeType="1"/>
          </p:cNvSpPr>
          <p:nvPr/>
        </p:nvSpPr>
        <p:spPr bwMode="auto">
          <a:xfrm>
            <a:off x="685800" y="5410200"/>
            <a:ext cx="2590800" cy="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40" name="Text Box 38"/>
          <p:cNvSpPr txBox="1">
            <a:spLocks noChangeArrowheads="1"/>
          </p:cNvSpPr>
          <p:nvPr/>
        </p:nvSpPr>
        <p:spPr bwMode="auto">
          <a:xfrm>
            <a:off x="3200400" y="5238750"/>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I</a:t>
            </a:r>
          </a:p>
        </p:txBody>
      </p:sp>
      <p:sp>
        <p:nvSpPr>
          <p:cNvPr id="2" name="TextBox 1"/>
          <p:cNvSpPr txBox="1"/>
          <p:nvPr/>
        </p:nvSpPr>
        <p:spPr>
          <a:xfrm>
            <a:off x="4648200" y="1745456"/>
            <a:ext cx="4114800" cy="4401205"/>
          </a:xfrm>
          <a:prstGeom prst="rect">
            <a:avLst/>
          </a:prstGeom>
          <a:noFill/>
        </p:spPr>
        <p:txBody>
          <a:bodyPr wrap="square" rtlCol="0">
            <a:spAutoFit/>
          </a:bodyPr>
          <a:lstStyle/>
          <a:p>
            <a:pPr marL="285750" indent="-285750">
              <a:buFont typeface="Arial" pitchFamily="34" charset="0"/>
              <a:buChar char="•"/>
            </a:pPr>
            <a:r>
              <a:rPr lang="en-US" sz="2000" dirty="0" smtClean="0">
                <a:solidFill>
                  <a:srgbClr val="000000"/>
                </a:solidFill>
                <a:latin typeface="Calibri" pitchFamily="34" charset="0"/>
              </a:rPr>
              <a:t>The blue 45 degree line represents GDP (where Y = C +I)</a:t>
            </a:r>
          </a:p>
          <a:p>
            <a:pPr marL="285750" indent="-285750">
              <a:buFont typeface="Arial" pitchFamily="34" charset="0"/>
              <a:buChar char="•"/>
            </a:pPr>
            <a:r>
              <a:rPr lang="en-US" sz="2000" dirty="0" smtClean="0">
                <a:solidFill>
                  <a:srgbClr val="000000"/>
                </a:solidFill>
                <a:latin typeface="Calibri" pitchFamily="34" charset="0"/>
              </a:rPr>
              <a:t>The AE line represents actual aggregate realized expenditure.</a:t>
            </a:r>
          </a:p>
          <a:p>
            <a:pPr marL="285750" indent="-285750">
              <a:buFont typeface="Arial" pitchFamily="34" charset="0"/>
              <a:buChar char="•"/>
            </a:pPr>
            <a:r>
              <a:rPr lang="en-US" sz="2000" dirty="0" smtClean="0">
                <a:solidFill>
                  <a:srgbClr val="000000"/>
                </a:solidFill>
                <a:latin typeface="Calibri" pitchFamily="34" charset="0"/>
              </a:rPr>
              <a:t>The introduction of I shifts the AE curve upwards. </a:t>
            </a:r>
          </a:p>
          <a:p>
            <a:pPr marL="285750" indent="-285750">
              <a:buFont typeface="Arial" pitchFamily="34" charset="0"/>
              <a:buChar char="•"/>
            </a:pPr>
            <a:r>
              <a:rPr lang="en-US" sz="2000" dirty="0" smtClean="0">
                <a:solidFill>
                  <a:srgbClr val="000000"/>
                </a:solidFill>
                <a:latin typeface="Calibri" pitchFamily="34" charset="0"/>
              </a:rPr>
              <a:t>Equilibrium GDP is at Y* ($4000), where aggregate income equals aggregate expenditure (Y = C + I)</a:t>
            </a:r>
          </a:p>
          <a:p>
            <a:pPr marL="285750" indent="-285750">
              <a:buFont typeface="Arial" pitchFamily="34" charset="0"/>
              <a:buChar char="•"/>
            </a:pPr>
            <a:r>
              <a:rPr lang="en-US" sz="2000" dirty="0" smtClean="0">
                <a:solidFill>
                  <a:srgbClr val="000000"/>
                </a:solidFill>
                <a:latin typeface="Calibri" pitchFamily="34" charset="0"/>
              </a:rPr>
              <a:t>The graph below represents savings (S) and investment (I). </a:t>
            </a:r>
          </a:p>
          <a:p>
            <a:pPr marL="285750" indent="-285750">
              <a:buFont typeface="Arial" pitchFamily="34" charset="0"/>
              <a:buChar char="•"/>
            </a:pPr>
            <a:r>
              <a:rPr lang="en-US" sz="2000" dirty="0" smtClean="0">
                <a:solidFill>
                  <a:srgbClr val="000000"/>
                </a:solidFill>
                <a:latin typeface="Calibri" pitchFamily="34" charset="0"/>
              </a:rPr>
              <a:t>Equilibrium is at E*, corresponding with Y*. </a:t>
            </a:r>
          </a:p>
          <a:p>
            <a:pPr marL="285750" indent="-285750">
              <a:buFont typeface="Arial" pitchFamily="34" charset="0"/>
              <a:buChar char="•"/>
            </a:pPr>
            <a:r>
              <a:rPr lang="en-US" sz="2000" dirty="0" smtClean="0">
                <a:solidFill>
                  <a:srgbClr val="000000"/>
                </a:solidFill>
                <a:latin typeface="Calibri" pitchFamily="34" charset="0"/>
              </a:rPr>
              <a:t>At E*, I = S. </a:t>
            </a:r>
          </a:p>
        </p:txBody>
      </p:sp>
    </p:spTree>
    <p:extLst>
      <p:ext uri="{BB962C8B-B14F-4D97-AF65-F5344CB8AC3E}">
        <p14:creationId xmlns:p14="http://schemas.microsoft.com/office/powerpoint/2010/main" val="506928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2">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p:tgtEl>
                                          <p:spTgt spid="2">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p:tgtEl>
                                          <p:spTgt spid="2">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2">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p:tgtEl>
                                          <p:spTgt spid="2">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p:tgtEl>
                                          <p:spTgt spid="2">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2">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p:tgtEl>
                                          <p:spTgt spid="2">
                                            <p:txEl>
                                              <p:pRg st="6" end="6"/>
                                            </p:txEl>
                                          </p:spTgt>
                                        </p:tgtEl>
                                        <p:attrNameLst>
                                          <p:attrName>ppt_y</p:attrName>
                                        </p:attrNameLst>
                                      </p:cBhvr>
                                      <p:tavLst>
                                        <p:tav tm="0">
                                          <p:val>
                                            <p:strVal val="#ppt_y+#ppt_h*1.125000"/>
                                          </p:val>
                                        </p:tav>
                                        <p:tav tm="100000">
                                          <p:val>
                                            <p:strVal val="#ppt_y"/>
                                          </p:val>
                                        </p:tav>
                                      </p:tavLst>
                                    </p:anim>
                                    <p:animEffect transition="in" filter="wipe(up)">
                                      <p:cBhvr>
                                        <p:cTn id="4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20</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741270501"/>
              </p:ext>
            </p:extLst>
          </p:nvPr>
        </p:nvGraphicFramePr>
        <p:xfrm>
          <a:off x="609600" y="1371600"/>
          <a:ext cx="8153400" cy="3383280"/>
        </p:xfrm>
        <a:graphic>
          <a:graphicData uri="http://schemas.openxmlformats.org/drawingml/2006/table">
            <a:tbl>
              <a:tblPr firstRow="1" bandRow="1">
                <a:tableStyleId>{5940675A-B579-460E-94D1-54222C63F5DA}</a:tableStyleId>
              </a:tblPr>
              <a:tblGrid>
                <a:gridCol w="1630680"/>
                <a:gridCol w="1630680"/>
                <a:gridCol w="1630680"/>
                <a:gridCol w="1630680"/>
                <a:gridCol w="1630680"/>
              </a:tblGrid>
              <a:tr h="115123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Realized Investment Expenditure (I) (in dollars)</a:t>
                      </a:r>
                      <a:r>
                        <a:rPr lang="en-US" b="1" baseline="0" dirty="0" smtClean="0"/>
                        <a:t> </a:t>
                      </a:r>
                      <a:endParaRPr lang="en-US" b="1" dirty="0"/>
                    </a:p>
                  </a:txBody>
                  <a:tcPr/>
                </a:tc>
                <a:tc>
                  <a:txBody>
                    <a:bodyPr/>
                    <a:lstStyle/>
                    <a:p>
                      <a:pPr algn="ctr"/>
                      <a:r>
                        <a:rPr lang="en-US" b="1" dirty="0" smtClean="0"/>
                        <a:t>Aggregate</a:t>
                      </a:r>
                      <a:r>
                        <a:rPr lang="en-US" b="1" baseline="0" dirty="0" smtClean="0"/>
                        <a:t> Realized Expenditure </a:t>
                      </a:r>
                    </a:p>
                    <a:p>
                      <a:pPr algn="ctr"/>
                      <a:r>
                        <a:rPr lang="en-US" b="1" baseline="0" dirty="0" smtClean="0"/>
                        <a:t>(C +I)</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354227">
                <a:tc>
                  <a:txBody>
                    <a:bodyPr/>
                    <a:lstStyle/>
                    <a:p>
                      <a:pPr algn="ctr"/>
                      <a:r>
                        <a:rPr lang="en-US" dirty="0" smtClean="0"/>
                        <a:t>400</a:t>
                      </a:r>
                      <a:endParaRPr lang="en-US" dirty="0"/>
                    </a:p>
                  </a:txBody>
                  <a:tcPr/>
                </a:tc>
                <a:tc>
                  <a:txBody>
                    <a:bodyPr/>
                    <a:lstStyle/>
                    <a:p>
                      <a:pPr algn="ctr"/>
                      <a:r>
                        <a:rPr lang="en-US" dirty="0" smtClean="0"/>
                        <a:t>200</a:t>
                      </a:r>
                      <a:endParaRPr lang="en-US" dirty="0"/>
                    </a:p>
                  </a:txBody>
                  <a:tcPr/>
                </a:tc>
                <a:tc>
                  <a:txBody>
                    <a:bodyPr/>
                    <a:lstStyle/>
                    <a:p>
                      <a:pPr algn="ctr"/>
                      <a:r>
                        <a:rPr lang="en-US" dirty="0" smtClean="0"/>
                        <a:t>600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1400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2000</a:t>
                      </a:r>
                      <a:endParaRPr lang="en-US" dirty="0"/>
                    </a:p>
                  </a:txBody>
                  <a:tcPr/>
                </a:tc>
                <a:tc>
                  <a:txBody>
                    <a:bodyPr/>
                    <a:lstStyle/>
                    <a:p>
                      <a:pPr algn="ctr"/>
                      <a:r>
                        <a:rPr lang="en-US" dirty="0" smtClean="0"/>
                        <a:t>200</a:t>
                      </a:r>
                      <a:endParaRPr lang="en-US" dirty="0"/>
                    </a:p>
                  </a:txBody>
                  <a:tcPr/>
                </a:tc>
                <a:tc>
                  <a:txBody>
                    <a:bodyPr/>
                    <a:lstStyle/>
                    <a:p>
                      <a:pPr algn="ctr"/>
                      <a:r>
                        <a:rPr lang="en-US" dirty="0" smtClean="0"/>
                        <a:t>2400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3600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3800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Equilibrium</a:t>
                      </a:r>
                      <a:endParaRPr lang="en-US" dirty="0"/>
                    </a:p>
                  </a:txBody>
                  <a:tcPr/>
                </a:tc>
              </a:tr>
              <a:tr h="354227">
                <a:tc>
                  <a:txBody>
                    <a:bodyPr/>
                    <a:lstStyle/>
                    <a:p>
                      <a:pPr algn="ctr"/>
                      <a:r>
                        <a:rPr lang="en-US" dirty="0" smtClean="0"/>
                        <a:t>4400</a:t>
                      </a:r>
                      <a:endParaRPr lang="en-US" dirty="0"/>
                    </a:p>
                  </a:txBody>
                  <a:tcPr/>
                </a:tc>
                <a:tc>
                  <a:txBody>
                    <a:bodyPr/>
                    <a:lstStyle/>
                    <a:p>
                      <a:pPr algn="ctr"/>
                      <a:r>
                        <a:rPr lang="en-US" dirty="0" smtClean="0"/>
                        <a:t>200</a:t>
                      </a:r>
                      <a:endParaRPr lang="en-US" dirty="0"/>
                    </a:p>
                  </a:txBody>
                  <a:tcPr/>
                </a:tc>
                <a:tc>
                  <a:txBody>
                    <a:bodyPr/>
                    <a:lstStyle/>
                    <a:p>
                      <a:pPr algn="ctr"/>
                      <a:r>
                        <a:rPr lang="en-US" dirty="0" smtClean="0"/>
                        <a:t>4600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
        <p:nvSpPr>
          <p:cNvPr id="4" name="TextBox 3"/>
          <p:cNvSpPr txBox="1"/>
          <p:nvPr/>
        </p:nvSpPr>
        <p:spPr>
          <a:xfrm>
            <a:off x="586507" y="4920734"/>
            <a:ext cx="8176493" cy="1754326"/>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In our previous example I = $400 and the equilibrium level of GDP was $4000.</a:t>
            </a:r>
          </a:p>
          <a:p>
            <a:pPr marL="285750" indent="-285750">
              <a:buFont typeface="Arial" pitchFamily="34" charset="0"/>
              <a:buChar char="•"/>
            </a:pPr>
            <a:r>
              <a:rPr lang="en-US" dirty="0" smtClean="0">
                <a:solidFill>
                  <a:prstClr val="black"/>
                </a:solidFill>
              </a:rPr>
              <a:t>Now the same example has been reproduced except for the fact that I is now equal to a lower $200.</a:t>
            </a:r>
          </a:p>
          <a:p>
            <a:pPr marL="285750" indent="-285750">
              <a:buFont typeface="Arial" pitchFamily="34" charset="0"/>
              <a:buChar char="•"/>
            </a:pPr>
            <a:r>
              <a:rPr lang="en-US" dirty="0" smtClean="0">
                <a:solidFill>
                  <a:prstClr val="black"/>
                </a:solidFill>
              </a:rPr>
              <a:t>As can be seen, the resulting equilibrium GDP now falls to $3000.</a:t>
            </a:r>
          </a:p>
          <a:p>
            <a:pPr marL="285750" indent="-285750">
              <a:buFont typeface="Arial" pitchFamily="34" charset="0"/>
              <a:buChar char="•"/>
            </a:pPr>
            <a:r>
              <a:rPr lang="en-US" dirty="0" smtClean="0">
                <a:solidFill>
                  <a:prstClr val="black"/>
                </a:solidFill>
              </a:rPr>
              <a:t>If I had been increased to $600, GDP would have settled at $5000, with greater employment and production.</a:t>
            </a:r>
            <a:endParaRPr lang="en-US" dirty="0">
              <a:solidFill>
                <a:prstClr val="black"/>
              </a:solidFill>
            </a:endParaRPr>
          </a:p>
        </p:txBody>
      </p:sp>
    </p:spTree>
    <p:extLst>
      <p:ext uri="{BB962C8B-B14F-4D97-AF65-F5344CB8AC3E}">
        <p14:creationId xmlns:p14="http://schemas.microsoft.com/office/powerpoint/2010/main" val="933941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p:tgtEl>
                                          <p:spTgt spid="4">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126</TotalTime>
  <Words>1489</Words>
  <Application>Microsoft Office PowerPoint</Application>
  <PresentationFormat>On-screen Show (4:3)</PresentationFormat>
  <Paragraphs>192</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1_Default Design</vt:lpstr>
      <vt:lpstr>Introduction</vt:lpstr>
      <vt:lpstr>Lecture 20</vt:lpstr>
      <vt:lpstr>Lecture 20</vt:lpstr>
      <vt:lpstr>Lecture 20</vt:lpstr>
      <vt:lpstr>Lecture 20</vt:lpstr>
      <vt:lpstr>Lecture 20</vt:lpstr>
      <vt:lpstr>Lecture 20</vt:lpstr>
      <vt:lpstr> Lecture 19</vt:lpstr>
      <vt:lpstr>Lecture 20</vt:lpstr>
      <vt:lpstr>Lecture 20</vt:lpstr>
      <vt:lpstr>Lecture 20</vt:lpstr>
      <vt:lpstr>Lecture 20</vt:lpstr>
      <vt:lpstr>Lecture 20</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24</cp:revision>
  <dcterms:created xsi:type="dcterms:W3CDTF">2013-06-30T00:08:43Z</dcterms:created>
  <dcterms:modified xsi:type="dcterms:W3CDTF">2013-07-12T17:08:26Z</dcterms:modified>
</cp:coreProperties>
</file>