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57" r:id="rId3"/>
    <p:sldId id="275" r:id="rId4"/>
    <p:sldId id="276" r:id="rId5"/>
    <p:sldId id="272" r:id="rId6"/>
    <p:sldId id="273" r:id="rId7"/>
    <p:sldId id="274" r:id="rId8"/>
    <p:sldId id="264" r:id="rId9"/>
    <p:sldId id="265" r:id="rId10"/>
    <p:sldId id="260" r:id="rId11"/>
    <p:sldId id="261" r:id="rId12"/>
    <p:sldId id="262" r:id="rId13"/>
    <p:sldId id="267" r:id="rId14"/>
    <p:sldId id="269"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163E0E-225E-48C5-A904-6E9129967F9A}"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D78ADA-148A-4B86-AA14-81164A3C4D9B}" type="slidenum">
              <a:rPr lang="en-US" smtClean="0"/>
              <a:t>‹#›</a:t>
            </a:fld>
            <a:endParaRPr lang="en-US"/>
          </a:p>
        </p:txBody>
      </p:sp>
    </p:spTree>
    <p:extLst>
      <p:ext uri="{BB962C8B-B14F-4D97-AF65-F5344CB8AC3E}">
        <p14:creationId xmlns:p14="http://schemas.microsoft.com/office/powerpoint/2010/main" val="249233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63E0E-225E-48C5-A904-6E9129967F9A}"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D78ADA-148A-4B86-AA14-81164A3C4D9B}" type="slidenum">
              <a:rPr lang="en-US" smtClean="0"/>
              <a:t>‹#›</a:t>
            </a:fld>
            <a:endParaRPr lang="en-US"/>
          </a:p>
        </p:txBody>
      </p:sp>
    </p:spTree>
    <p:extLst>
      <p:ext uri="{BB962C8B-B14F-4D97-AF65-F5344CB8AC3E}">
        <p14:creationId xmlns:p14="http://schemas.microsoft.com/office/powerpoint/2010/main" val="3782475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63E0E-225E-48C5-A904-6E9129967F9A}"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D78ADA-148A-4B86-AA14-81164A3C4D9B}" type="slidenum">
              <a:rPr lang="en-US" smtClean="0"/>
              <a:t>‹#›</a:t>
            </a:fld>
            <a:endParaRPr lang="en-US"/>
          </a:p>
        </p:txBody>
      </p:sp>
    </p:spTree>
    <p:extLst>
      <p:ext uri="{BB962C8B-B14F-4D97-AF65-F5344CB8AC3E}">
        <p14:creationId xmlns:p14="http://schemas.microsoft.com/office/powerpoint/2010/main" val="78467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EDB18BC-3DCE-48CC-BA81-3FBF909099F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77758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3837F0-B58D-4D6B-929B-F1613AB1B38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1837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333D131-3EEC-477B-82C9-5A909B01B23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692346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AEDFF7-F44A-49FC-BBFD-755F8F3C20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144499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019233E-D7F5-48A2-A4A7-9DFB11F5D7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184133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F28F110-A8C8-46C5-BC36-209BBFFBD14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30939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0985F40-2199-42AA-84FC-BC4441F44D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254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B6DAEE2-858F-4854-8F97-631B4926211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126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63E0E-225E-48C5-A904-6E9129967F9A}"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D78ADA-148A-4B86-AA14-81164A3C4D9B}" type="slidenum">
              <a:rPr lang="en-US" smtClean="0"/>
              <a:t>‹#›</a:t>
            </a:fld>
            <a:endParaRPr lang="en-US"/>
          </a:p>
        </p:txBody>
      </p:sp>
    </p:spTree>
    <p:extLst>
      <p:ext uri="{BB962C8B-B14F-4D97-AF65-F5344CB8AC3E}">
        <p14:creationId xmlns:p14="http://schemas.microsoft.com/office/powerpoint/2010/main" val="21712581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387111E-8044-4DF7-8B06-1709051042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355220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947D4C5-0312-4254-8444-975F31E1F5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1664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6A00C1B-C555-4A37-BCE5-1B11A802C91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80601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163E0E-225E-48C5-A904-6E9129967F9A}"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D78ADA-148A-4B86-AA14-81164A3C4D9B}" type="slidenum">
              <a:rPr lang="en-US" smtClean="0"/>
              <a:t>‹#›</a:t>
            </a:fld>
            <a:endParaRPr lang="en-US"/>
          </a:p>
        </p:txBody>
      </p:sp>
    </p:spTree>
    <p:extLst>
      <p:ext uri="{BB962C8B-B14F-4D97-AF65-F5344CB8AC3E}">
        <p14:creationId xmlns:p14="http://schemas.microsoft.com/office/powerpoint/2010/main" val="1660929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163E0E-225E-48C5-A904-6E9129967F9A}"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D78ADA-148A-4B86-AA14-81164A3C4D9B}" type="slidenum">
              <a:rPr lang="en-US" smtClean="0"/>
              <a:t>‹#›</a:t>
            </a:fld>
            <a:endParaRPr lang="en-US"/>
          </a:p>
        </p:txBody>
      </p:sp>
    </p:spTree>
    <p:extLst>
      <p:ext uri="{BB962C8B-B14F-4D97-AF65-F5344CB8AC3E}">
        <p14:creationId xmlns:p14="http://schemas.microsoft.com/office/powerpoint/2010/main" val="3541797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163E0E-225E-48C5-A904-6E9129967F9A}" type="datetimeFigureOut">
              <a:rPr lang="en-US" smtClean="0"/>
              <a:t>7/12/2013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D78ADA-148A-4B86-AA14-81164A3C4D9B}" type="slidenum">
              <a:rPr lang="en-US" smtClean="0"/>
              <a:t>‹#›</a:t>
            </a:fld>
            <a:endParaRPr lang="en-US"/>
          </a:p>
        </p:txBody>
      </p:sp>
    </p:spTree>
    <p:extLst>
      <p:ext uri="{BB962C8B-B14F-4D97-AF65-F5344CB8AC3E}">
        <p14:creationId xmlns:p14="http://schemas.microsoft.com/office/powerpoint/2010/main" val="1315761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163E0E-225E-48C5-A904-6E9129967F9A}" type="datetimeFigureOut">
              <a:rPr lang="en-US" smtClean="0"/>
              <a:t>7/12/2013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D78ADA-148A-4B86-AA14-81164A3C4D9B}" type="slidenum">
              <a:rPr lang="en-US" smtClean="0"/>
              <a:t>‹#›</a:t>
            </a:fld>
            <a:endParaRPr lang="en-US"/>
          </a:p>
        </p:txBody>
      </p:sp>
    </p:spTree>
    <p:extLst>
      <p:ext uri="{BB962C8B-B14F-4D97-AF65-F5344CB8AC3E}">
        <p14:creationId xmlns:p14="http://schemas.microsoft.com/office/powerpoint/2010/main" val="3799066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163E0E-225E-48C5-A904-6E9129967F9A}" type="datetimeFigureOut">
              <a:rPr lang="en-US" smtClean="0"/>
              <a:t>7/12/2013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D78ADA-148A-4B86-AA14-81164A3C4D9B}" type="slidenum">
              <a:rPr lang="en-US" smtClean="0"/>
              <a:t>‹#›</a:t>
            </a:fld>
            <a:endParaRPr lang="en-US"/>
          </a:p>
        </p:txBody>
      </p:sp>
    </p:spTree>
    <p:extLst>
      <p:ext uri="{BB962C8B-B14F-4D97-AF65-F5344CB8AC3E}">
        <p14:creationId xmlns:p14="http://schemas.microsoft.com/office/powerpoint/2010/main" val="473707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63E0E-225E-48C5-A904-6E9129967F9A}"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D78ADA-148A-4B86-AA14-81164A3C4D9B}" type="slidenum">
              <a:rPr lang="en-US" smtClean="0"/>
              <a:t>‹#›</a:t>
            </a:fld>
            <a:endParaRPr lang="en-US"/>
          </a:p>
        </p:txBody>
      </p:sp>
    </p:spTree>
    <p:extLst>
      <p:ext uri="{BB962C8B-B14F-4D97-AF65-F5344CB8AC3E}">
        <p14:creationId xmlns:p14="http://schemas.microsoft.com/office/powerpoint/2010/main" val="3227960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63E0E-225E-48C5-A904-6E9129967F9A}"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D78ADA-148A-4B86-AA14-81164A3C4D9B}" type="slidenum">
              <a:rPr lang="en-US" smtClean="0"/>
              <a:t>‹#›</a:t>
            </a:fld>
            <a:endParaRPr lang="en-US"/>
          </a:p>
        </p:txBody>
      </p:sp>
    </p:spTree>
    <p:extLst>
      <p:ext uri="{BB962C8B-B14F-4D97-AF65-F5344CB8AC3E}">
        <p14:creationId xmlns:p14="http://schemas.microsoft.com/office/powerpoint/2010/main" val="1650568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163E0E-225E-48C5-A904-6E9129967F9A}" type="datetimeFigureOut">
              <a:rPr lang="en-US" smtClean="0"/>
              <a:t>7/12/2013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D78ADA-148A-4B86-AA14-81164A3C4D9B}" type="slidenum">
              <a:rPr lang="en-US" smtClean="0"/>
              <a:t>‹#›</a:t>
            </a:fld>
            <a:endParaRPr lang="en-US"/>
          </a:p>
        </p:txBody>
      </p:sp>
    </p:spTree>
    <p:extLst>
      <p:ext uri="{BB962C8B-B14F-4D97-AF65-F5344CB8AC3E}">
        <p14:creationId xmlns:p14="http://schemas.microsoft.com/office/powerpoint/2010/main" val="2556954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eaLnBrk="0" fontAlgn="base" hangingPunct="0">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eaLnBrk="0" fontAlgn="base" hangingPunct="0">
              <a:spcBef>
                <a:spcPct val="0"/>
              </a:spcBef>
              <a:spcAft>
                <a:spcPct val="0"/>
              </a:spcAft>
              <a:defRPr/>
            </a:pPr>
            <a:fld id="{4484488C-6915-4AC8-BE2E-4E7A3B0DBD5A}"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3643654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Autofit/>
          </a:bodyPr>
          <a:lstStyle/>
          <a:p>
            <a:pPr algn="just"/>
            <a:r>
              <a:rPr lang="en-US" sz="2600" dirty="0" smtClean="0"/>
              <a:t>In lecture 18 we analyzed the implications that Keynes’ laws of consumption expenditure have for the determination of an equilibrium level of GDP.</a:t>
            </a:r>
          </a:p>
          <a:p>
            <a:pPr algn="just"/>
            <a:r>
              <a:rPr lang="en-US" sz="2600" dirty="0" smtClean="0"/>
              <a:t>In this lecture we will first complete this analysis under the simplified conditions that we have assumed so far.</a:t>
            </a:r>
            <a:endParaRPr lang="en-US" sz="2600" dirty="0"/>
          </a:p>
          <a:p>
            <a:pPr algn="just"/>
            <a:r>
              <a:rPr lang="en-US" sz="2600" dirty="0" smtClean="0"/>
              <a:t> We will continue to assume that there is no income generated and no expenditure incurred on durable capital goods. </a:t>
            </a:r>
          </a:p>
          <a:p>
            <a:pPr algn="just"/>
            <a:r>
              <a:rPr lang="en-US" sz="2600" dirty="0" smtClean="0"/>
              <a:t>We will then extend this analysis to the more complicated case involving the production of durable capital goods.</a:t>
            </a:r>
            <a:endParaRPr lang="en-US" sz="2600" dirty="0"/>
          </a:p>
        </p:txBody>
      </p:sp>
    </p:spTree>
    <p:extLst>
      <p:ext uri="{BB962C8B-B14F-4D97-AF65-F5344CB8AC3E}">
        <p14:creationId xmlns:p14="http://schemas.microsoft.com/office/powerpoint/2010/main" val="598874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19</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There is thus a fundamental difference between C and I. </a:t>
            </a:r>
          </a:p>
          <a:p>
            <a:pPr algn="just"/>
            <a:r>
              <a:rPr lang="en-US" dirty="0" smtClean="0"/>
              <a:t>Consumption expenditure (C) is the stable, predictable component of realized expenditure. It bears a well-defined relationship with income as reflected in the consumption function.</a:t>
            </a:r>
          </a:p>
          <a:p>
            <a:pPr algn="just"/>
            <a:r>
              <a:rPr lang="en-US" dirty="0" smtClean="0"/>
              <a:t>Realized investment exp., on the other hand,  bears no relationship to the level of income. </a:t>
            </a:r>
          </a:p>
          <a:p>
            <a:pPr algn="just"/>
            <a:r>
              <a:rPr lang="en-US" dirty="0" smtClean="0"/>
              <a:t>It is governed by factors other than the prevailing level of production and income.</a:t>
            </a:r>
            <a:endParaRPr lang="en-US" dirty="0"/>
          </a:p>
        </p:txBody>
      </p:sp>
    </p:spTree>
    <p:extLst>
      <p:ext uri="{BB962C8B-B14F-4D97-AF65-F5344CB8AC3E}">
        <p14:creationId xmlns:p14="http://schemas.microsoft.com/office/powerpoint/2010/main" val="474472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19</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4133440200"/>
              </p:ext>
            </p:extLst>
          </p:nvPr>
        </p:nvGraphicFramePr>
        <p:xfrm>
          <a:off x="609600" y="1447800"/>
          <a:ext cx="8229600" cy="2834640"/>
        </p:xfrm>
        <a:graphic>
          <a:graphicData uri="http://schemas.openxmlformats.org/drawingml/2006/table">
            <a:tbl>
              <a:tblPr firstRow="1" bandRow="1">
                <a:tableStyleId>{5940675A-B579-460E-94D1-54222C63F5DA}</a:tableStyleId>
              </a:tblPr>
              <a:tblGrid>
                <a:gridCol w="2743200"/>
                <a:gridCol w="2743200"/>
                <a:gridCol w="2743200"/>
              </a:tblGrid>
              <a:tr h="365760">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Realized Investment Expenditure (I) (in dollars)</a:t>
                      </a:r>
                      <a:r>
                        <a:rPr lang="en-US" b="1" baseline="0" dirty="0" smtClean="0"/>
                        <a:t> </a:t>
                      </a:r>
                      <a:endParaRPr lang="en-US" b="1" dirty="0"/>
                    </a:p>
                  </a:txBody>
                  <a:tcPr/>
                </a:tc>
                <a:tc>
                  <a:txBody>
                    <a:bodyPr/>
                    <a:lstStyle/>
                    <a:p>
                      <a:pPr algn="ctr"/>
                      <a:r>
                        <a:rPr lang="en-US" b="1" dirty="0" smtClean="0"/>
                        <a:t>Income (Y) (in dollars)</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1000</a:t>
                      </a:r>
                      <a:endParaRPr lang="en-US" dirty="0"/>
                    </a:p>
                  </a:txBody>
                  <a:tcPr/>
                </a:tc>
              </a:tr>
              <a:tr h="355841">
                <a:tc>
                  <a:txBody>
                    <a:bodyPr/>
                    <a:lstStyle/>
                    <a:p>
                      <a:pPr algn="ctr"/>
                      <a:r>
                        <a:rPr lang="en-US" dirty="0" smtClean="0"/>
                        <a:t>2000</a:t>
                      </a:r>
                      <a:endParaRPr lang="en-US" dirty="0"/>
                    </a:p>
                  </a:txBody>
                  <a:tcPr/>
                </a:tc>
                <a:tc>
                  <a:txBody>
                    <a:bodyPr/>
                    <a:lstStyle/>
                    <a:p>
                      <a:pPr algn="ctr"/>
                      <a:r>
                        <a:rPr lang="en-US" dirty="0" smtClean="0"/>
                        <a:t>400</a:t>
                      </a:r>
                      <a:endParaRPr lang="en-US" dirty="0"/>
                    </a:p>
                  </a:txBody>
                  <a:tcPr/>
                </a:tc>
                <a:tc>
                  <a:txBody>
                    <a:bodyPr/>
                    <a:lstStyle/>
                    <a:p>
                      <a:pPr algn="ctr"/>
                      <a:r>
                        <a:rPr lang="en-US" dirty="0" smtClean="0"/>
                        <a:t>2000</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400</a:t>
                      </a:r>
                      <a:endParaRPr lang="en-US" dirty="0"/>
                    </a:p>
                  </a:txBody>
                  <a:tcPr/>
                </a:tc>
                <a:tc>
                  <a:txBody>
                    <a:bodyPr/>
                    <a:lstStyle/>
                    <a:p>
                      <a:pPr algn="ctr"/>
                      <a:r>
                        <a:rPr lang="en-US" dirty="0" smtClean="0"/>
                        <a:t>3000</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r>
              <a:tr h="355841">
                <a:tc>
                  <a:txBody>
                    <a:bodyPr/>
                    <a:lstStyle/>
                    <a:p>
                      <a:pPr algn="ctr"/>
                      <a:r>
                        <a:rPr lang="en-US" dirty="0" smtClean="0"/>
                        <a:t>4400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5000</a:t>
                      </a:r>
                      <a:endParaRPr lang="en-US" dirty="0"/>
                    </a:p>
                  </a:txBody>
                  <a:tcPr/>
                </a:tc>
              </a:tr>
            </a:tbl>
          </a:graphicData>
        </a:graphic>
      </p:graphicFrame>
      <p:sp>
        <p:nvSpPr>
          <p:cNvPr id="5" name="TextBox 4"/>
          <p:cNvSpPr txBox="1"/>
          <p:nvPr/>
        </p:nvSpPr>
        <p:spPr>
          <a:xfrm>
            <a:off x="593434" y="4470461"/>
            <a:ext cx="8245766" cy="2246769"/>
          </a:xfrm>
          <a:prstGeom prst="rect">
            <a:avLst/>
          </a:prstGeom>
          <a:noFill/>
        </p:spPr>
        <p:txBody>
          <a:bodyPr wrap="square" rtlCol="0">
            <a:spAutoFit/>
          </a:bodyPr>
          <a:lstStyle/>
          <a:p>
            <a:pPr marL="285750" indent="-285750" algn="just">
              <a:buFont typeface="Arial" pitchFamily="34" charset="0"/>
              <a:buChar char="•"/>
            </a:pPr>
            <a:r>
              <a:rPr lang="en-US" sz="2000" dirty="0" smtClean="0"/>
              <a:t>Consumption expenditure is still governed by the consumption function. In this case it is C = 400 + (0.8)*Y, with an MPC of 0.8.</a:t>
            </a:r>
          </a:p>
          <a:p>
            <a:pPr marL="285750" indent="-285750" algn="just">
              <a:buFont typeface="Arial" pitchFamily="34" charset="0"/>
              <a:buChar char="•"/>
            </a:pPr>
            <a:r>
              <a:rPr lang="en-US" sz="2000" dirty="0" smtClean="0"/>
              <a:t>Realized investment expenditure (I) bears no relationship to current income and GDP. It is at $400 regardless of the level of GDP.</a:t>
            </a:r>
          </a:p>
          <a:p>
            <a:pPr marL="285750" indent="-285750" algn="just">
              <a:buFont typeface="Arial" pitchFamily="34" charset="0"/>
              <a:buChar char="•"/>
            </a:pPr>
            <a:r>
              <a:rPr lang="en-US" sz="2000" dirty="0" smtClean="0"/>
              <a:t>Both C and I contribute to the stream of realized expenditure out of income. Total aggregate </a:t>
            </a:r>
            <a:r>
              <a:rPr lang="en-US" sz="2000" dirty="0" smtClean="0"/>
              <a:t>expenditure (aggregate demand) </a:t>
            </a:r>
            <a:r>
              <a:rPr lang="en-US" sz="2000" dirty="0" smtClean="0"/>
              <a:t>can thus be found by adding up these two columns.</a:t>
            </a:r>
            <a:endParaRPr lang="en-US" sz="2000" dirty="0"/>
          </a:p>
        </p:txBody>
      </p:sp>
    </p:spTree>
    <p:extLst>
      <p:ext uri="{BB962C8B-B14F-4D97-AF65-F5344CB8AC3E}">
        <p14:creationId xmlns:p14="http://schemas.microsoft.com/office/powerpoint/2010/main" val="411742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19</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171826685"/>
              </p:ext>
            </p:extLst>
          </p:nvPr>
        </p:nvGraphicFramePr>
        <p:xfrm>
          <a:off x="609600" y="1371600"/>
          <a:ext cx="8153400" cy="3383280"/>
        </p:xfrm>
        <a:graphic>
          <a:graphicData uri="http://schemas.openxmlformats.org/drawingml/2006/table">
            <a:tbl>
              <a:tblPr firstRow="1" bandRow="1">
                <a:tableStyleId>{5940675A-B579-460E-94D1-54222C63F5DA}</a:tableStyleId>
              </a:tblPr>
              <a:tblGrid>
                <a:gridCol w="1630680"/>
                <a:gridCol w="1630680"/>
                <a:gridCol w="1630680"/>
                <a:gridCol w="1630680"/>
                <a:gridCol w="1630680"/>
              </a:tblGrid>
              <a:tr h="1151238">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Realized Investment Expenditure (I) (in dollars)</a:t>
                      </a:r>
                      <a:r>
                        <a:rPr lang="en-US" b="1" baseline="0" dirty="0" smtClean="0"/>
                        <a:t> </a:t>
                      </a:r>
                      <a:endParaRPr lang="en-US" b="1" dirty="0"/>
                    </a:p>
                  </a:txBody>
                  <a:tcPr/>
                </a:tc>
                <a:tc>
                  <a:txBody>
                    <a:bodyPr/>
                    <a:lstStyle/>
                    <a:p>
                      <a:pPr algn="ctr"/>
                      <a:r>
                        <a:rPr lang="en-US" b="1" dirty="0" smtClean="0"/>
                        <a:t>Aggregate</a:t>
                      </a:r>
                      <a:r>
                        <a:rPr lang="en-US" b="1" baseline="0" dirty="0" smtClean="0"/>
                        <a:t> Realized Expenditure </a:t>
                      </a:r>
                    </a:p>
                    <a:p>
                      <a:pPr algn="ctr"/>
                      <a:r>
                        <a:rPr lang="en-US" b="1" baseline="0" dirty="0" smtClean="0"/>
                        <a:t>(C +I)</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354227">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800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1200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1600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2000</a:t>
                      </a:r>
                      <a:endParaRPr lang="en-US" dirty="0"/>
                    </a:p>
                  </a:txBody>
                  <a:tcPr/>
                </a:tc>
                <a:tc>
                  <a:txBody>
                    <a:bodyPr/>
                    <a:lstStyle/>
                    <a:p>
                      <a:pPr algn="ctr"/>
                      <a:r>
                        <a:rPr lang="en-US" dirty="0" smtClean="0"/>
                        <a:t>400</a:t>
                      </a:r>
                      <a:endParaRPr lang="en-US" dirty="0"/>
                    </a:p>
                  </a:txBody>
                  <a:tcPr/>
                </a:tc>
                <a:tc>
                  <a:txBody>
                    <a:bodyPr/>
                    <a:lstStyle/>
                    <a:p>
                      <a:pPr algn="ctr"/>
                      <a:r>
                        <a:rPr lang="en-US" dirty="0" smtClean="0"/>
                        <a:t>2400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2800</a:t>
                      </a:r>
                      <a:endParaRPr lang="en-US" dirty="0"/>
                    </a:p>
                  </a:txBody>
                  <a:tcPr/>
                </a:tc>
                <a:tc>
                  <a:txBody>
                    <a:bodyPr/>
                    <a:lstStyle/>
                    <a:p>
                      <a:pPr algn="ctr"/>
                      <a:r>
                        <a:rPr lang="en-US" dirty="0" smtClean="0"/>
                        <a:t>400</a:t>
                      </a:r>
                      <a:endParaRPr lang="en-US" dirty="0"/>
                    </a:p>
                  </a:txBody>
                  <a:tcPr/>
                </a:tc>
                <a:tc>
                  <a:txBody>
                    <a:bodyPr/>
                    <a:lstStyle/>
                    <a:p>
                      <a:pPr algn="ctr"/>
                      <a:r>
                        <a:rPr lang="en-US" dirty="0" smtClean="0"/>
                        <a:t>3200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Equilibrium</a:t>
                      </a:r>
                      <a:endParaRPr lang="en-US" dirty="0"/>
                    </a:p>
                  </a:txBody>
                  <a:tcPr/>
                </a:tc>
              </a:tr>
              <a:tr h="354227">
                <a:tc>
                  <a:txBody>
                    <a:bodyPr/>
                    <a:lstStyle/>
                    <a:p>
                      <a:pPr algn="ctr"/>
                      <a:r>
                        <a:rPr lang="en-US" dirty="0" smtClean="0"/>
                        <a:t>4400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4800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
        <p:nvSpPr>
          <p:cNvPr id="4" name="TextBox 3"/>
          <p:cNvSpPr txBox="1"/>
          <p:nvPr/>
        </p:nvSpPr>
        <p:spPr>
          <a:xfrm>
            <a:off x="565725" y="4829045"/>
            <a:ext cx="8176493" cy="2031325"/>
          </a:xfrm>
          <a:prstGeom prst="rect">
            <a:avLst/>
          </a:prstGeom>
          <a:noFill/>
        </p:spPr>
        <p:txBody>
          <a:bodyPr wrap="square" rtlCol="0">
            <a:spAutoFit/>
          </a:bodyPr>
          <a:lstStyle/>
          <a:p>
            <a:pPr marL="285750" indent="-285750">
              <a:buFont typeface="Arial" pitchFamily="34" charset="0"/>
              <a:buChar char="•"/>
            </a:pPr>
            <a:r>
              <a:rPr lang="en-US" dirty="0" smtClean="0"/>
              <a:t>The equilibrium level of GDP is at $4000, where aggregate realized expenditure </a:t>
            </a:r>
            <a:r>
              <a:rPr lang="en-US" dirty="0" smtClean="0"/>
              <a:t> (aggregate demand) equals </a:t>
            </a:r>
            <a:r>
              <a:rPr lang="en-US" dirty="0" smtClean="0"/>
              <a:t>current income ( a higher level as compared to previous example) . </a:t>
            </a:r>
          </a:p>
          <a:p>
            <a:pPr marL="285750" indent="-285750">
              <a:buFont typeface="Arial" pitchFamily="34" charset="0"/>
              <a:buChar char="•"/>
            </a:pPr>
            <a:r>
              <a:rPr lang="en-US" dirty="0" smtClean="0"/>
              <a:t>At income (GDP) levels below $4000, expenditure outstrips income and there is a running down of inventories. This stimulates production and income.</a:t>
            </a:r>
          </a:p>
          <a:p>
            <a:pPr marL="285750" indent="-285750">
              <a:buFont typeface="Arial" pitchFamily="34" charset="0"/>
              <a:buChar char="•"/>
            </a:pPr>
            <a:r>
              <a:rPr lang="en-US" dirty="0" smtClean="0"/>
              <a:t>At income (GDP) levels above $4000, expenditure fall below income and there is a building up of inventories. This depresses production and income.</a:t>
            </a:r>
            <a:endParaRPr lang="en-US" dirty="0"/>
          </a:p>
        </p:txBody>
      </p:sp>
    </p:spTree>
    <p:extLst>
      <p:ext uri="{BB962C8B-B14F-4D97-AF65-F5344CB8AC3E}">
        <p14:creationId xmlns:p14="http://schemas.microsoft.com/office/powerpoint/2010/main" val="918017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19</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530101678"/>
              </p:ext>
            </p:extLst>
          </p:nvPr>
        </p:nvGraphicFramePr>
        <p:xfrm>
          <a:off x="609600" y="1371600"/>
          <a:ext cx="8153400" cy="3383280"/>
        </p:xfrm>
        <a:graphic>
          <a:graphicData uri="http://schemas.openxmlformats.org/drawingml/2006/table">
            <a:tbl>
              <a:tblPr firstRow="1" bandRow="1">
                <a:tableStyleId>{5940675A-B579-460E-94D1-54222C63F5DA}</a:tableStyleId>
              </a:tblPr>
              <a:tblGrid>
                <a:gridCol w="1630680"/>
                <a:gridCol w="1630680"/>
                <a:gridCol w="1630680"/>
                <a:gridCol w="1630680"/>
                <a:gridCol w="1630680"/>
              </a:tblGrid>
              <a:tr h="1151238">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 Realized Investment Expenditure (I) (in dollars)</a:t>
                      </a:r>
                      <a:r>
                        <a:rPr lang="en-US" b="1" baseline="0" dirty="0" smtClean="0"/>
                        <a:t> </a:t>
                      </a:r>
                      <a:endParaRPr lang="en-US" b="1" dirty="0"/>
                    </a:p>
                  </a:txBody>
                  <a:tcPr/>
                </a:tc>
                <a:tc>
                  <a:txBody>
                    <a:bodyPr/>
                    <a:lstStyle/>
                    <a:p>
                      <a:pPr algn="ctr"/>
                      <a:r>
                        <a:rPr lang="en-US" b="1" dirty="0" smtClean="0"/>
                        <a:t>Aggregate</a:t>
                      </a:r>
                      <a:r>
                        <a:rPr lang="en-US" b="1" baseline="0" dirty="0" smtClean="0"/>
                        <a:t> Realized Expenditure </a:t>
                      </a:r>
                    </a:p>
                    <a:p>
                      <a:pPr algn="ctr"/>
                      <a:r>
                        <a:rPr lang="en-US" b="1" baseline="0" dirty="0" smtClean="0"/>
                        <a:t>(C +I)</a:t>
                      </a:r>
                      <a:endParaRPr lang="en-US" b="1" dirty="0"/>
                    </a:p>
                  </a:txBody>
                  <a:tcPr/>
                </a:tc>
                <a:tc>
                  <a:txBody>
                    <a:bodyPr/>
                    <a:lstStyle/>
                    <a:p>
                      <a:pPr algn="ctr"/>
                      <a:r>
                        <a:rPr lang="en-US" b="1" dirty="0" smtClean="0"/>
                        <a:t>Income (Y) (in dollars)</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354227">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800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1200</a:t>
                      </a:r>
                      <a:endParaRPr lang="en-US" dirty="0"/>
                    </a:p>
                  </a:txBody>
                  <a:tcPr/>
                </a:tc>
                <a:tc>
                  <a:txBody>
                    <a:bodyPr/>
                    <a:lstStyle/>
                    <a:p>
                      <a:pPr algn="ctr"/>
                      <a:r>
                        <a:rPr lang="en-US" dirty="0" smtClean="0"/>
                        <a:t>400</a:t>
                      </a:r>
                      <a:endParaRPr lang="en-US" dirty="0"/>
                    </a:p>
                  </a:txBody>
                  <a:tcPr/>
                </a:tc>
                <a:tc>
                  <a:txBody>
                    <a:bodyPr/>
                    <a:lstStyle/>
                    <a:p>
                      <a:pPr algn="ctr"/>
                      <a:r>
                        <a:rPr lang="en-US" dirty="0" smtClean="0"/>
                        <a:t>1600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2000</a:t>
                      </a:r>
                      <a:endParaRPr lang="en-US" dirty="0"/>
                    </a:p>
                  </a:txBody>
                  <a:tcPr/>
                </a:tc>
                <a:tc>
                  <a:txBody>
                    <a:bodyPr/>
                    <a:lstStyle/>
                    <a:p>
                      <a:pPr algn="ctr"/>
                      <a:r>
                        <a:rPr lang="en-US" dirty="0" smtClean="0"/>
                        <a:t>400</a:t>
                      </a:r>
                      <a:endParaRPr lang="en-US" dirty="0"/>
                    </a:p>
                  </a:txBody>
                  <a:tcPr/>
                </a:tc>
                <a:tc>
                  <a:txBody>
                    <a:bodyPr/>
                    <a:lstStyle/>
                    <a:p>
                      <a:pPr algn="ctr"/>
                      <a:r>
                        <a:rPr lang="en-US" dirty="0" smtClean="0"/>
                        <a:t>2400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2800</a:t>
                      </a:r>
                      <a:endParaRPr lang="en-US" dirty="0"/>
                    </a:p>
                  </a:txBody>
                  <a:tcPr/>
                </a:tc>
                <a:tc>
                  <a:txBody>
                    <a:bodyPr/>
                    <a:lstStyle/>
                    <a:p>
                      <a:pPr algn="ctr"/>
                      <a:r>
                        <a:rPr lang="en-US" dirty="0" smtClean="0"/>
                        <a:t>400</a:t>
                      </a:r>
                      <a:endParaRPr lang="en-US" dirty="0"/>
                    </a:p>
                  </a:txBody>
                  <a:tcPr/>
                </a:tc>
                <a:tc>
                  <a:txBody>
                    <a:bodyPr/>
                    <a:lstStyle/>
                    <a:p>
                      <a:pPr algn="ctr"/>
                      <a:r>
                        <a:rPr lang="en-US" dirty="0" smtClean="0"/>
                        <a:t>3200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r h="354227">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Equilibrium</a:t>
                      </a:r>
                      <a:endParaRPr lang="en-US" dirty="0"/>
                    </a:p>
                  </a:txBody>
                  <a:tcPr/>
                </a:tc>
              </a:tr>
              <a:tr h="354227">
                <a:tc>
                  <a:txBody>
                    <a:bodyPr/>
                    <a:lstStyle/>
                    <a:p>
                      <a:pPr algn="ctr"/>
                      <a:r>
                        <a:rPr lang="en-US" dirty="0" smtClean="0"/>
                        <a:t>4400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4800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a:t>
                      </a:r>
                    </a:p>
                  </a:txBody>
                  <a:tcPr/>
                </a:tc>
              </a:tr>
            </a:tbl>
          </a:graphicData>
        </a:graphic>
      </p:graphicFrame>
      <p:sp>
        <p:nvSpPr>
          <p:cNvPr id="4" name="TextBox 3"/>
          <p:cNvSpPr txBox="1"/>
          <p:nvPr/>
        </p:nvSpPr>
        <p:spPr>
          <a:xfrm>
            <a:off x="586507" y="4920734"/>
            <a:ext cx="8176493" cy="1754326"/>
          </a:xfrm>
          <a:prstGeom prst="rect">
            <a:avLst/>
          </a:prstGeom>
          <a:noFill/>
        </p:spPr>
        <p:txBody>
          <a:bodyPr wrap="square" rtlCol="0">
            <a:spAutoFit/>
          </a:bodyPr>
          <a:lstStyle/>
          <a:p>
            <a:pPr marL="285750" indent="-285750">
              <a:buFont typeface="Arial" pitchFamily="34" charset="0"/>
              <a:buChar char="•"/>
            </a:pPr>
            <a:r>
              <a:rPr lang="en-US" dirty="0" smtClean="0"/>
              <a:t>At the equilibrium level of GDP of $4000, the owners of the one, giant firm (or entrepreneurs as a whole) are making total profits that are satisfactory. </a:t>
            </a:r>
          </a:p>
          <a:p>
            <a:pPr marL="285750" indent="-285750">
              <a:buFont typeface="Arial" pitchFamily="34" charset="0"/>
              <a:buChar char="•"/>
            </a:pPr>
            <a:r>
              <a:rPr lang="en-US" dirty="0" smtClean="0"/>
              <a:t>At a GDP level below $4000, more than satisfactory total profits are being made. The revenues obtained outstrips the total cost of production of output as a whole by a margin that is more than sufficient.</a:t>
            </a:r>
          </a:p>
          <a:p>
            <a:pPr marL="285750" indent="-285750">
              <a:buFont typeface="Arial" pitchFamily="34" charset="0"/>
              <a:buChar char="•"/>
            </a:pPr>
            <a:r>
              <a:rPr lang="en-US" dirty="0" smtClean="0"/>
              <a:t>At a GDP level above $4000, less than satisfactory total profits are being made.</a:t>
            </a:r>
          </a:p>
        </p:txBody>
      </p:sp>
    </p:spTree>
    <p:extLst>
      <p:ext uri="{BB962C8B-B14F-4D97-AF65-F5344CB8AC3E}">
        <p14:creationId xmlns:p14="http://schemas.microsoft.com/office/powerpoint/2010/main" val="3638231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457200"/>
            <a:ext cx="7772400" cy="1143000"/>
          </a:xfrm>
        </p:spPr>
        <p:txBody>
          <a:bodyPr/>
          <a:lstStyle/>
          <a:p>
            <a:r>
              <a:rPr lang="en-US" dirty="0" smtClean="0"/>
              <a:t> </a:t>
            </a:r>
            <a:r>
              <a:rPr lang="en-US" dirty="0" smtClean="0">
                <a:latin typeface="Calibri" pitchFamily="34" charset="0"/>
              </a:rPr>
              <a:t>Lecture 19</a:t>
            </a:r>
            <a:endParaRPr lang="en-US" dirty="0" smtClean="0"/>
          </a:p>
        </p:txBody>
      </p:sp>
      <p:sp>
        <p:nvSpPr>
          <p:cNvPr id="17411" name="Line 3"/>
          <p:cNvSpPr>
            <a:spLocks noChangeShapeType="1"/>
          </p:cNvSpPr>
          <p:nvPr/>
        </p:nvSpPr>
        <p:spPr bwMode="auto">
          <a:xfrm>
            <a:off x="685800" y="41910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3" name="Line 5"/>
          <p:cNvSpPr>
            <a:spLocks noChangeShapeType="1"/>
          </p:cNvSpPr>
          <p:nvPr/>
        </p:nvSpPr>
        <p:spPr bwMode="auto">
          <a:xfrm flipV="1">
            <a:off x="685800" y="1676400"/>
            <a:ext cx="0" cy="2514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5" name="Line 7"/>
          <p:cNvSpPr>
            <a:spLocks noChangeShapeType="1"/>
          </p:cNvSpPr>
          <p:nvPr/>
        </p:nvSpPr>
        <p:spPr bwMode="auto">
          <a:xfrm flipV="1">
            <a:off x="685800" y="1828800"/>
            <a:ext cx="2362200" cy="2362200"/>
          </a:xfrm>
          <a:prstGeom prst="line">
            <a:avLst/>
          </a:prstGeom>
          <a:noFill/>
          <a:ln w="9525">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6" name="Line 8"/>
          <p:cNvSpPr>
            <a:spLocks noChangeShapeType="1"/>
          </p:cNvSpPr>
          <p:nvPr/>
        </p:nvSpPr>
        <p:spPr bwMode="auto">
          <a:xfrm flipV="1">
            <a:off x="685800" y="2133600"/>
            <a:ext cx="2590800" cy="152400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7" name="Line 9"/>
          <p:cNvSpPr>
            <a:spLocks noChangeShapeType="1"/>
          </p:cNvSpPr>
          <p:nvPr/>
        </p:nvSpPr>
        <p:spPr bwMode="auto">
          <a:xfrm>
            <a:off x="1981200" y="2914651"/>
            <a:ext cx="0" cy="127635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18" name="Line 10"/>
          <p:cNvSpPr>
            <a:spLocks noChangeShapeType="1"/>
          </p:cNvSpPr>
          <p:nvPr/>
        </p:nvSpPr>
        <p:spPr bwMode="auto">
          <a:xfrm>
            <a:off x="2667000" y="2209800"/>
            <a:ext cx="0" cy="1981201"/>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20" name="Text Box 13"/>
          <p:cNvSpPr txBox="1">
            <a:spLocks noChangeArrowheads="1"/>
          </p:cNvSpPr>
          <p:nvPr/>
        </p:nvSpPr>
        <p:spPr bwMode="auto">
          <a:xfrm>
            <a:off x="1127125" y="4152900"/>
            <a:ext cx="229178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a:solidFill>
                  <a:srgbClr val="000000"/>
                </a:solidFill>
              </a:rPr>
              <a:t> Y</a:t>
            </a:r>
            <a:r>
              <a:rPr lang="en-US" sz="1800" b="1" i="1" baseline="-25000" dirty="0">
                <a:solidFill>
                  <a:srgbClr val="000000"/>
                </a:solidFill>
              </a:rPr>
              <a:t>1</a:t>
            </a:r>
            <a:r>
              <a:rPr lang="en-US" sz="1800" b="1" i="1" dirty="0">
                <a:solidFill>
                  <a:srgbClr val="000000"/>
                </a:solidFill>
              </a:rPr>
              <a:t>       Y</a:t>
            </a:r>
            <a:r>
              <a:rPr lang="en-US" sz="1800" b="1" i="1" baseline="-25000" dirty="0">
                <a:solidFill>
                  <a:srgbClr val="000000"/>
                </a:solidFill>
              </a:rPr>
              <a:t>2</a:t>
            </a:r>
            <a:r>
              <a:rPr lang="en-US" sz="1800" b="1" i="1" dirty="0">
                <a:solidFill>
                  <a:srgbClr val="000000"/>
                </a:solidFill>
              </a:rPr>
              <a:t>         </a:t>
            </a:r>
            <a:r>
              <a:rPr lang="en-US" sz="1800" b="1" i="1" dirty="0" smtClean="0">
                <a:solidFill>
                  <a:srgbClr val="000000"/>
                </a:solidFill>
              </a:rPr>
              <a:t>Y*</a:t>
            </a:r>
            <a:r>
              <a:rPr lang="en-US" sz="1800" b="1" i="1" baseline="-25000" dirty="0" smtClean="0">
                <a:solidFill>
                  <a:srgbClr val="000000"/>
                </a:solidFill>
              </a:rPr>
              <a:t>        </a:t>
            </a:r>
            <a:r>
              <a:rPr lang="en-US" sz="1800" b="1" i="1" dirty="0">
                <a:solidFill>
                  <a:srgbClr val="000000"/>
                </a:solidFill>
              </a:rPr>
              <a:t>Y</a:t>
            </a:r>
          </a:p>
        </p:txBody>
      </p:sp>
      <p:sp>
        <p:nvSpPr>
          <p:cNvPr id="17423" name="Text Box 16"/>
          <p:cNvSpPr txBox="1">
            <a:spLocks noChangeArrowheads="1"/>
          </p:cNvSpPr>
          <p:nvPr/>
        </p:nvSpPr>
        <p:spPr bwMode="auto">
          <a:xfrm>
            <a:off x="3203575" y="2019300"/>
            <a:ext cx="89319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AE = C</a:t>
            </a:r>
            <a:endParaRPr lang="en-US" sz="1800" b="1" i="1" baseline="30000" dirty="0">
              <a:solidFill>
                <a:srgbClr val="000000"/>
              </a:solidFill>
            </a:endParaRPr>
          </a:p>
        </p:txBody>
      </p:sp>
      <p:sp>
        <p:nvSpPr>
          <p:cNvPr id="17424" name="Text Box 17"/>
          <p:cNvSpPr txBox="1">
            <a:spLocks noChangeArrowheads="1"/>
          </p:cNvSpPr>
          <p:nvPr/>
        </p:nvSpPr>
        <p:spPr bwMode="auto">
          <a:xfrm>
            <a:off x="2617445" y="1562100"/>
            <a:ext cx="65915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GDP</a:t>
            </a:r>
            <a:endParaRPr lang="en-US" sz="1800" b="1" i="1" dirty="0">
              <a:solidFill>
                <a:srgbClr val="000000"/>
              </a:solidFill>
            </a:endParaRPr>
          </a:p>
        </p:txBody>
      </p:sp>
      <p:sp>
        <p:nvSpPr>
          <p:cNvPr id="17426" name="Text Box 19"/>
          <p:cNvSpPr txBox="1">
            <a:spLocks noChangeArrowheads="1"/>
          </p:cNvSpPr>
          <p:nvPr/>
        </p:nvSpPr>
        <p:spPr bwMode="auto">
          <a:xfrm>
            <a:off x="495300" y="41338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0</a:t>
            </a:r>
          </a:p>
        </p:txBody>
      </p:sp>
      <p:sp>
        <p:nvSpPr>
          <p:cNvPr id="17429" name="Text Box 22"/>
          <p:cNvSpPr txBox="1">
            <a:spLocks noChangeArrowheads="1"/>
          </p:cNvSpPr>
          <p:nvPr/>
        </p:nvSpPr>
        <p:spPr bwMode="auto">
          <a:xfrm>
            <a:off x="438150" y="3448050"/>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a</a:t>
            </a:r>
          </a:p>
        </p:txBody>
      </p:sp>
      <p:sp>
        <p:nvSpPr>
          <p:cNvPr id="17430" name="Text Box 23"/>
          <p:cNvSpPr txBox="1">
            <a:spLocks noChangeArrowheads="1"/>
          </p:cNvSpPr>
          <p:nvPr/>
        </p:nvSpPr>
        <p:spPr bwMode="auto">
          <a:xfrm>
            <a:off x="179388" y="1544638"/>
            <a:ext cx="482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C,I</a:t>
            </a:r>
          </a:p>
        </p:txBody>
      </p:sp>
      <p:sp>
        <p:nvSpPr>
          <p:cNvPr id="17431" name="Text Box 24"/>
          <p:cNvSpPr txBox="1">
            <a:spLocks noChangeArrowheads="1"/>
          </p:cNvSpPr>
          <p:nvPr/>
        </p:nvSpPr>
        <p:spPr bwMode="auto">
          <a:xfrm>
            <a:off x="1774825" y="26289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E</a:t>
            </a:r>
          </a:p>
        </p:txBody>
      </p:sp>
      <p:sp>
        <p:nvSpPr>
          <p:cNvPr id="17434" name="Text Box 31"/>
          <p:cNvSpPr txBox="1">
            <a:spLocks noChangeArrowheads="1"/>
          </p:cNvSpPr>
          <p:nvPr/>
        </p:nvSpPr>
        <p:spPr bwMode="auto">
          <a:xfrm>
            <a:off x="2438400" y="19240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C</a:t>
            </a:r>
          </a:p>
        </p:txBody>
      </p:sp>
      <p:sp>
        <p:nvSpPr>
          <p:cNvPr id="17435" name="Text Box 33"/>
          <p:cNvSpPr txBox="1">
            <a:spLocks noChangeArrowheads="1"/>
          </p:cNvSpPr>
          <p:nvPr/>
        </p:nvSpPr>
        <p:spPr bwMode="auto">
          <a:xfrm>
            <a:off x="3979863" y="1917700"/>
            <a:ext cx="184731"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609600" indent="-6096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endParaRPr lang="en-US" sz="2000" dirty="0">
              <a:solidFill>
                <a:srgbClr val="000000"/>
              </a:solidFill>
              <a:latin typeface="Calibri" pitchFamily="34" charset="0"/>
            </a:endParaRPr>
          </a:p>
          <a:p>
            <a:pPr eaLnBrk="0" fontAlgn="base" hangingPunct="0">
              <a:spcBef>
                <a:spcPct val="0"/>
              </a:spcBef>
              <a:spcAft>
                <a:spcPct val="0"/>
              </a:spcAft>
            </a:pPr>
            <a:endParaRPr lang="en-US" sz="2000" dirty="0">
              <a:solidFill>
                <a:srgbClr val="000000"/>
              </a:solidFill>
              <a:latin typeface="Calibri" pitchFamily="34" charset="0"/>
            </a:endParaRPr>
          </a:p>
          <a:p>
            <a:pPr eaLnBrk="0" fontAlgn="base" hangingPunct="0">
              <a:spcBef>
                <a:spcPct val="0"/>
              </a:spcBef>
              <a:spcAft>
                <a:spcPct val="0"/>
              </a:spcAft>
            </a:pPr>
            <a:endParaRPr lang="en-US" sz="2000" dirty="0">
              <a:solidFill>
                <a:srgbClr val="000000"/>
              </a:solidFill>
              <a:latin typeface="Calibri" pitchFamily="34" charset="0"/>
            </a:endParaRPr>
          </a:p>
        </p:txBody>
      </p:sp>
      <p:sp>
        <p:nvSpPr>
          <p:cNvPr id="17436" name="Text Box 34"/>
          <p:cNvSpPr txBox="1">
            <a:spLocks noChangeArrowheads="1"/>
          </p:cNvSpPr>
          <p:nvPr/>
        </p:nvSpPr>
        <p:spPr bwMode="auto">
          <a:xfrm>
            <a:off x="2609850" y="2400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a:solidFill>
                  <a:srgbClr val="000000"/>
                </a:solidFill>
              </a:rPr>
              <a:t>D</a:t>
            </a:r>
          </a:p>
        </p:txBody>
      </p:sp>
      <p:sp>
        <p:nvSpPr>
          <p:cNvPr id="17437" name="Line 35"/>
          <p:cNvSpPr>
            <a:spLocks noChangeShapeType="1"/>
          </p:cNvSpPr>
          <p:nvPr/>
        </p:nvSpPr>
        <p:spPr bwMode="auto">
          <a:xfrm flipV="1">
            <a:off x="704850" y="1828800"/>
            <a:ext cx="2590800" cy="1524000"/>
          </a:xfrm>
          <a:prstGeom prst="line">
            <a:avLst/>
          </a:prstGeom>
          <a:noFill/>
          <a:ln w="9525">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438" name="Text Box 36"/>
          <p:cNvSpPr txBox="1">
            <a:spLocks noChangeArrowheads="1"/>
          </p:cNvSpPr>
          <p:nvPr/>
        </p:nvSpPr>
        <p:spPr bwMode="auto">
          <a:xfrm>
            <a:off x="3200400" y="1600200"/>
            <a:ext cx="111440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fontAlgn="base" hangingPunct="0">
              <a:spcBef>
                <a:spcPct val="0"/>
              </a:spcBef>
              <a:spcAft>
                <a:spcPct val="0"/>
              </a:spcAft>
            </a:pPr>
            <a:r>
              <a:rPr lang="en-US" sz="1800" b="1" i="1" dirty="0" smtClean="0">
                <a:solidFill>
                  <a:srgbClr val="000000"/>
                </a:solidFill>
              </a:rPr>
              <a:t>AE = C+I</a:t>
            </a:r>
            <a:endParaRPr lang="en-US" sz="1800" b="1" i="1" baseline="30000" dirty="0">
              <a:solidFill>
                <a:srgbClr val="000000"/>
              </a:solidFill>
            </a:endParaRPr>
          </a:p>
        </p:txBody>
      </p:sp>
      <p:sp>
        <p:nvSpPr>
          <p:cNvPr id="2" name="TextBox 1"/>
          <p:cNvSpPr txBox="1"/>
          <p:nvPr/>
        </p:nvSpPr>
        <p:spPr>
          <a:xfrm>
            <a:off x="4648200" y="1745456"/>
            <a:ext cx="4114800" cy="5016758"/>
          </a:xfrm>
          <a:prstGeom prst="rect">
            <a:avLst/>
          </a:prstGeom>
          <a:noFill/>
        </p:spPr>
        <p:txBody>
          <a:bodyPr wrap="square" rtlCol="0">
            <a:spAutoFit/>
          </a:bodyPr>
          <a:lstStyle/>
          <a:p>
            <a:pPr marL="285750" indent="-285750">
              <a:buFont typeface="Arial" pitchFamily="34" charset="0"/>
              <a:buChar char="•"/>
            </a:pPr>
            <a:r>
              <a:rPr lang="en-US" sz="2000" dirty="0" smtClean="0">
                <a:latin typeface="Calibri" pitchFamily="34" charset="0"/>
              </a:rPr>
              <a:t>The blue 45 degree line represents GDP (where Y = C +I)</a:t>
            </a:r>
          </a:p>
          <a:p>
            <a:pPr marL="285750" indent="-285750">
              <a:buFont typeface="Arial" pitchFamily="34" charset="0"/>
              <a:buChar char="•"/>
            </a:pPr>
            <a:r>
              <a:rPr lang="en-US" sz="2000" dirty="0" smtClean="0">
                <a:latin typeface="Calibri" pitchFamily="34" charset="0"/>
              </a:rPr>
              <a:t>The AE line represents actual aggregate realized </a:t>
            </a:r>
            <a:r>
              <a:rPr lang="en-US" sz="2000" dirty="0" smtClean="0">
                <a:latin typeface="Calibri" pitchFamily="34" charset="0"/>
              </a:rPr>
              <a:t>expenditure or aggregate demand.</a:t>
            </a:r>
            <a:endParaRPr lang="en-US" sz="2000" dirty="0" smtClean="0">
              <a:latin typeface="Calibri" pitchFamily="34" charset="0"/>
            </a:endParaRPr>
          </a:p>
          <a:p>
            <a:pPr marL="285750" indent="-285750">
              <a:buFont typeface="Arial" pitchFamily="34" charset="0"/>
              <a:buChar char="•"/>
            </a:pPr>
            <a:r>
              <a:rPr lang="en-US" sz="2000" dirty="0" smtClean="0">
                <a:latin typeface="Calibri" pitchFamily="34" charset="0"/>
              </a:rPr>
              <a:t>The introduction of I shifts the AE curve upwards. </a:t>
            </a:r>
          </a:p>
          <a:p>
            <a:pPr marL="285750" indent="-285750">
              <a:buFont typeface="Arial" pitchFamily="34" charset="0"/>
              <a:buChar char="•"/>
            </a:pPr>
            <a:r>
              <a:rPr lang="en-US" sz="2000" dirty="0" smtClean="0">
                <a:latin typeface="Calibri" pitchFamily="34" charset="0"/>
              </a:rPr>
              <a:t>Equilibrium GDP is at Y* ($4000), where aggregate income equals aggregate expenditure (Y = C + I</a:t>
            </a:r>
            <a:r>
              <a:rPr lang="en-US" sz="2000" dirty="0" smtClean="0">
                <a:latin typeface="Calibri" pitchFamily="34" charset="0"/>
              </a:rPr>
              <a:t>)</a:t>
            </a:r>
          </a:p>
          <a:p>
            <a:pPr marL="285750" indent="-285750">
              <a:buFont typeface="Arial" pitchFamily="34" charset="0"/>
              <a:buChar char="•"/>
            </a:pPr>
            <a:r>
              <a:rPr lang="en-US" sz="2000" dirty="0" smtClean="0">
                <a:latin typeface="Calibri" pitchFamily="34" charset="0"/>
              </a:rPr>
              <a:t>At GDP levels below Y* aggregate expenditure or aggregate demand is greater than total income earned.</a:t>
            </a:r>
          </a:p>
          <a:p>
            <a:pPr marL="285750" indent="-285750">
              <a:buFont typeface="Arial" pitchFamily="34" charset="0"/>
              <a:buChar char="•"/>
            </a:pPr>
            <a:r>
              <a:rPr lang="en-US" sz="2000" dirty="0" smtClean="0">
                <a:latin typeface="Calibri" pitchFamily="34" charset="0"/>
              </a:rPr>
              <a:t>Vice versa for GDP levels above Y*.</a:t>
            </a:r>
            <a:endParaRPr lang="en-US" sz="2000" dirty="0" smtClean="0">
              <a:latin typeface="Calibri" pitchFamily="34" charset="0"/>
            </a:endParaRPr>
          </a:p>
          <a:p>
            <a:endParaRPr lang="en-US" sz="2000" dirty="0" smtClean="0">
              <a:latin typeface="Calibri" pitchFamily="34" charset="0"/>
            </a:endParaRPr>
          </a:p>
        </p:txBody>
      </p:sp>
    </p:spTree>
    <p:extLst>
      <p:ext uri="{BB962C8B-B14F-4D97-AF65-F5344CB8AC3E}">
        <p14:creationId xmlns:p14="http://schemas.microsoft.com/office/powerpoint/2010/main" val="338659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2">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2">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p:tgtEl>
                                          <p:spTgt spid="2">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p:tgtEl>
                                          <p:spTgt spid="2">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2">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p:tgtEl>
                                          <p:spTgt spid="2">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p:tgtEl>
                                          <p:spTgt spid="2">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Lecture 19</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2271316912"/>
              </p:ext>
            </p:extLst>
          </p:nvPr>
        </p:nvGraphicFramePr>
        <p:xfrm>
          <a:off x="457200" y="1600200"/>
          <a:ext cx="8229600" cy="3108960"/>
        </p:xfrm>
        <a:graphic>
          <a:graphicData uri="http://schemas.openxmlformats.org/drawingml/2006/table">
            <a:tbl>
              <a:tblPr firstRow="1" bandRow="1">
                <a:tableStyleId>{5940675A-B579-460E-94D1-54222C63F5DA}</a:tableStyleId>
              </a:tblPr>
              <a:tblGrid>
                <a:gridCol w="2057400"/>
                <a:gridCol w="2057400"/>
                <a:gridCol w="2057400"/>
                <a:gridCol w="20574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Savings (S)</a:t>
                      </a:r>
                      <a:r>
                        <a:rPr lang="en-US" b="1" baseline="0" dirty="0" smtClean="0"/>
                        <a:t> (in dollars)</a:t>
                      </a:r>
                      <a:endParaRPr lang="en-US" b="1" dirty="0"/>
                    </a:p>
                  </a:txBody>
                  <a:tcPr/>
                </a:tc>
                <a:tc>
                  <a:txBody>
                    <a:bodyPr/>
                    <a:lstStyle/>
                    <a:p>
                      <a:pPr algn="ctr"/>
                      <a:r>
                        <a:rPr lang="en-US" b="1" dirty="0" smtClean="0"/>
                        <a:t>Income (Y) (in dollars)</a:t>
                      </a:r>
                      <a:endParaRPr lang="en-US" b="1" dirty="0"/>
                    </a:p>
                  </a:txBody>
                  <a:tcPr/>
                </a:tc>
                <a:tc>
                  <a:txBody>
                    <a:bodyPr/>
                    <a:lstStyle/>
                    <a:p>
                      <a:pPr algn="ctr"/>
                      <a:r>
                        <a:rPr lang="en-US" b="1" dirty="0" smtClean="0"/>
                        <a:t>Level of GDP (same as level of Y)</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2000</a:t>
                      </a:r>
                      <a:endParaRPr lang="en-US" dirty="0"/>
                    </a:p>
                  </a:txBody>
                  <a:tcPr/>
                </a:tc>
                <a:tc>
                  <a:txBody>
                    <a:bodyPr/>
                    <a:lstStyle/>
                    <a:p>
                      <a:pPr algn="ctr"/>
                      <a:r>
                        <a:rPr lang="en-US" dirty="0" smtClean="0"/>
                        <a:t>Equilibrium</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bl>
          </a:graphicData>
        </a:graphic>
      </p:graphicFrame>
      <p:sp>
        <p:nvSpPr>
          <p:cNvPr id="7" name="TextBox 6"/>
          <p:cNvSpPr txBox="1"/>
          <p:nvPr/>
        </p:nvSpPr>
        <p:spPr>
          <a:xfrm>
            <a:off x="441034" y="4826675"/>
            <a:ext cx="8245766" cy="2031325"/>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At levels of income (GDP) below $2000, realized expenditure (C) exceeds current income (Y). </a:t>
            </a:r>
          </a:p>
          <a:p>
            <a:pPr marL="285750" indent="-285750">
              <a:buFont typeface="Arial" pitchFamily="34" charset="0"/>
              <a:buChar char="•"/>
            </a:pPr>
            <a:r>
              <a:rPr lang="en-US" dirty="0" smtClean="0">
                <a:solidFill>
                  <a:prstClr val="black"/>
                </a:solidFill>
              </a:rPr>
              <a:t>GDP is in disequilibrium at these levels of income. The excess of C over Y causes inventories to be run down at a faster pace than normal and thus causes them to dip below the optimal level.</a:t>
            </a:r>
          </a:p>
          <a:p>
            <a:pPr marL="285750" indent="-285750">
              <a:buFont typeface="Arial" pitchFamily="34" charset="0"/>
              <a:buChar char="•"/>
            </a:pPr>
            <a:r>
              <a:rPr lang="en-US" dirty="0" smtClean="0">
                <a:solidFill>
                  <a:prstClr val="black"/>
                </a:solidFill>
              </a:rPr>
              <a:t>This prompts greater employment and more output to be produced. Income (GDP) therefore rises.</a:t>
            </a:r>
            <a:endParaRPr lang="en-US" dirty="0">
              <a:solidFill>
                <a:prstClr val="black"/>
              </a:solidFill>
            </a:endParaRPr>
          </a:p>
        </p:txBody>
      </p:sp>
    </p:spTree>
    <p:extLst>
      <p:ext uri="{BB962C8B-B14F-4D97-AF65-F5344CB8AC3E}">
        <p14:creationId xmlns:p14="http://schemas.microsoft.com/office/powerpoint/2010/main" val="228866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p:tgtEl>
                                          <p:spTgt spid="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7">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p:tgtEl>
                                          <p:spTgt spid="7">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p:tgtEl>
                                          <p:spTgt spid="7">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Lecture 19</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4112374731"/>
              </p:ext>
            </p:extLst>
          </p:nvPr>
        </p:nvGraphicFramePr>
        <p:xfrm>
          <a:off x="457200" y="1600200"/>
          <a:ext cx="8229600" cy="3108960"/>
        </p:xfrm>
        <a:graphic>
          <a:graphicData uri="http://schemas.openxmlformats.org/drawingml/2006/table">
            <a:tbl>
              <a:tblPr firstRow="1" bandRow="1">
                <a:tableStyleId>{5940675A-B579-460E-94D1-54222C63F5DA}</a:tableStyleId>
              </a:tblPr>
              <a:tblGrid>
                <a:gridCol w="2057400"/>
                <a:gridCol w="2057400"/>
                <a:gridCol w="2057400"/>
                <a:gridCol w="20574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Savings (S)</a:t>
                      </a:r>
                      <a:r>
                        <a:rPr lang="en-US" b="1" baseline="0" dirty="0" smtClean="0"/>
                        <a:t> (in dollars)</a:t>
                      </a:r>
                      <a:endParaRPr lang="en-US" b="1" dirty="0"/>
                    </a:p>
                  </a:txBody>
                  <a:tcPr/>
                </a:tc>
                <a:tc>
                  <a:txBody>
                    <a:bodyPr/>
                    <a:lstStyle/>
                    <a:p>
                      <a:pPr algn="ctr"/>
                      <a:r>
                        <a:rPr lang="en-US" b="1" dirty="0" smtClean="0"/>
                        <a:t>Income (Y) (in dollars)</a:t>
                      </a:r>
                      <a:endParaRPr lang="en-US" b="1" dirty="0"/>
                    </a:p>
                  </a:txBody>
                  <a:tcPr/>
                </a:tc>
                <a:tc>
                  <a:txBody>
                    <a:bodyPr/>
                    <a:lstStyle/>
                    <a:p>
                      <a:pPr algn="ctr"/>
                      <a:r>
                        <a:rPr lang="en-US" b="1" dirty="0" smtClean="0"/>
                        <a:t>Level of GDP (same as level of Y)</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2000</a:t>
                      </a:r>
                      <a:endParaRPr lang="en-US" dirty="0"/>
                    </a:p>
                  </a:txBody>
                  <a:tcPr/>
                </a:tc>
                <a:tc>
                  <a:txBody>
                    <a:bodyPr/>
                    <a:lstStyle/>
                    <a:p>
                      <a:pPr algn="ctr"/>
                      <a:r>
                        <a:rPr lang="en-US" dirty="0" smtClean="0"/>
                        <a:t>Equilibrium</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bl>
          </a:graphicData>
        </a:graphic>
      </p:graphicFrame>
      <p:sp>
        <p:nvSpPr>
          <p:cNvPr id="7" name="TextBox 6"/>
          <p:cNvSpPr txBox="1"/>
          <p:nvPr/>
        </p:nvSpPr>
        <p:spPr>
          <a:xfrm>
            <a:off x="441034" y="4826675"/>
            <a:ext cx="8245766" cy="2031325"/>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At levels of income (GDP) above $2000, realized expenditure (C) dips below current income. </a:t>
            </a:r>
          </a:p>
          <a:p>
            <a:pPr marL="285750" indent="-285750">
              <a:buFont typeface="Arial" pitchFamily="34" charset="0"/>
              <a:buChar char="•"/>
            </a:pPr>
            <a:r>
              <a:rPr lang="en-US" dirty="0" smtClean="0">
                <a:solidFill>
                  <a:prstClr val="black"/>
                </a:solidFill>
              </a:rPr>
              <a:t>This causes a build up in inventories and an causes them to rise above the level deemed optimal.</a:t>
            </a:r>
          </a:p>
          <a:p>
            <a:pPr marL="285750" indent="-285750">
              <a:buFont typeface="Arial" pitchFamily="34" charset="0"/>
              <a:buChar char="•"/>
            </a:pPr>
            <a:r>
              <a:rPr lang="en-US" dirty="0" smtClean="0">
                <a:solidFill>
                  <a:prstClr val="black"/>
                </a:solidFill>
              </a:rPr>
              <a:t>As a result, firms are forced to cut down on production and lay off workers, which reduces income (GDP).</a:t>
            </a:r>
          </a:p>
          <a:p>
            <a:pPr marL="285750" indent="-285750">
              <a:buFont typeface="Arial" pitchFamily="34" charset="0"/>
              <a:buChar char="•"/>
            </a:pPr>
            <a:r>
              <a:rPr lang="en-US" dirty="0" smtClean="0">
                <a:solidFill>
                  <a:prstClr val="black"/>
                </a:solidFill>
              </a:rPr>
              <a:t>It follows that the equilibrium level of GDP is $2000, where C = Y.</a:t>
            </a:r>
          </a:p>
        </p:txBody>
      </p:sp>
    </p:spTree>
    <p:extLst>
      <p:ext uri="{BB962C8B-B14F-4D97-AF65-F5344CB8AC3E}">
        <p14:creationId xmlns:p14="http://schemas.microsoft.com/office/powerpoint/2010/main" val="3906151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p:tgtEl>
                                          <p:spTgt spid="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7">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p:tgtEl>
                                          <p:spTgt spid="7">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p:tgtEl>
                                          <p:spTgt spid="7">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7">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p:tgtEl>
                                          <p:spTgt spid="7">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Lecture 19</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2310800638"/>
              </p:ext>
            </p:extLst>
          </p:nvPr>
        </p:nvGraphicFramePr>
        <p:xfrm>
          <a:off x="457200" y="1600200"/>
          <a:ext cx="8229600" cy="3108960"/>
        </p:xfrm>
        <a:graphic>
          <a:graphicData uri="http://schemas.openxmlformats.org/drawingml/2006/table">
            <a:tbl>
              <a:tblPr firstRow="1" bandRow="1">
                <a:tableStyleId>{5940675A-B579-460E-94D1-54222C63F5DA}</a:tableStyleId>
              </a:tblPr>
              <a:tblGrid>
                <a:gridCol w="2057400"/>
                <a:gridCol w="2057400"/>
                <a:gridCol w="2057400"/>
                <a:gridCol w="20574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Savings (S)</a:t>
                      </a:r>
                      <a:r>
                        <a:rPr lang="en-US" b="1" baseline="0" dirty="0" smtClean="0"/>
                        <a:t> (in dollars)</a:t>
                      </a:r>
                      <a:endParaRPr lang="en-US" b="1" dirty="0"/>
                    </a:p>
                  </a:txBody>
                  <a:tcPr/>
                </a:tc>
                <a:tc>
                  <a:txBody>
                    <a:bodyPr/>
                    <a:lstStyle/>
                    <a:p>
                      <a:pPr algn="ctr"/>
                      <a:r>
                        <a:rPr lang="en-US" b="1" dirty="0" smtClean="0"/>
                        <a:t>Income (Y) (in dollars)</a:t>
                      </a:r>
                      <a:endParaRPr lang="en-US" b="1" dirty="0"/>
                    </a:p>
                  </a:txBody>
                  <a:tcPr/>
                </a:tc>
                <a:tc>
                  <a:txBody>
                    <a:bodyPr/>
                    <a:lstStyle/>
                    <a:p>
                      <a:pPr algn="ctr"/>
                      <a:r>
                        <a:rPr lang="en-US" b="1" dirty="0" smtClean="0"/>
                        <a:t>Level of GDP (same as level of Y)</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2000</a:t>
                      </a:r>
                      <a:endParaRPr lang="en-US" dirty="0"/>
                    </a:p>
                  </a:txBody>
                  <a:tcPr/>
                </a:tc>
                <a:tc>
                  <a:txBody>
                    <a:bodyPr/>
                    <a:lstStyle/>
                    <a:p>
                      <a:pPr algn="ctr"/>
                      <a:r>
                        <a:rPr lang="en-US" dirty="0" smtClean="0"/>
                        <a:t>Equilibrium</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bl>
          </a:graphicData>
        </a:graphic>
      </p:graphicFrame>
      <p:sp>
        <p:nvSpPr>
          <p:cNvPr id="7" name="TextBox 6"/>
          <p:cNvSpPr txBox="1"/>
          <p:nvPr/>
        </p:nvSpPr>
        <p:spPr>
          <a:xfrm>
            <a:off x="441034" y="4826675"/>
            <a:ext cx="8245766" cy="2031325"/>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Another way of understanding the determination of the equilibrium level of GDP would be to adopt the framework of one firm encompassing all production.</a:t>
            </a:r>
          </a:p>
          <a:p>
            <a:pPr marL="285750" indent="-285750">
              <a:buFont typeface="Arial" pitchFamily="34" charset="0"/>
              <a:buChar char="•"/>
            </a:pPr>
            <a:r>
              <a:rPr lang="en-US" dirty="0" smtClean="0">
                <a:solidFill>
                  <a:prstClr val="black"/>
                </a:solidFill>
              </a:rPr>
              <a:t>Then, at income levels below $2000, total profits of this firm are higher than what satisfies the owners.</a:t>
            </a:r>
          </a:p>
          <a:p>
            <a:pPr marL="285750" indent="-285750">
              <a:buFont typeface="Arial" pitchFamily="34" charset="0"/>
              <a:buChar char="•"/>
            </a:pPr>
            <a:r>
              <a:rPr lang="en-US" dirty="0" smtClean="0">
                <a:solidFill>
                  <a:prstClr val="black"/>
                </a:solidFill>
              </a:rPr>
              <a:t>The revenues obtained are substantially greater than the costs of production of consumer goods produced. Note that the costs of production refer to the entire sum of net income expended (directly and indirectly) in their production.</a:t>
            </a:r>
            <a:endParaRPr lang="en-US" dirty="0">
              <a:solidFill>
                <a:prstClr val="black"/>
              </a:solidFill>
            </a:endParaRPr>
          </a:p>
        </p:txBody>
      </p:sp>
    </p:spTree>
    <p:extLst>
      <p:ext uri="{BB962C8B-B14F-4D97-AF65-F5344CB8AC3E}">
        <p14:creationId xmlns:p14="http://schemas.microsoft.com/office/powerpoint/2010/main" val="3883910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p:tgtEl>
                                          <p:spTgt spid="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7">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p:tgtEl>
                                          <p:spTgt spid="7">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p:tgtEl>
                                          <p:spTgt spid="7">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Lecture 19</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3056194993"/>
              </p:ext>
            </p:extLst>
          </p:nvPr>
        </p:nvGraphicFramePr>
        <p:xfrm>
          <a:off x="457200" y="1600200"/>
          <a:ext cx="8229600" cy="3108960"/>
        </p:xfrm>
        <a:graphic>
          <a:graphicData uri="http://schemas.openxmlformats.org/drawingml/2006/table">
            <a:tbl>
              <a:tblPr firstRow="1" bandRow="1">
                <a:tableStyleId>{5940675A-B579-460E-94D1-54222C63F5DA}</a:tableStyleId>
              </a:tblPr>
              <a:tblGrid>
                <a:gridCol w="2057400"/>
                <a:gridCol w="2057400"/>
                <a:gridCol w="2057400"/>
                <a:gridCol w="20574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Savings (S)</a:t>
                      </a:r>
                      <a:r>
                        <a:rPr lang="en-US" b="1" baseline="0" dirty="0" smtClean="0"/>
                        <a:t> (in dollars)</a:t>
                      </a:r>
                      <a:endParaRPr lang="en-US" b="1" dirty="0"/>
                    </a:p>
                  </a:txBody>
                  <a:tcPr/>
                </a:tc>
                <a:tc>
                  <a:txBody>
                    <a:bodyPr/>
                    <a:lstStyle/>
                    <a:p>
                      <a:pPr algn="ctr"/>
                      <a:r>
                        <a:rPr lang="en-US" b="1" dirty="0" smtClean="0"/>
                        <a:t>Income (Y) (in dollars)</a:t>
                      </a:r>
                      <a:endParaRPr lang="en-US" b="1" dirty="0"/>
                    </a:p>
                  </a:txBody>
                  <a:tcPr/>
                </a:tc>
                <a:tc>
                  <a:txBody>
                    <a:bodyPr/>
                    <a:lstStyle/>
                    <a:p>
                      <a:pPr algn="ctr"/>
                      <a:r>
                        <a:rPr lang="en-US" b="1" dirty="0" smtClean="0"/>
                        <a:t>Level of GDP (same as level of Y)</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2000</a:t>
                      </a:r>
                      <a:endParaRPr lang="en-US" dirty="0"/>
                    </a:p>
                  </a:txBody>
                  <a:tcPr/>
                </a:tc>
                <a:tc>
                  <a:txBody>
                    <a:bodyPr/>
                    <a:lstStyle/>
                    <a:p>
                      <a:pPr algn="ctr"/>
                      <a:r>
                        <a:rPr lang="en-US" dirty="0" smtClean="0"/>
                        <a:t>Equilibrium</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bl>
          </a:graphicData>
        </a:graphic>
      </p:graphicFrame>
      <p:sp>
        <p:nvSpPr>
          <p:cNvPr id="7" name="TextBox 6"/>
          <p:cNvSpPr txBox="1"/>
          <p:nvPr/>
        </p:nvSpPr>
        <p:spPr>
          <a:xfrm>
            <a:off x="441034" y="4826675"/>
            <a:ext cx="8245766" cy="2031325"/>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On the other hand, at levels of income above $2000, the build up of inventories erodes the desired profit margin.</a:t>
            </a:r>
          </a:p>
          <a:p>
            <a:pPr marL="285750" indent="-285750">
              <a:buFont typeface="Arial" pitchFamily="34" charset="0"/>
              <a:buChar char="•"/>
            </a:pPr>
            <a:r>
              <a:rPr lang="en-US" dirty="0" smtClean="0">
                <a:solidFill>
                  <a:prstClr val="black"/>
                </a:solidFill>
              </a:rPr>
              <a:t>Profits dip below the level required to undertake the production of the level of output concerned and thus production is reduced.</a:t>
            </a:r>
          </a:p>
          <a:p>
            <a:pPr marL="285750" indent="-285750">
              <a:buFont typeface="Arial" pitchFamily="34" charset="0"/>
              <a:buChar char="•"/>
            </a:pPr>
            <a:r>
              <a:rPr lang="en-US" dirty="0" smtClean="0">
                <a:solidFill>
                  <a:prstClr val="black"/>
                </a:solidFill>
              </a:rPr>
              <a:t>The revenues obtained fail to outweigh the costs of production of  the consumer goods sector as a whole by a sufficient enough margin (a loss may also be incurred).</a:t>
            </a:r>
            <a:endParaRPr lang="en-US" dirty="0">
              <a:solidFill>
                <a:prstClr val="black"/>
              </a:solidFill>
            </a:endParaRPr>
          </a:p>
        </p:txBody>
      </p:sp>
    </p:spTree>
    <p:extLst>
      <p:ext uri="{BB962C8B-B14F-4D97-AF65-F5344CB8AC3E}">
        <p14:creationId xmlns:p14="http://schemas.microsoft.com/office/powerpoint/2010/main" val="398710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p:tgtEl>
                                          <p:spTgt spid="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7">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p:tgtEl>
                                          <p:spTgt spid="7">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p:tgtEl>
                                          <p:spTgt spid="7">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Lecture 19</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3553685232"/>
              </p:ext>
            </p:extLst>
          </p:nvPr>
        </p:nvGraphicFramePr>
        <p:xfrm>
          <a:off x="457200" y="1600200"/>
          <a:ext cx="8229600" cy="3108960"/>
        </p:xfrm>
        <a:graphic>
          <a:graphicData uri="http://schemas.openxmlformats.org/drawingml/2006/table">
            <a:tbl>
              <a:tblPr firstRow="1" bandRow="1">
                <a:tableStyleId>{5940675A-B579-460E-94D1-54222C63F5DA}</a:tableStyleId>
              </a:tblPr>
              <a:tblGrid>
                <a:gridCol w="2057400"/>
                <a:gridCol w="2057400"/>
                <a:gridCol w="2057400"/>
                <a:gridCol w="2057400"/>
              </a:tblGrid>
              <a:tr h="425275">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dirty="0" smtClean="0"/>
                        <a:t>Savings (S)</a:t>
                      </a:r>
                      <a:r>
                        <a:rPr lang="en-US" b="1" baseline="0" dirty="0" smtClean="0"/>
                        <a:t> (in dollars)</a:t>
                      </a:r>
                      <a:endParaRPr lang="en-US" b="1" dirty="0"/>
                    </a:p>
                  </a:txBody>
                  <a:tcPr/>
                </a:tc>
                <a:tc>
                  <a:txBody>
                    <a:bodyPr/>
                    <a:lstStyle/>
                    <a:p>
                      <a:pPr algn="ctr"/>
                      <a:r>
                        <a:rPr lang="en-US" b="1" dirty="0" smtClean="0"/>
                        <a:t>Income (Y) (in dollars)</a:t>
                      </a:r>
                      <a:endParaRPr lang="en-US" b="1" dirty="0"/>
                    </a:p>
                  </a:txBody>
                  <a:tcPr/>
                </a:tc>
                <a:tc>
                  <a:txBody>
                    <a:bodyPr/>
                    <a:lstStyle/>
                    <a:p>
                      <a:pPr algn="ctr"/>
                      <a:r>
                        <a:rPr lang="en-US" b="1" dirty="0" smtClean="0"/>
                        <a:t>Level of GDP (same as level of Y)</a:t>
                      </a:r>
                      <a:endParaRPr lang="en-US" b="1" dirty="0"/>
                    </a:p>
                  </a:txBody>
                  <a:tcPr/>
                </a:tc>
              </a:tr>
              <a:tr h="355841">
                <a:tc>
                  <a:txBody>
                    <a:bodyPr/>
                    <a:lstStyle/>
                    <a:p>
                      <a:pPr algn="ctr"/>
                      <a:r>
                        <a:rPr lang="en-US" dirty="0" smtClean="0"/>
                        <a:t>400</a:t>
                      </a:r>
                      <a:endParaRPr lang="en-US" dirty="0"/>
                    </a:p>
                  </a:txBody>
                  <a:tcPr/>
                </a:tc>
                <a:tc>
                  <a:txBody>
                    <a:bodyPr/>
                    <a:lstStyle/>
                    <a:p>
                      <a:pPr algn="ctr"/>
                      <a:r>
                        <a:rPr lang="en-US" dirty="0" smtClean="0"/>
                        <a:t>-400</a:t>
                      </a:r>
                      <a:endParaRPr lang="en-US" dirty="0"/>
                    </a:p>
                  </a:txBody>
                  <a:tcPr/>
                </a:tc>
                <a:tc>
                  <a:txBody>
                    <a:bodyPr/>
                    <a:lstStyle/>
                    <a:p>
                      <a:pPr algn="ctr"/>
                      <a:r>
                        <a:rPr lang="en-US" dirty="0" smtClean="0"/>
                        <a:t>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1200</a:t>
                      </a:r>
                      <a:endParaRPr lang="en-US" dirty="0"/>
                    </a:p>
                  </a:txBody>
                  <a:tcPr/>
                </a:tc>
                <a:tc>
                  <a:txBody>
                    <a:bodyPr/>
                    <a:lstStyle/>
                    <a:p>
                      <a:pPr algn="ctr"/>
                      <a:r>
                        <a:rPr lang="en-US" dirty="0" smtClean="0"/>
                        <a:t>-200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2000</a:t>
                      </a:r>
                      <a:endParaRPr lang="en-US" dirty="0"/>
                    </a:p>
                  </a:txBody>
                  <a:tcPr/>
                </a:tc>
                <a:tc>
                  <a:txBody>
                    <a:bodyPr/>
                    <a:lstStyle/>
                    <a:p>
                      <a:pPr algn="ctr"/>
                      <a:r>
                        <a:rPr lang="en-US" dirty="0" smtClean="0"/>
                        <a:t>Equilibrium</a:t>
                      </a:r>
                      <a:endParaRPr lang="en-US" dirty="0"/>
                    </a:p>
                  </a:txBody>
                  <a:tcPr/>
                </a:tc>
              </a:tr>
              <a:tr h="355841">
                <a:tc>
                  <a:txBody>
                    <a:bodyPr/>
                    <a:lstStyle/>
                    <a:p>
                      <a:pPr algn="ctr"/>
                      <a:r>
                        <a:rPr lang="en-US" dirty="0" smtClean="0"/>
                        <a:t>2800</a:t>
                      </a:r>
                      <a:endParaRPr lang="en-US" dirty="0"/>
                    </a:p>
                  </a:txBody>
                  <a:tcPr/>
                </a:tc>
                <a:tc>
                  <a:txBody>
                    <a:bodyPr/>
                    <a:lstStyle/>
                    <a:p>
                      <a:pPr algn="ctr"/>
                      <a:r>
                        <a:rPr lang="en-US" dirty="0" smtClean="0"/>
                        <a:t>200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Disequilibrium, ↓</a:t>
                      </a:r>
                      <a:endParaRPr lang="en-US" dirty="0"/>
                    </a:p>
                  </a:txBody>
                  <a:tcPr/>
                </a:tc>
              </a:tr>
              <a:tr h="355841">
                <a:tc>
                  <a:txBody>
                    <a:bodyPr/>
                    <a:lstStyle/>
                    <a:p>
                      <a:pPr algn="ctr"/>
                      <a:r>
                        <a:rPr lang="en-US" dirty="0" smtClean="0"/>
                        <a:t>3600</a:t>
                      </a:r>
                      <a:endParaRPr lang="en-US" dirty="0"/>
                    </a:p>
                  </a:txBody>
                  <a:tcPr/>
                </a:tc>
                <a:tc>
                  <a:txBody>
                    <a:bodyPr/>
                    <a:lstStyle/>
                    <a:p>
                      <a:pPr algn="ctr"/>
                      <a:r>
                        <a:rPr lang="en-US" dirty="0" smtClean="0"/>
                        <a:t>400</a:t>
                      </a:r>
                      <a:endParaRPr lang="en-US" dirty="0"/>
                    </a:p>
                  </a:txBody>
                  <a:tcPr/>
                </a:tc>
                <a:tc>
                  <a:txBody>
                    <a:bodyPr/>
                    <a:lstStyle/>
                    <a:p>
                      <a:pPr algn="ctr"/>
                      <a:r>
                        <a:rPr lang="en-US" dirty="0" smtClean="0"/>
                        <a:t>4000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r h="355841">
                <a:tc>
                  <a:txBody>
                    <a:bodyPr/>
                    <a:lstStyle/>
                    <a:p>
                      <a:pPr algn="ctr"/>
                      <a:r>
                        <a:rPr lang="en-US" dirty="0" smtClean="0"/>
                        <a:t>4400</a:t>
                      </a:r>
                      <a:endParaRPr lang="en-US" dirty="0"/>
                    </a:p>
                  </a:txBody>
                  <a:tcPr/>
                </a:tc>
                <a:tc>
                  <a:txBody>
                    <a:bodyPr/>
                    <a:lstStyle/>
                    <a:p>
                      <a:pPr algn="ctr"/>
                      <a:r>
                        <a:rPr lang="en-US" dirty="0" smtClean="0"/>
                        <a:t>600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Disequilibrium, ↓</a:t>
                      </a:r>
                    </a:p>
                  </a:txBody>
                  <a:tcPr/>
                </a:tc>
              </a:tr>
            </a:tbl>
          </a:graphicData>
        </a:graphic>
      </p:graphicFrame>
      <p:sp>
        <p:nvSpPr>
          <p:cNvPr id="7" name="TextBox 6"/>
          <p:cNvSpPr txBox="1"/>
          <p:nvPr/>
        </p:nvSpPr>
        <p:spPr>
          <a:xfrm>
            <a:off x="441034" y="4826675"/>
            <a:ext cx="8245766" cy="1754326"/>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What role do Keynes’ laws of consumption expenditure play in this process?</a:t>
            </a:r>
          </a:p>
          <a:p>
            <a:pPr marL="285750" indent="-285750">
              <a:buFont typeface="Arial" pitchFamily="34" charset="0"/>
              <a:buChar char="•"/>
            </a:pPr>
            <a:r>
              <a:rPr lang="en-US" dirty="0" smtClean="0">
                <a:solidFill>
                  <a:prstClr val="black"/>
                </a:solidFill>
              </a:rPr>
              <a:t>Note that the entire process of mismatches of income and realized consumption expenditure is driven by the fact that the MPC &lt; 1.</a:t>
            </a:r>
          </a:p>
          <a:p>
            <a:pPr marL="285750" indent="-285750">
              <a:buFont typeface="Arial" pitchFamily="34" charset="0"/>
              <a:buChar char="•"/>
            </a:pPr>
            <a:r>
              <a:rPr lang="en-US" dirty="0" smtClean="0">
                <a:solidFill>
                  <a:prstClr val="black"/>
                </a:solidFill>
              </a:rPr>
              <a:t>It is because the entire amount of an increase in income is not spent on consumption that there is a unique equilibrium level of income (GDP).</a:t>
            </a:r>
          </a:p>
          <a:p>
            <a:pPr marL="285750" indent="-285750">
              <a:buFont typeface="Arial" pitchFamily="34" charset="0"/>
              <a:buChar char="•"/>
            </a:pPr>
            <a:r>
              <a:rPr lang="en-US" dirty="0" smtClean="0">
                <a:solidFill>
                  <a:prstClr val="black"/>
                </a:solidFill>
              </a:rPr>
              <a:t>Assume MPC = 1 and analyze. There would be no clearly defined equilibrium at all!</a:t>
            </a:r>
            <a:endParaRPr lang="en-US" dirty="0">
              <a:solidFill>
                <a:prstClr val="black"/>
              </a:solidFill>
            </a:endParaRPr>
          </a:p>
        </p:txBody>
      </p:sp>
    </p:spTree>
    <p:extLst>
      <p:ext uri="{BB962C8B-B14F-4D97-AF65-F5344CB8AC3E}">
        <p14:creationId xmlns:p14="http://schemas.microsoft.com/office/powerpoint/2010/main" val="1072946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p:tgtEl>
                                          <p:spTgt spid="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7">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p:tgtEl>
                                          <p:spTgt spid="7">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p:tgtEl>
                                          <p:spTgt spid="7">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7">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p:tgtEl>
                                          <p:spTgt spid="7">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19</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So far</a:t>
            </a:r>
            <a:r>
              <a:rPr lang="en-US" dirty="0" smtClean="0"/>
              <a:t> we have </a:t>
            </a:r>
            <a:r>
              <a:rPr lang="en-US" dirty="0" smtClean="0"/>
              <a:t>analyzed </a:t>
            </a:r>
            <a:r>
              <a:rPr lang="en-US" dirty="0" smtClean="0"/>
              <a:t>an economy </a:t>
            </a:r>
            <a:r>
              <a:rPr lang="en-US" dirty="0" smtClean="0"/>
              <a:t>where there </a:t>
            </a:r>
            <a:r>
              <a:rPr lang="en-US" dirty="0" smtClean="0"/>
              <a:t>are</a:t>
            </a:r>
            <a:r>
              <a:rPr lang="en-US" dirty="0" smtClean="0"/>
              <a:t> </a:t>
            </a:r>
            <a:r>
              <a:rPr lang="en-US" dirty="0" smtClean="0"/>
              <a:t>only consumer and intermediate goods being produced. </a:t>
            </a:r>
          </a:p>
          <a:p>
            <a:pPr algn="just"/>
            <a:r>
              <a:rPr lang="en-US" dirty="0" smtClean="0"/>
              <a:t>There </a:t>
            </a:r>
            <a:r>
              <a:rPr lang="en-US" dirty="0" smtClean="0"/>
              <a:t>is</a:t>
            </a:r>
            <a:r>
              <a:rPr lang="en-US" dirty="0" smtClean="0"/>
              <a:t> </a:t>
            </a:r>
            <a:r>
              <a:rPr lang="en-US" dirty="0" smtClean="0"/>
              <a:t>only a consumption goods sector and all income </a:t>
            </a:r>
            <a:r>
              <a:rPr lang="en-US" dirty="0" smtClean="0"/>
              <a:t>is being</a:t>
            </a:r>
            <a:r>
              <a:rPr lang="en-US" dirty="0" smtClean="0"/>
              <a:t> </a:t>
            </a:r>
            <a:r>
              <a:rPr lang="en-US" dirty="0" smtClean="0"/>
              <a:t>generated either in the direct or indirect production of consumer goods.</a:t>
            </a:r>
          </a:p>
          <a:p>
            <a:pPr algn="just"/>
            <a:r>
              <a:rPr lang="en-US" dirty="0" smtClean="0"/>
              <a:t>The introduction of durable capital goods implies that there is now an investment goods sector as well.</a:t>
            </a:r>
          </a:p>
          <a:p>
            <a:pPr algn="just"/>
            <a:r>
              <a:rPr lang="en-US" dirty="0"/>
              <a:t>Income is now generated in the production of consumer goods, intermediate goods and investment goods. </a:t>
            </a:r>
          </a:p>
          <a:p>
            <a:pPr algn="just"/>
            <a:endParaRPr lang="en-US" dirty="0" smtClean="0"/>
          </a:p>
          <a:p>
            <a:pPr algn="just"/>
            <a:endParaRPr lang="en-US" dirty="0"/>
          </a:p>
        </p:txBody>
      </p:sp>
    </p:spTree>
    <p:extLst>
      <p:ext uri="{BB962C8B-B14F-4D97-AF65-F5344CB8AC3E}">
        <p14:creationId xmlns:p14="http://schemas.microsoft.com/office/powerpoint/2010/main" val="1011097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19</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Correspondingly, there are now two streams of realized expenditure – realized consumption expenditure (C) as well as realized investment expenditure (I).</a:t>
            </a:r>
          </a:p>
          <a:p>
            <a:pPr algn="just"/>
            <a:r>
              <a:rPr lang="en-US" dirty="0"/>
              <a:t>There can still be mismatches between current income generated and aggregate expenditure (C + I) out of that income. </a:t>
            </a:r>
          </a:p>
          <a:p>
            <a:pPr algn="just"/>
            <a:r>
              <a:rPr lang="en-US" dirty="0"/>
              <a:t>Nevertheless, once the unrealized component of investment expenditure on inventories is included, total expenditure necessarily equals total income generated. GDP thus still equals total income generated.</a:t>
            </a:r>
          </a:p>
          <a:p>
            <a:pPr algn="just"/>
            <a:r>
              <a:rPr lang="en-US" dirty="0"/>
              <a:t>C continues to follow the same laws that were laid down in lectures 17 and 18.</a:t>
            </a:r>
          </a:p>
          <a:p>
            <a:pPr algn="just"/>
            <a:r>
              <a:rPr lang="en-US" dirty="0"/>
              <a:t>Are there similar laws that govern I?</a:t>
            </a:r>
          </a:p>
          <a:p>
            <a:pPr algn="just"/>
            <a:endParaRPr lang="en-US" dirty="0" smtClean="0"/>
          </a:p>
        </p:txBody>
      </p:sp>
    </p:spTree>
    <p:extLst>
      <p:ext uri="{BB962C8B-B14F-4D97-AF65-F5344CB8AC3E}">
        <p14:creationId xmlns:p14="http://schemas.microsoft.com/office/powerpoint/2010/main" val="2292944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19</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Did Keynes advance any laws governing investment exp. out of current income similar to those that regulate consumption expenditure?  </a:t>
            </a:r>
          </a:p>
          <a:p>
            <a:pPr algn="just"/>
            <a:r>
              <a:rPr lang="en-US" dirty="0" smtClean="0"/>
              <a:t>We will study the factors that determine I in detail in a subsequent lecture. </a:t>
            </a:r>
          </a:p>
          <a:p>
            <a:pPr algn="just"/>
            <a:r>
              <a:rPr lang="en-US" dirty="0" smtClean="0"/>
              <a:t>As of now, let us just note that according to Keynes I is completely unrelated to the prevailing level of income (GDP).</a:t>
            </a:r>
          </a:p>
          <a:p>
            <a:pPr algn="just"/>
            <a:r>
              <a:rPr lang="en-US" dirty="0" smtClean="0"/>
              <a:t>The amount of realized investment expenditure out of current income bears no relationship to the level of that income.</a:t>
            </a:r>
            <a:endParaRPr lang="en-US" dirty="0"/>
          </a:p>
        </p:txBody>
      </p:sp>
    </p:spTree>
    <p:extLst>
      <p:ext uri="{BB962C8B-B14F-4D97-AF65-F5344CB8AC3E}">
        <p14:creationId xmlns:p14="http://schemas.microsoft.com/office/powerpoint/2010/main" val="4046200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131</TotalTime>
  <Words>1779</Words>
  <Application>Microsoft Office PowerPoint</Application>
  <PresentationFormat>On-screen Show (4:3)</PresentationFormat>
  <Paragraphs>311</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Office Theme</vt:lpstr>
      <vt:lpstr>1_Default Design</vt:lpstr>
      <vt:lpstr>Introduction</vt:lpstr>
      <vt:lpstr>Lecture 19</vt:lpstr>
      <vt:lpstr>Lecture 19</vt:lpstr>
      <vt:lpstr>Lecture 19</vt:lpstr>
      <vt:lpstr>Lecture 19</vt:lpstr>
      <vt:lpstr>Lecture 19</vt:lpstr>
      <vt:lpstr>Lecture 19</vt:lpstr>
      <vt:lpstr>Lecture 19</vt:lpstr>
      <vt:lpstr>Lecture 19</vt:lpstr>
      <vt:lpstr>Lecture 19</vt:lpstr>
      <vt:lpstr>Lecture 19</vt:lpstr>
      <vt:lpstr>Lecture 19</vt:lpstr>
      <vt:lpstr>Lecture 19</vt:lpstr>
      <vt:lpstr> Lecture 19</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48</cp:revision>
  <dcterms:created xsi:type="dcterms:W3CDTF">2013-06-27T19:12:24Z</dcterms:created>
  <dcterms:modified xsi:type="dcterms:W3CDTF">2013-07-12T16:44:06Z</dcterms:modified>
</cp:coreProperties>
</file>