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6"/>
  </p:notesMasterIdLst>
  <p:sldIdLst>
    <p:sldId id="257" r:id="rId4"/>
    <p:sldId id="258" r:id="rId5"/>
    <p:sldId id="259" r:id="rId6"/>
    <p:sldId id="271" r:id="rId7"/>
    <p:sldId id="272" r:id="rId8"/>
    <p:sldId id="273" r:id="rId9"/>
    <p:sldId id="263" r:id="rId10"/>
    <p:sldId id="264" r:id="rId11"/>
    <p:sldId id="262" r:id="rId12"/>
    <p:sldId id="265" r:id="rId13"/>
    <p:sldId id="266"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5BC6B5-C676-4A5B-92C6-6FAB842AB932}" type="datetimeFigureOut">
              <a:rPr lang="en-US" smtClean="0"/>
              <a:t>7/11/2013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5E82FE-DC0A-4C37-B6AE-550C3FD55606}" type="slidenum">
              <a:rPr lang="en-US" smtClean="0"/>
              <a:t>‹#›</a:t>
            </a:fld>
            <a:endParaRPr lang="en-US"/>
          </a:p>
        </p:txBody>
      </p:sp>
    </p:spTree>
    <p:extLst>
      <p:ext uri="{BB962C8B-B14F-4D97-AF65-F5344CB8AC3E}">
        <p14:creationId xmlns:p14="http://schemas.microsoft.com/office/powerpoint/2010/main" val="936853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5E82FE-DC0A-4C37-B6AE-550C3FD55606}" type="slidenum">
              <a:rPr lang="en-US" smtClean="0"/>
              <a:t>1</a:t>
            </a:fld>
            <a:endParaRPr lang="en-US"/>
          </a:p>
        </p:txBody>
      </p:sp>
    </p:spTree>
    <p:extLst>
      <p:ext uri="{BB962C8B-B14F-4D97-AF65-F5344CB8AC3E}">
        <p14:creationId xmlns:p14="http://schemas.microsoft.com/office/powerpoint/2010/main" val="3868970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5E82FE-DC0A-4C37-B6AE-550C3FD55606}" type="slidenum">
              <a:rPr lang="en-US" smtClean="0"/>
              <a:t>2</a:t>
            </a:fld>
            <a:endParaRPr lang="en-US"/>
          </a:p>
        </p:txBody>
      </p:sp>
    </p:spTree>
    <p:extLst>
      <p:ext uri="{BB962C8B-B14F-4D97-AF65-F5344CB8AC3E}">
        <p14:creationId xmlns:p14="http://schemas.microsoft.com/office/powerpoint/2010/main" val="1611722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5E82FE-DC0A-4C37-B6AE-550C3FD55606}" type="slidenum">
              <a:rPr lang="en-US" smtClean="0"/>
              <a:t>3</a:t>
            </a:fld>
            <a:endParaRPr lang="en-US"/>
          </a:p>
        </p:txBody>
      </p:sp>
    </p:spTree>
    <p:extLst>
      <p:ext uri="{BB962C8B-B14F-4D97-AF65-F5344CB8AC3E}">
        <p14:creationId xmlns:p14="http://schemas.microsoft.com/office/powerpoint/2010/main" val="217922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D5E82FE-DC0A-4C37-B6AE-550C3FD55606}" type="slidenum">
              <a:rPr lang="en-US" smtClean="0"/>
              <a:t>4</a:t>
            </a:fld>
            <a:endParaRPr lang="en-US"/>
          </a:p>
        </p:txBody>
      </p:sp>
    </p:spTree>
    <p:extLst>
      <p:ext uri="{BB962C8B-B14F-4D97-AF65-F5344CB8AC3E}">
        <p14:creationId xmlns:p14="http://schemas.microsoft.com/office/powerpoint/2010/main" val="2073433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6DFAE4-CD85-4E29-8C07-A520560C6973}" type="datetimeFigureOut">
              <a:rPr lang="en-US" smtClean="0"/>
              <a:t>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134946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DFAE4-CD85-4E29-8C07-A520560C6973}" type="datetimeFigureOut">
              <a:rPr lang="en-US" smtClean="0"/>
              <a:t>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3663358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DFAE4-CD85-4E29-8C07-A520560C6973}" type="datetimeFigureOut">
              <a:rPr lang="en-US" smtClean="0"/>
              <a:t>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1425939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7F443A2-E34C-4473-A2ED-86E8F0B97B4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33079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DED0EA6-75A9-4952-9D8B-732D4B38006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20928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C861AB8-3910-46A9-9D5C-D3840332F66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05919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D0916A3-E163-4004-846B-22EDDF48005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89131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11A6FE8-BE0C-4BED-A661-61FF5ACC2A1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20455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B19355DE-3B36-4C78-9BD4-5588334F4BB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217893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3365FB22-81B9-4030-98CE-C743C921534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2998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973B4953-EB12-4223-88D2-2DE2A0D8D81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3725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DFAE4-CD85-4E29-8C07-A520560C6973}" type="datetimeFigureOut">
              <a:rPr lang="en-US" smtClean="0"/>
              <a:t>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1669442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8629101-BDF9-4A1B-95FD-92DE529E3BC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183227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4207BC4-66E5-4AB6-B2EF-C3C5785FF50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961937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AB4F28E-9489-4ACA-BB53-5220D80A45E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367719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5497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67321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1780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36154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95307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37135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4169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DFAE4-CD85-4E29-8C07-A520560C6973}" type="datetimeFigureOut">
              <a:rPr lang="en-US" smtClean="0"/>
              <a:t>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36689158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7693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16990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91930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699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6DFAE4-CD85-4E29-8C07-A520560C6973}" type="datetimeFigureOut">
              <a:rPr lang="en-US" smtClean="0"/>
              <a:t>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56298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6DFAE4-CD85-4E29-8C07-A520560C6973}" type="datetimeFigureOut">
              <a:rPr lang="en-US" smtClean="0"/>
              <a:t>7/11/2013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360838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6DFAE4-CD85-4E29-8C07-A520560C6973}" type="datetimeFigureOut">
              <a:rPr lang="en-US" smtClean="0"/>
              <a:t>7/11/2013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617819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DFAE4-CD85-4E29-8C07-A520560C6973}" type="datetimeFigureOut">
              <a:rPr lang="en-US" smtClean="0"/>
              <a:t>7/11/2013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18040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6DFAE4-CD85-4E29-8C07-A520560C6973}" type="datetimeFigureOut">
              <a:rPr lang="en-US" smtClean="0"/>
              <a:t>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264841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6DFAE4-CD85-4E29-8C07-A520560C6973}" type="datetimeFigureOut">
              <a:rPr lang="en-US" smtClean="0"/>
              <a:t>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3F8633-EDDD-4C75-9A02-5E601A95354F}" type="slidenum">
              <a:rPr lang="en-US" smtClean="0"/>
              <a:t>‹#›</a:t>
            </a:fld>
            <a:endParaRPr lang="en-US"/>
          </a:p>
        </p:txBody>
      </p:sp>
    </p:spTree>
    <p:extLst>
      <p:ext uri="{BB962C8B-B14F-4D97-AF65-F5344CB8AC3E}">
        <p14:creationId xmlns:p14="http://schemas.microsoft.com/office/powerpoint/2010/main" val="979998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6DFAE4-CD85-4E29-8C07-A520560C6973}" type="datetimeFigureOut">
              <a:rPr lang="en-US" smtClean="0"/>
              <a:t>7/11/2013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3F8633-EDDD-4C75-9A02-5E601A95354F}" type="slidenum">
              <a:rPr lang="en-US" smtClean="0"/>
              <a:t>‹#›</a:t>
            </a:fld>
            <a:endParaRPr lang="en-US"/>
          </a:p>
        </p:txBody>
      </p:sp>
    </p:spTree>
    <p:extLst>
      <p:ext uri="{BB962C8B-B14F-4D97-AF65-F5344CB8AC3E}">
        <p14:creationId xmlns:p14="http://schemas.microsoft.com/office/powerpoint/2010/main" val="2128270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pPr>
            <a:endParaRPr lang="en-US" smtClean="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pPr>
            <a:endParaRPr lang="en-US" smtClean="0">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pPr>
            <a:fld id="{65E65101-4C68-45B1-A176-4C956B115422}" type="slidenum">
              <a:rPr lang="en-US" smtClean="0">
                <a:solidFill>
                  <a:srgbClr val="000000"/>
                </a:solidFill>
              </a:rPr>
              <a:pPr eaLnBrk="0" fontAlgn="base" hangingPunct="0">
                <a:spcBef>
                  <a:spcPct val="0"/>
                </a:spcBef>
                <a:spcAft>
                  <a:spcPct val="0"/>
                </a:spcAft>
              </a:pPr>
              <a:t>‹#›</a:t>
            </a:fld>
            <a:endParaRPr lang="en-US" smtClean="0">
              <a:solidFill>
                <a:srgbClr val="000000"/>
              </a:solidFill>
            </a:endParaRPr>
          </a:p>
        </p:txBody>
      </p:sp>
    </p:spTree>
    <p:extLst>
      <p:ext uri="{BB962C8B-B14F-4D97-AF65-F5344CB8AC3E}">
        <p14:creationId xmlns:p14="http://schemas.microsoft.com/office/powerpoint/2010/main" val="3045973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5FBE15-AAF2-49E1-86E2-E39B50D59100}" type="datetimeFigureOut">
              <a:rPr lang="en-US" smtClean="0">
                <a:solidFill>
                  <a:prstClr val="black">
                    <a:tint val="75000"/>
                  </a:prstClr>
                </a:solidFill>
              </a:rPr>
              <a:pPr/>
              <a:t>7/11/2013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A62CD-BD27-44AD-A9FB-F5A55D0DAA0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48634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previous lecture we analyzed Keynes’ theory of realized consumption expenditure out of current income.</a:t>
            </a:r>
          </a:p>
          <a:p>
            <a:pPr algn="just"/>
            <a:r>
              <a:rPr lang="en-US" dirty="0" smtClean="0"/>
              <a:t>We learnt that according to Keynes the behavior of aggregate consumption expenditure for the economy as a whole is governed by certain psychological factors.</a:t>
            </a:r>
          </a:p>
          <a:p>
            <a:pPr algn="just"/>
            <a:r>
              <a:rPr lang="en-US" dirty="0" smtClean="0"/>
              <a:t>These factors manifest themselves in certain behavioral laws or principles – in a certain well defined relationship between income and consumption expenditure.</a:t>
            </a:r>
          </a:p>
          <a:p>
            <a:pPr algn="just"/>
            <a:r>
              <a:rPr lang="en-US" dirty="0" smtClean="0"/>
              <a:t>In this lecture we will first briefly review these laws governing consumption expenditure.</a:t>
            </a:r>
            <a:endParaRPr lang="en-US" dirty="0"/>
          </a:p>
        </p:txBody>
      </p:sp>
    </p:spTree>
    <p:extLst>
      <p:ext uri="{BB962C8B-B14F-4D97-AF65-F5344CB8AC3E}">
        <p14:creationId xmlns:p14="http://schemas.microsoft.com/office/powerpoint/2010/main" val="109587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18</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706248790"/>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At levels of income (GDP) above $2000, realized expenditure (C) dips below current income. </a:t>
            </a:r>
          </a:p>
          <a:p>
            <a:pPr marL="285750" indent="-285750">
              <a:buFont typeface="Arial" pitchFamily="34" charset="0"/>
              <a:buChar char="•"/>
            </a:pPr>
            <a:r>
              <a:rPr lang="en-US" dirty="0" smtClean="0">
                <a:solidFill>
                  <a:prstClr val="black"/>
                </a:solidFill>
              </a:rPr>
              <a:t>This causes a build up in inventories and an causes them to rise above the level deemed optimal.</a:t>
            </a:r>
          </a:p>
          <a:p>
            <a:pPr marL="285750" indent="-285750">
              <a:buFont typeface="Arial" pitchFamily="34" charset="0"/>
              <a:buChar char="•"/>
            </a:pPr>
            <a:r>
              <a:rPr lang="en-US" dirty="0" smtClean="0">
                <a:solidFill>
                  <a:prstClr val="black"/>
                </a:solidFill>
              </a:rPr>
              <a:t>As a result, firms are forced to cut down on production and lay off workers, which reduces income (GDP).</a:t>
            </a:r>
          </a:p>
          <a:p>
            <a:pPr marL="285750" indent="-285750">
              <a:buFont typeface="Arial" pitchFamily="34" charset="0"/>
              <a:buChar char="•"/>
            </a:pPr>
            <a:r>
              <a:rPr lang="en-US" dirty="0" smtClean="0">
                <a:solidFill>
                  <a:prstClr val="black"/>
                </a:solidFill>
              </a:rPr>
              <a:t>It follows that the equilibrium level of GDP is $2000, where C = Y.</a:t>
            </a:r>
          </a:p>
        </p:txBody>
      </p:sp>
    </p:spTree>
    <p:extLst>
      <p:ext uri="{BB962C8B-B14F-4D97-AF65-F5344CB8AC3E}">
        <p14:creationId xmlns:p14="http://schemas.microsoft.com/office/powerpoint/2010/main" val="195993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p:tgtEl>
                                          <p:spTgt spid="7">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18</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689423237"/>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Note that at levels of income (GDP) below $2000, there is a negative amount of savings.</a:t>
            </a:r>
          </a:p>
          <a:p>
            <a:pPr marL="285750" indent="-285750">
              <a:buFont typeface="Arial" pitchFamily="34" charset="0"/>
              <a:buChar char="•"/>
            </a:pPr>
            <a:r>
              <a:rPr lang="en-US" dirty="0" smtClean="0">
                <a:solidFill>
                  <a:prstClr val="black"/>
                </a:solidFill>
              </a:rPr>
              <a:t>More is being spent than the amount being earned.</a:t>
            </a:r>
          </a:p>
          <a:p>
            <a:pPr marL="285750" indent="-285750">
              <a:buFont typeface="Arial" pitchFamily="34" charset="0"/>
              <a:buChar char="•"/>
            </a:pPr>
            <a:r>
              <a:rPr lang="en-US" dirty="0" smtClean="0">
                <a:solidFill>
                  <a:prstClr val="black"/>
                </a:solidFill>
              </a:rPr>
              <a:t>At levels above $2000, there is a positive amount of savings. All that is earned is not spent.</a:t>
            </a:r>
          </a:p>
          <a:p>
            <a:pPr marL="285750" indent="-285750">
              <a:buFont typeface="Arial" pitchFamily="34" charset="0"/>
              <a:buChar char="•"/>
            </a:pPr>
            <a:r>
              <a:rPr lang="en-US" dirty="0" smtClean="0">
                <a:solidFill>
                  <a:prstClr val="black"/>
                </a:solidFill>
              </a:rPr>
              <a:t>At the equilibrium level of income of $2000, there is neither saving nor dissaving. All that is earned is being spent.</a:t>
            </a:r>
            <a:endParaRPr lang="en-US" dirty="0">
              <a:solidFill>
                <a:prstClr val="black"/>
              </a:solidFill>
            </a:endParaRPr>
          </a:p>
        </p:txBody>
      </p:sp>
    </p:spTree>
    <p:extLst>
      <p:ext uri="{BB962C8B-B14F-4D97-AF65-F5344CB8AC3E}">
        <p14:creationId xmlns:p14="http://schemas.microsoft.com/office/powerpoint/2010/main" val="3645680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p:tgtEl>
                                          <p:spTgt spid="7">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457200"/>
            <a:ext cx="7772400" cy="1143000"/>
          </a:xfrm>
        </p:spPr>
        <p:txBody>
          <a:bodyPr/>
          <a:lstStyle/>
          <a:p>
            <a:r>
              <a:rPr lang="en-US" dirty="0" smtClean="0">
                <a:latin typeface="Calibri" pitchFamily="34" charset="0"/>
              </a:rPr>
              <a:t>Lecture 18</a:t>
            </a:r>
            <a:endParaRPr lang="en-US" dirty="0"/>
          </a:p>
        </p:txBody>
      </p:sp>
      <p:sp>
        <p:nvSpPr>
          <p:cNvPr id="55301" name="Line 5"/>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02" name="Line 6"/>
          <p:cNvSpPr>
            <a:spLocks noChangeShapeType="1"/>
          </p:cNvSpPr>
          <p:nvPr/>
        </p:nvSpPr>
        <p:spPr bwMode="auto">
          <a:xfrm>
            <a:off x="685800" y="56388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04" name="Line 8"/>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05" name="Line 9"/>
          <p:cNvSpPr>
            <a:spLocks noChangeShapeType="1"/>
          </p:cNvSpPr>
          <p:nvPr/>
        </p:nvSpPr>
        <p:spPr bwMode="auto">
          <a:xfrm flipV="1">
            <a:off x="685800" y="4495800"/>
            <a:ext cx="0" cy="213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06" name="Line 10"/>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07" name="Line 11"/>
          <p:cNvSpPr>
            <a:spLocks noChangeShapeType="1"/>
          </p:cNvSpPr>
          <p:nvPr/>
        </p:nvSpPr>
        <p:spPr bwMode="auto">
          <a:xfrm flipV="1">
            <a:off x="685800" y="21336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10" name="Line 14"/>
          <p:cNvSpPr>
            <a:spLocks noChangeShapeType="1"/>
          </p:cNvSpPr>
          <p:nvPr/>
        </p:nvSpPr>
        <p:spPr bwMode="auto">
          <a:xfrm>
            <a:off x="1981200" y="2914650"/>
            <a:ext cx="0" cy="27432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11" name="Line 15"/>
          <p:cNvSpPr>
            <a:spLocks noChangeShapeType="1"/>
          </p:cNvSpPr>
          <p:nvPr/>
        </p:nvSpPr>
        <p:spPr bwMode="auto">
          <a:xfrm>
            <a:off x="2667000" y="2209800"/>
            <a:ext cx="0" cy="34290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12" name="Line 16"/>
          <p:cNvSpPr>
            <a:spLocks noChangeShapeType="1"/>
          </p:cNvSpPr>
          <p:nvPr/>
        </p:nvSpPr>
        <p:spPr bwMode="auto">
          <a:xfrm flipV="1">
            <a:off x="685800" y="5181600"/>
            <a:ext cx="2743200" cy="838200"/>
          </a:xfrm>
          <a:prstGeom prst="line">
            <a:avLst/>
          </a:prstGeom>
          <a:noFill/>
          <a:ln w="95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13" name="Line 17"/>
          <p:cNvSpPr>
            <a:spLocks noChangeShapeType="1"/>
          </p:cNvSpPr>
          <p:nvPr/>
        </p:nvSpPr>
        <p:spPr bwMode="auto">
          <a:xfrm flipV="1">
            <a:off x="1371600" y="3276600"/>
            <a:ext cx="0" cy="25146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55314" name="Text Box 18"/>
          <p:cNvSpPr txBox="1">
            <a:spLocks noChangeArrowheads="1"/>
          </p:cNvSpPr>
          <p:nvPr/>
        </p:nvSpPr>
        <p:spPr bwMode="auto">
          <a:xfrm>
            <a:off x="1127125" y="4152900"/>
            <a:ext cx="22254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 Y</a:t>
            </a:r>
            <a:r>
              <a:rPr lang="en-US" b="1" i="1" baseline="-25000" dirty="0">
                <a:solidFill>
                  <a:srgbClr val="000000"/>
                </a:solidFill>
              </a:rPr>
              <a:t>1</a:t>
            </a:r>
            <a:r>
              <a:rPr lang="en-US" b="1" i="1" dirty="0">
                <a:solidFill>
                  <a:srgbClr val="000000"/>
                </a:solidFill>
              </a:rPr>
              <a:t>       Y *       Y</a:t>
            </a:r>
            <a:r>
              <a:rPr lang="en-US" b="1" i="1" baseline="-25000" dirty="0">
                <a:solidFill>
                  <a:srgbClr val="000000"/>
                </a:solidFill>
              </a:rPr>
              <a:t>3        </a:t>
            </a:r>
            <a:r>
              <a:rPr lang="en-US" b="1" i="1" dirty="0">
                <a:solidFill>
                  <a:srgbClr val="000000"/>
                </a:solidFill>
              </a:rPr>
              <a:t>Y</a:t>
            </a:r>
          </a:p>
        </p:txBody>
      </p:sp>
      <p:sp>
        <p:nvSpPr>
          <p:cNvPr id="55315" name="Text Box 19"/>
          <p:cNvSpPr txBox="1">
            <a:spLocks noChangeArrowheads="1"/>
          </p:cNvSpPr>
          <p:nvPr/>
        </p:nvSpPr>
        <p:spPr bwMode="auto">
          <a:xfrm>
            <a:off x="3013075" y="560070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Y</a:t>
            </a:r>
          </a:p>
        </p:txBody>
      </p:sp>
      <p:sp>
        <p:nvSpPr>
          <p:cNvPr id="55316" name="Text Box 20"/>
          <p:cNvSpPr txBox="1">
            <a:spLocks noChangeArrowheads="1"/>
          </p:cNvSpPr>
          <p:nvPr/>
        </p:nvSpPr>
        <p:spPr bwMode="auto">
          <a:xfrm>
            <a:off x="3413125" y="4991100"/>
            <a:ext cx="14863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S=-a + (1-b)Y</a:t>
            </a:r>
            <a:endParaRPr lang="en-US" b="1" i="1" baseline="30000" dirty="0">
              <a:solidFill>
                <a:srgbClr val="000000"/>
              </a:solidFill>
            </a:endParaRPr>
          </a:p>
        </p:txBody>
      </p:sp>
      <p:sp>
        <p:nvSpPr>
          <p:cNvPr id="55317" name="Text Box 21"/>
          <p:cNvSpPr txBox="1">
            <a:spLocks noChangeArrowheads="1"/>
          </p:cNvSpPr>
          <p:nvPr/>
        </p:nvSpPr>
        <p:spPr bwMode="auto">
          <a:xfrm>
            <a:off x="3203575" y="2019300"/>
            <a:ext cx="10887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C=a + </a:t>
            </a:r>
            <a:r>
              <a:rPr lang="en-US" b="1" i="1" dirty="0" smtClean="0">
                <a:solidFill>
                  <a:srgbClr val="000000"/>
                </a:solidFill>
              </a:rPr>
              <a:t>bY</a:t>
            </a:r>
            <a:endParaRPr lang="en-US" b="1" i="1" baseline="30000" dirty="0">
              <a:solidFill>
                <a:srgbClr val="000000"/>
              </a:solidFill>
            </a:endParaRPr>
          </a:p>
        </p:txBody>
      </p:sp>
      <p:sp>
        <p:nvSpPr>
          <p:cNvPr id="55318" name="Text Box 22"/>
          <p:cNvSpPr txBox="1">
            <a:spLocks noChangeArrowheads="1"/>
          </p:cNvSpPr>
          <p:nvPr/>
        </p:nvSpPr>
        <p:spPr bwMode="auto">
          <a:xfrm>
            <a:off x="2936875" y="1676400"/>
            <a:ext cx="10523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GDP (Y )</a:t>
            </a:r>
          </a:p>
        </p:txBody>
      </p:sp>
      <p:sp>
        <p:nvSpPr>
          <p:cNvPr id="55319" name="Text Box 23"/>
          <p:cNvSpPr txBox="1">
            <a:spLocks noChangeArrowheads="1"/>
          </p:cNvSpPr>
          <p:nvPr/>
        </p:nvSpPr>
        <p:spPr bwMode="auto">
          <a:xfrm>
            <a:off x="422275" y="44196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S</a:t>
            </a:r>
          </a:p>
        </p:txBody>
      </p:sp>
      <p:sp>
        <p:nvSpPr>
          <p:cNvPr id="55320" name="Text Box 24"/>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0</a:t>
            </a:r>
          </a:p>
        </p:txBody>
      </p:sp>
      <p:sp>
        <p:nvSpPr>
          <p:cNvPr id="55321" name="Text Box 25"/>
          <p:cNvSpPr txBox="1">
            <a:spLocks noChangeArrowheads="1"/>
          </p:cNvSpPr>
          <p:nvPr/>
        </p:nvSpPr>
        <p:spPr bwMode="auto">
          <a:xfrm>
            <a:off x="419100" y="54864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0</a:t>
            </a:r>
          </a:p>
        </p:txBody>
      </p:sp>
      <p:sp>
        <p:nvSpPr>
          <p:cNvPr id="55322" name="Text Box 26"/>
          <p:cNvSpPr txBox="1">
            <a:spLocks noChangeArrowheads="1"/>
          </p:cNvSpPr>
          <p:nvPr/>
        </p:nvSpPr>
        <p:spPr bwMode="auto">
          <a:xfrm>
            <a:off x="346075" y="58483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-a</a:t>
            </a:r>
          </a:p>
        </p:txBody>
      </p:sp>
      <p:sp>
        <p:nvSpPr>
          <p:cNvPr id="55323" name="Text Box 27"/>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a</a:t>
            </a:r>
          </a:p>
        </p:txBody>
      </p:sp>
      <p:sp>
        <p:nvSpPr>
          <p:cNvPr id="55324" name="Text Box 28"/>
          <p:cNvSpPr txBox="1">
            <a:spLocks noChangeArrowheads="1"/>
          </p:cNvSpPr>
          <p:nvPr/>
        </p:nvSpPr>
        <p:spPr bwMode="auto">
          <a:xfrm>
            <a:off x="381000" y="16002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C</a:t>
            </a:r>
          </a:p>
        </p:txBody>
      </p:sp>
      <p:sp>
        <p:nvSpPr>
          <p:cNvPr id="55325" name="Text Box 29"/>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E</a:t>
            </a:r>
          </a:p>
        </p:txBody>
      </p:sp>
      <p:sp>
        <p:nvSpPr>
          <p:cNvPr id="55329" name="Text Box 33"/>
          <p:cNvSpPr txBox="1">
            <a:spLocks noChangeArrowheads="1"/>
          </p:cNvSpPr>
          <p:nvPr/>
        </p:nvSpPr>
        <p:spPr bwMode="auto">
          <a:xfrm>
            <a:off x="1809750" y="55816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E</a:t>
            </a:r>
          </a:p>
        </p:txBody>
      </p:sp>
      <p:sp>
        <p:nvSpPr>
          <p:cNvPr id="55330" name="Text Box 34"/>
          <p:cNvSpPr txBox="1">
            <a:spLocks noChangeArrowheads="1"/>
          </p:cNvSpPr>
          <p:nvPr/>
        </p:nvSpPr>
        <p:spPr bwMode="auto">
          <a:xfrm>
            <a:off x="1162050" y="29718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a:solidFill>
                  <a:srgbClr val="000000"/>
                </a:solidFill>
              </a:rPr>
              <a:t>A</a:t>
            </a:r>
          </a:p>
        </p:txBody>
      </p:sp>
      <p:sp>
        <p:nvSpPr>
          <p:cNvPr id="55331" name="Text Box 35"/>
          <p:cNvSpPr txBox="1">
            <a:spLocks noChangeArrowheads="1"/>
          </p:cNvSpPr>
          <p:nvPr/>
        </p:nvSpPr>
        <p:spPr bwMode="auto">
          <a:xfrm>
            <a:off x="1162050" y="577215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A’</a:t>
            </a:r>
          </a:p>
        </p:txBody>
      </p:sp>
      <p:sp>
        <p:nvSpPr>
          <p:cNvPr id="55332" name="Text Box 36"/>
          <p:cNvSpPr txBox="1">
            <a:spLocks noChangeArrowheads="1"/>
          </p:cNvSpPr>
          <p:nvPr/>
        </p:nvSpPr>
        <p:spPr bwMode="auto">
          <a:xfrm>
            <a:off x="1047750" y="5372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B’</a:t>
            </a:r>
          </a:p>
        </p:txBody>
      </p:sp>
      <p:sp>
        <p:nvSpPr>
          <p:cNvPr id="55333" name="Text Box 37"/>
          <p:cNvSpPr txBox="1">
            <a:spLocks noChangeArrowheads="1"/>
          </p:cNvSpPr>
          <p:nvPr/>
        </p:nvSpPr>
        <p:spPr bwMode="auto">
          <a:xfrm>
            <a:off x="1295400" y="34290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B</a:t>
            </a:r>
          </a:p>
        </p:txBody>
      </p:sp>
      <p:sp>
        <p:nvSpPr>
          <p:cNvPr id="55334" name="Text Box 38"/>
          <p:cNvSpPr txBox="1">
            <a:spLocks noChangeArrowheads="1"/>
          </p:cNvSpPr>
          <p:nvPr/>
        </p:nvSpPr>
        <p:spPr bwMode="auto">
          <a:xfrm>
            <a:off x="2609850" y="50673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C’</a:t>
            </a:r>
          </a:p>
        </p:txBody>
      </p:sp>
      <p:sp>
        <p:nvSpPr>
          <p:cNvPr id="55335" name="Text Box 39"/>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C</a:t>
            </a:r>
          </a:p>
        </p:txBody>
      </p:sp>
      <p:sp>
        <p:nvSpPr>
          <p:cNvPr id="55336" name="Text Box 40"/>
          <p:cNvSpPr txBox="1">
            <a:spLocks noChangeArrowheads="1"/>
          </p:cNvSpPr>
          <p:nvPr/>
        </p:nvSpPr>
        <p:spPr bwMode="auto">
          <a:xfrm>
            <a:off x="2609850" y="5372100"/>
            <a:ext cx="425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D’</a:t>
            </a:r>
          </a:p>
        </p:txBody>
      </p:sp>
      <p:sp>
        <p:nvSpPr>
          <p:cNvPr id="55337" name="Text Box 41"/>
          <p:cNvSpPr txBox="1">
            <a:spLocks noChangeArrowheads="1"/>
          </p:cNvSpPr>
          <p:nvPr/>
        </p:nvSpPr>
        <p:spPr bwMode="auto">
          <a:xfrm>
            <a:off x="4803595" y="1866900"/>
            <a:ext cx="4466479"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The same process can be depicted</a:t>
            </a:r>
          </a:p>
          <a:p>
            <a:pPr algn="just" eaLnBrk="0" fontAlgn="base" hangingPunct="0">
              <a:spcBef>
                <a:spcPct val="0"/>
              </a:spcBef>
              <a:spcAft>
                <a:spcPct val="0"/>
              </a:spcAft>
            </a:pPr>
            <a:r>
              <a:rPr lang="en-US" sz="2000" dirty="0">
                <a:solidFill>
                  <a:srgbClr val="000000"/>
                </a:solidFill>
                <a:latin typeface="Calibri" pitchFamily="34" charset="0"/>
              </a:rPr>
              <a:t>       graphically. The blue line denotes the</a:t>
            </a:r>
          </a:p>
          <a:p>
            <a:pPr algn="just" eaLnBrk="0" fontAlgn="base" hangingPunct="0">
              <a:spcBef>
                <a:spcPct val="0"/>
              </a:spcBef>
              <a:spcAft>
                <a:spcPct val="0"/>
              </a:spcAft>
            </a:pPr>
            <a:r>
              <a:rPr lang="en-US" sz="2000" dirty="0">
                <a:solidFill>
                  <a:srgbClr val="000000"/>
                </a:solidFill>
                <a:latin typeface="Calibri" pitchFamily="34" charset="0"/>
              </a:rPr>
              <a:t>       level of income and GDP (income </a:t>
            </a:r>
          </a:p>
          <a:p>
            <a:pPr algn="just" eaLnBrk="0" fontAlgn="base" hangingPunct="0">
              <a:spcBef>
                <a:spcPct val="0"/>
              </a:spcBef>
              <a:spcAft>
                <a:spcPct val="0"/>
              </a:spcAft>
            </a:pPr>
            <a:r>
              <a:rPr lang="en-US" sz="2000" dirty="0">
                <a:solidFill>
                  <a:srgbClr val="000000"/>
                </a:solidFill>
                <a:latin typeface="Calibri" pitchFamily="34" charset="0"/>
              </a:rPr>
              <a:t>       equals total expenditure).</a:t>
            </a:r>
          </a:p>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The consumption function denotes </a:t>
            </a:r>
          </a:p>
          <a:p>
            <a:pPr algn="just" eaLnBrk="0" fontAlgn="base" hangingPunct="0">
              <a:spcBef>
                <a:spcPct val="0"/>
              </a:spcBef>
              <a:spcAft>
                <a:spcPct val="0"/>
              </a:spcAft>
            </a:pPr>
            <a:r>
              <a:rPr lang="en-US" sz="2000" dirty="0">
                <a:solidFill>
                  <a:srgbClr val="000000"/>
                </a:solidFill>
                <a:latin typeface="Calibri" pitchFamily="34" charset="0"/>
              </a:rPr>
              <a:t>       actual realized levels of expenditure.</a:t>
            </a:r>
          </a:p>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Y* denotes the equilibrium level of </a:t>
            </a:r>
          </a:p>
          <a:p>
            <a:pPr algn="just" eaLnBrk="0" fontAlgn="base" hangingPunct="0">
              <a:spcBef>
                <a:spcPct val="0"/>
              </a:spcBef>
              <a:spcAft>
                <a:spcPct val="0"/>
              </a:spcAft>
            </a:pPr>
            <a:r>
              <a:rPr lang="en-US" sz="2000" dirty="0">
                <a:solidFill>
                  <a:srgbClr val="000000"/>
                </a:solidFill>
                <a:latin typeface="Calibri" pitchFamily="34" charset="0"/>
              </a:rPr>
              <a:t>       GDP ($2000 in our example).</a:t>
            </a:r>
          </a:p>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That corresponds to point E, where </a:t>
            </a:r>
          </a:p>
          <a:p>
            <a:pPr algn="just" eaLnBrk="0" fontAlgn="base" hangingPunct="0">
              <a:spcBef>
                <a:spcPct val="0"/>
              </a:spcBef>
              <a:spcAft>
                <a:spcPct val="0"/>
              </a:spcAft>
            </a:pPr>
            <a:r>
              <a:rPr lang="en-US" sz="2000" dirty="0">
                <a:solidFill>
                  <a:srgbClr val="000000"/>
                </a:solidFill>
                <a:latin typeface="Calibri" pitchFamily="34" charset="0"/>
              </a:rPr>
              <a:t>       S = 0.</a:t>
            </a:r>
          </a:p>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At Y &lt; Y*, realized expenditure (C) &gt; Y.</a:t>
            </a:r>
          </a:p>
          <a:p>
            <a:pPr marL="342900" indent="-342900" algn="just" eaLnBrk="0" fontAlgn="base" hangingPunct="0">
              <a:spcBef>
                <a:spcPct val="0"/>
              </a:spcBef>
              <a:spcAft>
                <a:spcPct val="0"/>
              </a:spcAft>
              <a:buFont typeface="Arial" pitchFamily="34" charset="0"/>
              <a:buChar char="•"/>
            </a:pPr>
            <a:r>
              <a:rPr lang="en-US" sz="2000" dirty="0">
                <a:solidFill>
                  <a:srgbClr val="000000"/>
                </a:solidFill>
                <a:latin typeface="Calibri" pitchFamily="34" charset="0"/>
              </a:rPr>
              <a:t>At Y &gt; Y*, C &lt; Y. </a:t>
            </a:r>
          </a:p>
          <a:p>
            <a:pPr algn="just" eaLnBrk="0" fontAlgn="base" hangingPunct="0">
              <a:spcBef>
                <a:spcPct val="0"/>
              </a:spcBef>
              <a:spcAft>
                <a:spcPct val="0"/>
              </a:spcAft>
            </a:pPr>
            <a:endParaRPr lang="en-US" sz="2000" dirty="0">
              <a:solidFill>
                <a:srgbClr val="000000"/>
              </a:solidFill>
              <a:latin typeface="Calibri" pitchFamily="34" charset="0"/>
            </a:endParaRPr>
          </a:p>
        </p:txBody>
      </p:sp>
      <p:sp>
        <p:nvSpPr>
          <p:cNvPr id="55338" name="Text Box 42"/>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a:solidFill>
                  <a:srgbClr val="000000"/>
                </a:solidFill>
              </a:rPr>
              <a:t>D</a:t>
            </a:r>
          </a:p>
        </p:txBody>
      </p:sp>
    </p:spTree>
    <p:extLst>
      <p:ext uri="{BB962C8B-B14F-4D97-AF65-F5344CB8AC3E}">
        <p14:creationId xmlns:p14="http://schemas.microsoft.com/office/powerpoint/2010/main" val="741011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5337">
                                            <p:txEl>
                                              <p:pRg st="0" end="0"/>
                                            </p:txEl>
                                          </p:spTgt>
                                        </p:tgtEl>
                                        <p:attrNameLst>
                                          <p:attrName>style.visibility</p:attrName>
                                        </p:attrNameLst>
                                      </p:cBhvr>
                                      <p:to>
                                        <p:strVal val="visible"/>
                                      </p:to>
                                    </p:set>
                                    <p:anim calcmode="lin" valueType="num">
                                      <p:cBhvr additive="base">
                                        <p:cTn id="7" dur="500"/>
                                        <p:tgtEl>
                                          <p:spTgt spid="5533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533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5337">
                                            <p:txEl>
                                              <p:pRg st="1" end="1"/>
                                            </p:txEl>
                                          </p:spTgt>
                                        </p:tgtEl>
                                        <p:attrNameLst>
                                          <p:attrName>style.visibility</p:attrName>
                                        </p:attrNameLst>
                                      </p:cBhvr>
                                      <p:to>
                                        <p:strVal val="visible"/>
                                      </p:to>
                                    </p:set>
                                    <p:anim calcmode="lin" valueType="num">
                                      <p:cBhvr additive="base">
                                        <p:cTn id="13" dur="500"/>
                                        <p:tgtEl>
                                          <p:spTgt spid="5533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533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5337">
                                            <p:txEl>
                                              <p:pRg st="2" end="2"/>
                                            </p:txEl>
                                          </p:spTgt>
                                        </p:tgtEl>
                                        <p:attrNameLst>
                                          <p:attrName>style.visibility</p:attrName>
                                        </p:attrNameLst>
                                      </p:cBhvr>
                                      <p:to>
                                        <p:strVal val="visible"/>
                                      </p:to>
                                    </p:set>
                                    <p:anim calcmode="lin" valueType="num">
                                      <p:cBhvr additive="base">
                                        <p:cTn id="19" dur="500"/>
                                        <p:tgtEl>
                                          <p:spTgt spid="5533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533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5337">
                                            <p:txEl>
                                              <p:pRg st="3" end="3"/>
                                            </p:txEl>
                                          </p:spTgt>
                                        </p:tgtEl>
                                        <p:attrNameLst>
                                          <p:attrName>style.visibility</p:attrName>
                                        </p:attrNameLst>
                                      </p:cBhvr>
                                      <p:to>
                                        <p:strVal val="visible"/>
                                      </p:to>
                                    </p:set>
                                    <p:anim calcmode="lin" valueType="num">
                                      <p:cBhvr additive="base">
                                        <p:cTn id="25" dur="500"/>
                                        <p:tgtEl>
                                          <p:spTgt spid="55337">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5337">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55337">
                                            <p:txEl>
                                              <p:pRg st="4" end="4"/>
                                            </p:txEl>
                                          </p:spTgt>
                                        </p:tgtEl>
                                        <p:attrNameLst>
                                          <p:attrName>style.visibility</p:attrName>
                                        </p:attrNameLst>
                                      </p:cBhvr>
                                      <p:to>
                                        <p:strVal val="visible"/>
                                      </p:to>
                                    </p:set>
                                    <p:anim calcmode="lin" valueType="num">
                                      <p:cBhvr additive="base">
                                        <p:cTn id="31" dur="500"/>
                                        <p:tgtEl>
                                          <p:spTgt spid="55337">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5533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55337">
                                            <p:txEl>
                                              <p:pRg st="5" end="5"/>
                                            </p:txEl>
                                          </p:spTgt>
                                        </p:tgtEl>
                                        <p:attrNameLst>
                                          <p:attrName>style.visibility</p:attrName>
                                        </p:attrNameLst>
                                      </p:cBhvr>
                                      <p:to>
                                        <p:strVal val="visible"/>
                                      </p:to>
                                    </p:set>
                                    <p:anim calcmode="lin" valueType="num">
                                      <p:cBhvr additive="base">
                                        <p:cTn id="37" dur="500"/>
                                        <p:tgtEl>
                                          <p:spTgt spid="55337">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5533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55337">
                                            <p:txEl>
                                              <p:pRg st="6" end="6"/>
                                            </p:txEl>
                                          </p:spTgt>
                                        </p:tgtEl>
                                        <p:attrNameLst>
                                          <p:attrName>style.visibility</p:attrName>
                                        </p:attrNameLst>
                                      </p:cBhvr>
                                      <p:to>
                                        <p:strVal val="visible"/>
                                      </p:to>
                                    </p:set>
                                    <p:anim calcmode="lin" valueType="num">
                                      <p:cBhvr additive="base">
                                        <p:cTn id="43" dur="500"/>
                                        <p:tgtEl>
                                          <p:spTgt spid="55337">
                                            <p:txEl>
                                              <p:pRg st="6" end="6"/>
                                            </p:txEl>
                                          </p:spTgt>
                                        </p:tgtEl>
                                        <p:attrNameLst>
                                          <p:attrName>ppt_y</p:attrName>
                                        </p:attrNameLst>
                                      </p:cBhvr>
                                      <p:tavLst>
                                        <p:tav tm="0">
                                          <p:val>
                                            <p:strVal val="#ppt_y+#ppt_h*1.125000"/>
                                          </p:val>
                                        </p:tav>
                                        <p:tav tm="100000">
                                          <p:val>
                                            <p:strVal val="#ppt_y"/>
                                          </p:val>
                                        </p:tav>
                                      </p:tavLst>
                                    </p:anim>
                                    <p:animEffect transition="in" filter="wipe(up)">
                                      <p:cBhvr>
                                        <p:cTn id="44" dur="500"/>
                                        <p:tgtEl>
                                          <p:spTgt spid="55337">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4" fill="hold" nodeType="clickEffect">
                                  <p:stCondLst>
                                    <p:cond delay="0"/>
                                  </p:stCondLst>
                                  <p:childTnLst>
                                    <p:set>
                                      <p:cBhvr>
                                        <p:cTn id="48" dur="1" fill="hold">
                                          <p:stCondLst>
                                            <p:cond delay="0"/>
                                          </p:stCondLst>
                                        </p:cTn>
                                        <p:tgtEl>
                                          <p:spTgt spid="55337">
                                            <p:txEl>
                                              <p:pRg st="7" end="7"/>
                                            </p:txEl>
                                          </p:spTgt>
                                        </p:tgtEl>
                                        <p:attrNameLst>
                                          <p:attrName>style.visibility</p:attrName>
                                        </p:attrNameLst>
                                      </p:cBhvr>
                                      <p:to>
                                        <p:strVal val="visible"/>
                                      </p:to>
                                    </p:set>
                                    <p:anim calcmode="lin" valueType="num">
                                      <p:cBhvr additive="base">
                                        <p:cTn id="49" dur="500"/>
                                        <p:tgtEl>
                                          <p:spTgt spid="55337">
                                            <p:txEl>
                                              <p:pRg st="7" end="7"/>
                                            </p:txEl>
                                          </p:spTgt>
                                        </p:tgtEl>
                                        <p:attrNameLst>
                                          <p:attrName>ppt_y</p:attrName>
                                        </p:attrNameLst>
                                      </p:cBhvr>
                                      <p:tavLst>
                                        <p:tav tm="0">
                                          <p:val>
                                            <p:strVal val="#ppt_y+#ppt_h*1.125000"/>
                                          </p:val>
                                        </p:tav>
                                        <p:tav tm="100000">
                                          <p:val>
                                            <p:strVal val="#ppt_y"/>
                                          </p:val>
                                        </p:tav>
                                      </p:tavLst>
                                    </p:anim>
                                    <p:animEffect transition="in" filter="wipe(up)">
                                      <p:cBhvr>
                                        <p:cTn id="50" dur="500"/>
                                        <p:tgtEl>
                                          <p:spTgt spid="55337">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nodeType="clickEffect">
                                  <p:stCondLst>
                                    <p:cond delay="0"/>
                                  </p:stCondLst>
                                  <p:childTnLst>
                                    <p:set>
                                      <p:cBhvr>
                                        <p:cTn id="54" dur="1" fill="hold">
                                          <p:stCondLst>
                                            <p:cond delay="0"/>
                                          </p:stCondLst>
                                        </p:cTn>
                                        <p:tgtEl>
                                          <p:spTgt spid="55337">
                                            <p:txEl>
                                              <p:pRg st="8" end="8"/>
                                            </p:txEl>
                                          </p:spTgt>
                                        </p:tgtEl>
                                        <p:attrNameLst>
                                          <p:attrName>style.visibility</p:attrName>
                                        </p:attrNameLst>
                                      </p:cBhvr>
                                      <p:to>
                                        <p:strVal val="visible"/>
                                      </p:to>
                                    </p:set>
                                    <p:anim calcmode="lin" valueType="num">
                                      <p:cBhvr additive="base">
                                        <p:cTn id="55" dur="500"/>
                                        <p:tgtEl>
                                          <p:spTgt spid="55337">
                                            <p:txEl>
                                              <p:pRg st="8" end="8"/>
                                            </p:txEl>
                                          </p:spTgt>
                                        </p:tgtEl>
                                        <p:attrNameLst>
                                          <p:attrName>ppt_y</p:attrName>
                                        </p:attrNameLst>
                                      </p:cBhvr>
                                      <p:tavLst>
                                        <p:tav tm="0">
                                          <p:val>
                                            <p:strVal val="#ppt_y+#ppt_h*1.125000"/>
                                          </p:val>
                                        </p:tav>
                                        <p:tav tm="100000">
                                          <p:val>
                                            <p:strVal val="#ppt_y"/>
                                          </p:val>
                                        </p:tav>
                                      </p:tavLst>
                                    </p:anim>
                                    <p:animEffect transition="in" filter="wipe(up)">
                                      <p:cBhvr>
                                        <p:cTn id="56" dur="500"/>
                                        <p:tgtEl>
                                          <p:spTgt spid="55337">
                                            <p:txEl>
                                              <p:pRg st="8" end="8"/>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2" presetClass="entr" presetSubtype="4" fill="hold" nodeType="clickEffect">
                                  <p:stCondLst>
                                    <p:cond delay="0"/>
                                  </p:stCondLst>
                                  <p:childTnLst>
                                    <p:set>
                                      <p:cBhvr>
                                        <p:cTn id="60" dur="1" fill="hold">
                                          <p:stCondLst>
                                            <p:cond delay="0"/>
                                          </p:stCondLst>
                                        </p:cTn>
                                        <p:tgtEl>
                                          <p:spTgt spid="55337">
                                            <p:txEl>
                                              <p:pRg st="9" end="9"/>
                                            </p:txEl>
                                          </p:spTgt>
                                        </p:tgtEl>
                                        <p:attrNameLst>
                                          <p:attrName>style.visibility</p:attrName>
                                        </p:attrNameLst>
                                      </p:cBhvr>
                                      <p:to>
                                        <p:strVal val="visible"/>
                                      </p:to>
                                    </p:set>
                                    <p:anim calcmode="lin" valueType="num">
                                      <p:cBhvr additive="base">
                                        <p:cTn id="61" dur="500"/>
                                        <p:tgtEl>
                                          <p:spTgt spid="55337">
                                            <p:txEl>
                                              <p:pRg st="9" end="9"/>
                                            </p:txEl>
                                          </p:spTgt>
                                        </p:tgtEl>
                                        <p:attrNameLst>
                                          <p:attrName>ppt_y</p:attrName>
                                        </p:attrNameLst>
                                      </p:cBhvr>
                                      <p:tavLst>
                                        <p:tav tm="0">
                                          <p:val>
                                            <p:strVal val="#ppt_y+#ppt_h*1.125000"/>
                                          </p:val>
                                        </p:tav>
                                        <p:tav tm="100000">
                                          <p:val>
                                            <p:strVal val="#ppt_y"/>
                                          </p:val>
                                        </p:tav>
                                      </p:tavLst>
                                    </p:anim>
                                    <p:animEffect transition="in" filter="wipe(up)">
                                      <p:cBhvr>
                                        <p:cTn id="62" dur="500"/>
                                        <p:tgtEl>
                                          <p:spTgt spid="55337">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nodeType="clickEffect">
                                  <p:stCondLst>
                                    <p:cond delay="0"/>
                                  </p:stCondLst>
                                  <p:childTnLst>
                                    <p:set>
                                      <p:cBhvr>
                                        <p:cTn id="66" dur="1" fill="hold">
                                          <p:stCondLst>
                                            <p:cond delay="0"/>
                                          </p:stCondLst>
                                        </p:cTn>
                                        <p:tgtEl>
                                          <p:spTgt spid="55337">
                                            <p:txEl>
                                              <p:pRg st="10" end="10"/>
                                            </p:txEl>
                                          </p:spTgt>
                                        </p:tgtEl>
                                        <p:attrNameLst>
                                          <p:attrName>style.visibility</p:attrName>
                                        </p:attrNameLst>
                                      </p:cBhvr>
                                      <p:to>
                                        <p:strVal val="visible"/>
                                      </p:to>
                                    </p:set>
                                    <p:anim calcmode="lin" valueType="num">
                                      <p:cBhvr additive="base">
                                        <p:cTn id="67" dur="500"/>
                                        <p:tgtEl>
                                          <p:spTgt spid="55337">
                                            <p:txEl>
                                              <p:pRg st="10" end="10"/>
                                            </p:txEl>
                                          </p:spTgt>
                                        </p:tgtEl>
                                        <p:attrNameLst>
                                          <p:attrName>ppt_y</p:attrName>
                                        </p:attrNameLst>
                                      </p:cBhvr>
                                      <p:tavLst>
                                        <p:tav tm="0">
                                          <p:val>
                                            <p:strVal val="#ppt_y+#ppt_h*1.125000"/>
                                          </p:val>
                                        </p:tav>
                                        <p:tav tm="100000">
                                          <p:val>
                                            <p:strVal val="#ppt_y"/>
                                          </p:val>
                                        </p:tav>
                                      </p:tavLst>
                                    </p:anim>
                                    <p:animEffect transition="in" filter="wipe(up)">
                                      <p:cBhvr>
                                        <p:cTn id="68" dur="500"/>
                                        <p:tgtEl>
                                          <p:spTgt spid="55337">
                                            <p:txEl>
                                              <p:pRg st="10" end="1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2" presetClass="entr" presetSubtype="4" fill="hold" nodeType="clickEffect">
                                  <p:stCondLst>
                                    <p:cond delay="0"/>
                                  </p:stCondLst>
                                  <p:childTnLst>
                                    <p:set>
                                      <p:cBhvr>
                                        <p:cTn id="72" dur="1" fill="hold">
                                          <p:stCondLst>
                                            <p:cond delay="0"/>
                                          </p:stCondLst>
                                        </p:cTn>
                                        <p:tgtEl>
                                          <p:spTgt spid="55337">
                                            <p:txEl>
                                              <p:pRg st="11" end="11"/>
                                            </p:txEl>
                                          </p:spTgt>
                                        </p:tgtEl>
                                        <p:attrNameLst>
                                          <p:attrName>style.visibility</p:attrName>
                                        </p:attrNameLst>
                                      </p:cBhvr>
                                      <p:to>
                                        <p:strVal val="visible"/>
                                      </p:to>
                                    </p:set>
                                    <p:anim calcmode="lin" valueType="num">
                                      <p:cBhvr additive="base">
                                        <p:cTn id="73" dur="500"/>
                                        <p:tgtEl>
                                          <p:spTgt spid="55337">
                                            <p:txEl>
                                              <p:pRg st="11" end="11"/>
                                            </p:txEl>
                                          </p:spTgt>
                                        </p:tgtEl>
                                        <p:attrNameLst>
                                          <p:attrName>ppt_y</p:attrName>
                                        </p:attrNameLst>
                                      </p:cBhvr>
                                      <p:tavLst>
                                        <p:tav tm="0">
                                          <p:val>
                                            <p:strVal val="#ppt_y+#ppt_h*1.125000"/>
                                          </p:val>
                                        </p:tav>
                                        <p:tav tm="100000">
                                          <p:val>
                                            <p:strVal val="#ppt_y"/>
                                          </p:val>
                                        </p:tav>
                                      </p:tavLst>
                                    </p:anim>
                                    <p:animEffect transition="in" filter="wipe(up)">
                                      <p:cBhvr>
                                        <p:cTn id="74" dur="500"/>
                                        <p:tgtEl>
                                          <p:spTgt spid="5533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We will then analyze the laws governing the behavior of savings that follow from our analysis of consumption expenditure.</a:t>
            </a:r>
          </a:p>
          <a:p>
            <a:pPr algn="just"/>
            <a:r>
              <a:rPr lang="en-US" dirty="0" smtClean="0"/>
              <a:t>Finally, we will analyze the implications of these laws of for the determination of an equilibrium level of GDP. </a:t>
            </a:r>
          </a:p>
          <a:p>
            <a:pPr algn="just"/>
            <a:r>
              <a:rPr lang="en-US" dirty="0" smtClean="0"/>
              <a:t>This analysis will be done both numerically with the help of an example as well as graphically.</a:t>
            </a:r>
          </a:p>
          <a:p>
            <a:pPr algn="just"/>
            <a:r>
              <a:rPr lang="en-US" dirty="0" smtClean="0"/>
              <a:t>The analysis will be conducted in an economy where no durable capital goods are produced. Only intermediate goods or non-durable capital goods are produced and used in the production of consumer goods.</a:t>
            </a:r>
          </a:p>
        </p:txBody>
      </p:sp>
    </p:spTree>
    <p:extLst>
      <p:ext uri="{BB962C8B-B14F-4D97-AF65-F5344CB8AC3E}">
        <p14:creationId xmlns:p14="http://schemas.microsoft.com/office/powerpoint/2010/main" val="343470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Let us begin by quickly revising Keynes’ laws underlying the relationship between income earned in current production (Y) and realized consumption expenditure (C) out of this income.</a:t>
            </a:r>
          </a:p>
          <a:p>
            <a:pPr algn="just"/>
            <a:r>
              <a:rPr lang="en-US" dirty="0" smtClean="0"/>
              <a:t>First, C &gt; 0 when Y = 0.</a:t>
            </a:r>
          </a:p>
          <a:p>
            <a:pPr algn="just"/>
            <a:r>
              <a:rPr lang="en-US" dirty="0" smtClean="0"/>
              <a:t>Second, ∆C &lt; ∆Y and thus ∆C/ ∆Y &lt; 1</a:t>
            </a:r>
            <a:r>
              <a:rPr lang="en-US" dirty="0"/>
              <a:t>. ∆C/ ∆Y  refers to the marginal propensity to consume (MPC) or the proportion of the increase in income earned that is spent on consumption</a:t>
            </a:r>
            <a:r>
              <a:rPr lang="en-US" dirty="0" smtClean="0"/>
              <a:t>. Note that the MPC is always positive.</a:t>
            </a:r>
            <a:endParaRPr lang="en-US" dirty="0" smtClean="0"/>
          </a:p>
          <a:p>
            <a:pPr algn="just"/>
            <a:r>
              <a:rPr lang="en-US" dirty="0" smtClean="0"/>
              <a:t>Third, ∆C/ ∆Y constant across all levels of Y. </a:t>
            </a:r>
          </a:p>
          <a:p>
            <a:pPr algn="just"/>
            <a:endParaRPr lang="en-US" dirty="0"/>
          </a:p>
        </p:txBody>
      </p:sp>
    </p:spTree>
    <p:extLst>
      <p:ext uri="{BB962C8B-B14F-4D97-AF65-F5344CB8AC3E}">
        <p14:creationId xmlns:p14="http://schemas.microsoft.com/office/powerpoint/2010/main" val="344053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18</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6146127"/>
              </p:ext>
            </p:extLst>
          </p:nvPr>
        </p:nvGraphicFramePr>
        <p:xfrm>
          <a:off x="609600" y="1524000"/>
          <a:ext cx="8229600" cy="2834640"/>
        </p:xfrm>
        <a:graphic>
          <a:graphicData uri="http://schemas.openxmlformats.org/drawingml/2006/table">
            <a:tbl>
              <a:tblPr firstRow="1" bandRow="1">
                <a:tableStyleId>{5940675A-B579-460E-94D1-54222C63F5DA}</a:tableStyleId>
              </a:tblPr>
              <a:tblGrid>
                <a:gridCol w="2743200"/>
                <a:gridCol w="2743200"/>
                <a:gridCol w="27432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r>
            </a:tbl>
          </a:graphicData>
        </a:graphic>
      </p:graphicFrame>
      <p:sp>
        <p:nvSpPr>
          <p:cNvPr id="5" name="TextBox 4"/>
          <p:cNvSpPr txBox="1"/>
          <p:nvPr/>
        </p:nvSpPr>
        <p:spPr>
          <a:xfrm>
            <a:off x="457200" y="4419600"/>
            <a:ext cx="8229600" cy="2462213"/>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Savings are defined as the amount of income that is not expended on consumer goods. </a:t>
            </a:r>
          </a:p>
          <a:p>
            <a:pPr marL="285750" indent="-285750">
              <a:buFont typeface="Arial" pitchFamily="34" charset="0"/>
              <a:buChar char="•"/>
            </a:pPr>
            <a:r>
              <a:rPr lang="en-US" dirty="0" smtClean="0">
                <a:solidFill>
                  <a:prstClr val="black"/>
                </a:solidFill>
              </a:rPr>
              <a:t>Thus, S = Y – C. Stated differently, C + S = Y.</a:t>
            </a:r>
            <a:endParaRPr lang="en-US" sz="2000" dirty="0" smtClean="0">
              <a:solidFill>
                <a:prstClr val="black"/>
              </a:solidFill>
            </a:endParaRPr>
          </a:p>
          <a:p>
            <a:pPr marL="285750" indent="-285750">
              <a:buFont typeface="Arial" pitchFamily="34" charset="0"/>
              <a:buChar char="•"/>
            </a:pPr>
            <a:r>
              <a:rPr lang="en-US" sz="2000" dirty="0" smtClean="0">
                <a:solidFill>
                  <a:prstClr val="black"/>
                </a:solidFill>
              </a:rPr>
              <a:t>Keynes’ laws governing consumption expenditure also provide some underlying laws governing the relationship between savings and income. </a:t>
            </a:r>
          </a:p>
          <a:p>
            <a:pPr marL="285750" indent="-285750">
              <a:buFont typeface="Arial" pitchFamily="34" charset="0"/>
              <a:buChar char="•"/>
            </a:pPr>
            <a:r>
              <a:rPr lang="en-US" sz="2000" dirty="0" smtClean="0">
                <a:solidFill>
                  <a:prstClr val="black"/>
                </a:solidFill>
              </a:rPr>
              <a:t>When Y = 0, savings are negative (dissaving). Income saved in past periods is now spent on consumption.</a:t>
            </a:r>
          </a:p>
          <a:p>
            <a:pPr marL="285750" indent="-285750">
              <a:buFont typeface="Arial" pitchFamily="34" charset="0"/>
              <a:buChar char="•"/>
            </a:pPr>
            <a:r>
              <a:rPr lang="en-US" sz="2000" dirty="0" smtClean="0">
                <a:solidFill>
                  <a:prstClr val="black"/>
                </a:solidFill>
              </a:rPr>
              <a:t>When C &gt; Y,  S &lt; 0 (dissaving). When C &lt; Y, S &gt; 0. S = 0 when C = Y.    </a:t>
            </a:r>
            <a:endParaRPr lang="en-US" dirty="0" smtClean="0">
              <a:solidFill>
                <a:prstClr val="black"/>
              </a:solidFill>
            </a:endParaRPr>
          </a:p>
        </p:txBody>
      </p:sp>
    </p:spTree>
    <p:extLst>
      <p:ext uri="{BB962C8B-B14F-4D97-AF65-F5344CB8AC3E}">
        <p14:creationId xmlns:p14="http://schemas.microsoft.com/office/powerpoint/2010/main" val="301745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18</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96373067"/>
              </p:ext>
            </p:extLst>
          </p:nvPr>
        </p:nvGraphicFramePr>
        <p:xfrm>
          <a:off x="609600" y="1524000"/>
          <a:ext cx="8229600" cy="2834640"/>
        </p:xfrm>
        <a:graphic>
          <a:graphicData uri="http://schemas.openxmlformats.org/drawingml/2006/table">
            <a:tbl>
              <a:tblPr firstRow="1" bandRow="1">
                <a:tableStyleId>{5940675A-B579-460E-94D1-54222C63F5DA}</a:tableStyleId>
              </a:tblPr>
              <a:tblGrid>
                <a:gridCol w="2743200"/>
                <a:gridCol w="2743200"/>
                <a:gridCol w="27432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r>
            </a:tbl>
          </a:graphicData>
        </a:graphic>
      </p:graphicFrame>
      <p:sp>
        <p:nvSpPr>
          <p:cNvPr id="5" name="TextBox 4"/>
          <p:cNvSpPr txBox="1"/>
          <p:nvPr/>
        </p:nvSpPr>
        <p:spPr>
          <a:xfrm>
            <a:off x="457200" y="4419600"/>
            <a:ext cx="8229600" cy="2308324"/>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When income increases, the absolute amount of savings increases (the amount dis-saved decreases).</a:t>
            </a:r>
          </a:p>
          <a:p>
            <a:pPr marL="285750" indent="-285750">
              <a:buFont typeface="Arial" pitchFamily="34" charset="0"/>
              <a:buChar char="•"/>
            </a:pPr>
            <a:r>
              <a:rPr lang="en-US" dirty="0" smtClean="0">
                <a:solidFill>
                  <a:prstClr val="black"/>
                </a:solidFill>
              </a:rPr>
              <a:t>Thus, the amount saved is higher at higher levels of income.</a:t>
            </a:r>
          </a:p>
          <a:p>
            <a:pPr marL="285750" indent="-285750">
              <a:buFont typeface="Arial" pitchFamily="34" charset="0"/>
              <a:buChar char="•"/>
            </a:pPr>
            <a:r>
              <a:rPr lang="en-US" dirty="0" smtClean="0">
                <a:solidFill>
                  <a:prstClr val="black"/>
                </a:solidFill>
              </a:rPr>
              <a:t>This follows from the fact that the entire increase in income is not spent on consumption (MPC or </a:t>
            </a:r>
            <a:r>
              <a:rPr lang="en-US" dirty="0">
                <a:solidFill>
                  <a:prstClr val="black"/>
                </a:solidFill>
              </a:rPr>
              <a:t>∆C/ ∆</a:t>
            </a:r>
            <a:r>
              <a:rPr lang="en-US" dirty="0" smtClean="0">
                <a:solidFill>
                  <a:prstClr val="black"/>
                </a:solidFill>
              </a:rPr>
              <a:t>Y &lt; 1). </a:t>
            </a:r>
          </a:p>
          <a:p>
            <a:pPr marL="285750" indent="-285750">
              <a:buFont typeface="Arial" pitchFamily="34" charset="0"/>
              <a:buChar char="•"/>
            </a:pPr>
            <a:r>
              <a:rPr lang="en-US" dirty="0" smtClean="0">
                <a:solidFill>
                  <a:prstClr val="black"/>
                </a:solidFill>
              </a:rPr>
              <a:t>The marginal propensity to save or MPS (the proportion of the increment in income that is saved) can be denoted by ∆S/ </a:t>
            </a:r>
            <a:r>
              <a:rPr lang="en-US" dirty="0">
                <a:solidFill>
                  <a:prstClr val="black"/>
                </a:solidFill>
              </a:rPr>
              <a:t>∆</a:t>
            </a:r>
            <a:r>
              <a:rPr lang="en-US" dirty="0" smtClean="0">
                <a:solidFill>
                  <a:prstClr val="black"/>
                </a:solidFill>
              </a:rPr>
              <a:t>Y.</a:t>
            </a:r>
          </a:p>
          <a:p>
            <a:pPr marL="285750" indent="-285750">
              <a:buFont typeface="Arial" pitchFamily="34" charset="0"/>
              <a:buChar char="•"/>
            </a:pPr>
            <a:r>
              <a:rPr lang="en-US" dirty="0" smtClean="0">
                <a:solidFill>
                  <a:prstClr val="black"/>
                </a:solidFill>
              </a:rPr>
              <a:t>0 &lt; MPS &lt; 1. Also, MPC + MPS = 1. Like MPC, MPS is constant across income levels.  </a:t>
            </a:r>
          </a:p>
        </p:txBody>
      </p:sp>
    </p:spTree>
    <p:extLst>
      <p:ext uri="{BB962C8B-B14F-4D97-AF65-F5344CB8AC3E}">
        <p14:creationId xmlns:p14="http://schemas.microsoft.com/office/powerpoint/2010/main" val="293889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457200"/>
            <a:ext cx="7772400" cy="1143000"/>
          </a:xfrm>
        </p:spPr>
        <p:txBody>
          <a:bodyPr/>
          <a:lstStyle/>
          <a:p>
            <a:r>
              <a:rPr lang="en-US" dirty="0" smtClean="0">
                <a:latin typeface="Calibri" pitchFamily="34" charset="0"/>
              </a:rPr>
              <a:t>Lecture 18</a:t>
            </a:r>
            <a:endParaRPr lang="en-US" dirty="0"/>
          </a:p>
        </p:txBody>
      </p:sp>
      <p:sp>
        <p:nvSpPr>
          <p:cNvPr id="55301" name="Line 5"/>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02" name="Line 6"/>
          <p:cNvSpPr>
            <a:spLocks noChangeShapeType="1"/>
          </p:cNvSpPr>
          <p:nvPr/>
        </p:nvSpPr>
        <p:spPr bwMode="auto">
          <a:xfrm>
            <a:off x="685800" y="56388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04" name="Line 8"/>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05" name="Line 9"/>
          <p:cNvSpPr>
            <a:spLocks noChangeShapeType="1"/>
          </p:cNvSpPr>
          <p:nvPr/>
        </p:nvSpPr>
        <p:spPr bwMode="auto">
          <a:xfrm flipV="1">
            <a:off x="685800" y="4495800"/>
            <a:ext cx="0" cy="213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06" name="Line 10"/>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07" name="Line 11"/>
          <p:cNvSpPr>
            <a:spLocks noChangeShapeType="1"/>
          </p:cNvSpPr>
          <p:nvPr/>
        </p:nvSpPr>
        <p:spPr bwMode="auto">
          <a:xfrm flipV="1">
            <a:off x="685800" y="21336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10" name="Line 14"/>
          <p:cNvSpPr>
            <a:spLocks noChangeShapeType="1"/>
          </p:cNvSpPr>
          <p:nvPr/>
        </p:nvSpPr>
        <p:spPr bwMode="auto">
          <a:xfrm>
            <a:off x="1981200" y="2914650"/>
            <a:ext cx="0" cy="27432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11" name="Line 15"/>
          <p:cNvSpPr>
            <a:spLocks noChangeShapeType="1"/>
          </p:cNvSpPr>
          <p:nvPr/>
        </p:nvSpPr>
        <p:spPr bwMode="auto">
          <a:xfrm>
            <a:off x="2667000" y="2209800"/>
            <a:ext cx="0" cy="34290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12" name="Line 16"/>
          <p:cNvSpPr>
            <a:spLocks noChangeShapeType="1"/>
          </p:cNvSpPr>
          <p:nvPr/>
        </p:nvSpPr>
        <p:spPr bwMode="auto">
          <a:xfrm flipV="1">
            <a:off x="685800" y="5181600"/>
            <a:ext cx="2743200" cy="838200"/>
          </a:xfrm>
          <a:prstGeom prst="line">
            <a:avLst/>
          </a:prstGeom>
          <a:noFill/>
          <a:ln w="952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13" name="Line 17"/>
          <p:cNvSpPr>
            <a:spLocks noChangeShapeType="1"/>
          </p:cNvSpPr>
          <p:nvPr/>
        </p:nvSpPr>
        <p:spPr bwMode="auto">
          <a:xfrm flipV="1">
            <a:off x="1371600" y="3276600"/>
            <a:ext cx="0" cy="25146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smtClean="0">
              <a:solidFill>
                <a:srgbClr val="000000"/>
              </a:solidFill>
            </a:endParaRPr>
          </a:p>
        </p:txBody>
      </p:sp>
      <p:sp>
        <p:nvSpPr>
          <p:cNvPr id="55314" name="Text Box 18"/>
          <p:cNvSpPr txBox="1">
            <a:spLocks noChangeArrowheads="1"/>
          </p:cNvSpPr>
          <p:nvPr/>
        </p:nvSpPr>
        <p:spPr bwMode="auto">
          <a:xfrm>
            <a:off x="1127125" y="4152900"/>
            <a:ext cx="2247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 Y</a:t>
            </a:r>
            <a:r>
              <a:rPr lang="en-US" b="1" i="1" baseline="-25000" smtClean="0">
                <a:solidFill>
                  <a:srgbClr val="000000"/>
                </a:solidFill>
              </a:rPr>
              <a:t>1</a:t>
            </a:r>
            <a:r>
              <a:rPr lang="en-US" b="1" i="1" smtClean="0">
                <a:solidFill>
                  <a:srgbClr val="000000"/>
                </a:solidFill>
              </a:rPr>
              <a:t>       Y</a:t>
            </a:r>
            <a:r>
              <a:rPr lang="en-US" b="1" i="1" baseline="-25000" smtClean="0">
                <a:solidFill>
                  <a:srgbClr val="000000"/>
                </a:solidFill>
              </a:rPr>
              <a:t>2</a:t>
            </a:r>
            <a:r>
              <a:rPr lang="en-US" b="1" i="1" smtClean="0">
                <a:solidFill>
                  <a:srgbClr val="000000"/>
                </a:solidFill>
              </a:rPr>
              <a:t>         Y</a:t>
            </a:r>
            <a:r>
              <a:rPr lang="en-US" b="1" i="1" baseline="-25000" smtClean="0">
                <a:solidFill>
                  <a:srgbClr val="000000"/>
                </a:solidFill>
              </a:rPr>
              <a:t>3        </a:t>
            </a:r>
            <a:r>
              <a:rPr lang="en-US" b="1" i="1" smtClean="0">
                <a:solidFill>
                  <a:srgbClr val="000000"/>
                </a:solidFill>
              </a:rPr>
              <a:t>Y</a:t>
            </a:r>
          </a:p>
        </p:txBody>
      </p:sp>
      <p:sp>
        <p:nvSpPr>
          <p:cNvPr id="55315" name="Text Box 19"/>
          <p:cNvSpPr txBox="1">
            <a:spLocks noChangeArrowheads="1"/>
          </p:cNvSpPr>
          <p:nvPr/>
        </p:nvSpPr>
        <p:spPr bwMode="auto">
          <a:xfrm>
            <a:off x="3013075" y="5600700"/>
            <a:ext cx="32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Y</a:t>
            </a:r>
          </a:p>
        </p:txBody>
      </p:sp>
      <p:sp>
        <p:nvSpPr>
          <p:cNvPr id="55316" name="Text Box 20"/>
          <p:cNvSpPr txBox="1">
            <a:spLocks noChangeArrowheads="1"/>
          </p:cNvSpPr>
          <p:nvPr/>
        </p:nvSpPr>
        <p:spPr bwMode="auto">
          <a:xfrm>
            <a:off x="3413125" y="4991100"/>
            <a:ext cx="14863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smtClean="0">
                <a:solidFill>
                  <a:srgbClr val="000000"/>
                </a:solidFill>
              </a:rPr>
              <a:t>S=-a + (1-b)Y</a:t>
            </a:r>
            <a:endParaRPr lang="en-US" b="1" i="1" baseline="30000" dirty="0" smtClean="0">
              <a:solidFill>
                <a:srgbClr val="000000"/>
              </a:solidFill>
            </a:endParaRPr>
          </a:p>
        </p:txBody>
      </p:sp>
      <p:sp>
        <p:nvSpPr>
          <p:cNvPr id="55317" name="Text Box 21"/>
          <p:cNvSpPr txBox="1">
            <a:spLocks noChangeArrowheads="1"/>
          </p:cNvSpPr>
          <p:nvPr/>
        </p:nvSpPr>
        <p:spPr bwMode="auto">
          <a:xfrm>
            <a:off x="3203575" y="2019300"/>
            <a:ext cx="10887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smtClean="0">
                <a:solidFill>
                  <a:srgbClr val="000000"/>
                </a:solidFill>
              </a:rPr>
              <a:t>C=a + bY</a:t>
            </a:r>
            <a:endParaRPr lang="en-US" b="1" i="1" baseline="30000" dirty="0" smtClean="0">
              <a:solidFill>
                <a:srgbClr val="000000"/>
              </a:solidFill>
            </a:endParaRPr>
          </a:p>
        </p:txBody>
      </p:sp>
      <p:sp>
        <p:nvSpPr>
          <p:cNvPr id="55318" name="Text Box 22"/>
          <p:cNvSpPr txBox="1">
            <a:spLocks noChangeArrowheads="1"/>
          </p:cNvSpPr>
          <p:nvPr/>
        </p:nvSpPr>
        <p:spPr bwMode="auto">
          <a:xfrm>
            <a:off x="2936875" y="1676400"/>
            <a:ext cx="8717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smtClean="0">
                <a:solidFill>
                  <a:srgbClr val="000000"/>
                </a:solidFill>
              </a:rPr>
              <a:t>(Y = C)</a:t>
            </a:r>
          </a:p>
        </p:txBody>
      </p:sp>
      <p:sp>
        <p:nvSpPr>
          <p:cNvPr id="55319" name="Text Box 23"/>
          <p:cNvSpPr txBox="1">
            <a:spLocks noChangeArrowheads="1"/>
          </p:cNvSpPr>
          <p:nvPr/>
        </p:nvSpPr>
        <p:spPr bwMode="auto">
          <a:xfrm>
            <a:off x="422275" y="44196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S</a:t>
            </a:r>
          </a:p>
        </p:txBody>
      </p:sp>
      <p:sp>
        <p:nvSpPr>
          <p:cNvPr id="55320" name="Text Box 24"/>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0</a:t>
            </a:r>
          </a:p>
        </p:txBody>
      </p:sp>
      <p:sp>
        <p:nvSpPr>
          <p:cNvPr id="55321" name="Text Box 25"/>
          <p:cNvSpPr txBox="1">
            <a:spLocks noChangeArrowheads="1"/>
          </p:cNvSpPr>
          <p:nvPr/>
        </p:nvSpPr>
        <p:spPr bwMode="auto">
          <a:xfrm>
            <a:off x="419100" y="548640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0</a:t>
            </a:r>
          </a:p>
        </p:txBody>
      </p:sp>
      <p:sp>
        <p:nvSpPr>
          <p:cNvPr id="55322" name="Text Box 26"/>
          <p:cNvSpPr txBox="1">
            <a:spLocks noChangeArrowheads="1"/>
          </p:cNvSpPr>
          <p:nvPr/>
        </p:nvSpPr>
        <p:spPr bwMode="auto">
          <a:xfrm>
            <a:off x="346075" y="5848350"/>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-a</a:t>
            </a:r>
          </a:p>
        </p:txBody>
      </p:sp>
      <p:sp>
        <p:nvSpPr>
          <p:cNvPr id="55323" name="Text Box 27"/>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a</a:t>
            </a:r>
          </a:p>
        </p:txBody>
      </p:sp>
      <p:sp>
        <p:nvSpPr>
          <p:cNvPr id="55324" name="Text Box 28"/>
          <p:cNvSpPr txBox="1">
            <a:spLocks noChangeArrowheads="1"/>
          </p:cNvSpPr>
          <p:nvPr/>
        </p:nvSpPr>
        <p:spPr bwMode="auto">
          <a:xfrm>
            <a:off x="381000" y="16002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C</a:t>
            </a:r>
          </a:p>
        </p:txBody>
      </p:sp>
      <p:sp>
        <p:nvSpPr>
          <p:cNvPr id="55325" name="Text Box 29"/>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smtClean="0">
                <a:solidFill>
                  <a:srgbClr val="000000"/>
                </a:solidFill>
              </a:rPr>
              <a:t>E</a:t>
            </a:r>
          </a:p>
        </p:txBody>
      </p:sp>
      <p:sp>
        <p:nvSpPr>
          <p:cNvPr id="55329" name="Text Box 33"/>
          <p:cNvSpPr txBox="1">
            <a:spLocks noChangeArrowheads="1"/>
          </p:cNvSpPr>
          <p:nvPr/>
        </p:nvSpPr>
        <p:spPr bwMode="auto">
          <a:xfrm>
            <a:off x="1809750" y="55816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E</a:t>
            </a:r>
          </a:p>
        </p:txBody>
      </p:sp>
      <p:sp>
        <p:nvSpPr>
          <p:cNvPr id="55330" name="Text Box 34"/>
          <p:cNvSpPr txBox="1">
            <a:spLocks noChangeArrowheads="1"/>
          </p:cNvSpPr>
          <p:nvPr/>
        </p:nvSpPr>
        <p:spPr bwMode="auto">
          <a:xfrm>
            <a:off x="1162050" y="29718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dirty="0" smtClean="0">
                <a:solidFill>
                  <a:srgbClr val="000000"/>
                </a:solidFill>
              </a:rPr>
              <a:t>A</a:t>
            </a:r>
          </a:p>
        </p:txBody>
      </p:sp>
      <p:sp>
        <p:nvSpPr>
          <p:cNvPr id="55331" name="Text Box 35"/>
          <p:cNvSpPr txBox="1">
            <a:spLocks noChangeArrowheads="1"/>
          </p:cNvSpPr>
          <p:nvPr/>
        </p:nvSpPr>
        <p:spPr bwMode="auto">
          <a:xfrm>
            <a:off x="1162050" y="577215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A’</a:t>
            </a:r>
          </a:p>
        </p:txBody>
      </p:sp>
      <p:sp>
        <p:nvSpPr>
          <p:cNvPr id="55332" name="Text Box 36"/>
          <p:cNvSpPr txBox="1">
            <a:spLocks noChangeArrowheads="1"/>
          </p:cNvSpPr>
          <p:nvPr/>
        </p:nvSpPr>
        <p:spPr bwMode="auto">
          <a:xfrm>
            <a:off x="1047750" y="53721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B’</a:t>
            </a:r>
          </a:p>
        </p:txBody>
      </p:sp>
      <p:sp>
        <p:nvSpPr>
          <p:cNvPr id="55333" name="Text Box 37"/>
          <p:cNvSpPr txBox="1">
            <a:spLocks noChangeArrowheads="1"/>
          </p:cNvSpPr>
          <p:nvPr/>
        </p:nvSpPr>
        <p:spPr bwMode="auto">
          <a:xfrm>
            <a:off x="1295400" y="34290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B</a:t>
            </a:r>
          </a:p>
        </p:txBody>
      </p:sp>
      <p:sp>
        <p:nvSpPr>
          <p:cNvPr id="55334" name="Text Box 38"/>
          <p:cNvSpPr txBox="1">
            <a:spLocks noChangeArrowheads="1"/>
          </p:cNvSpPr>
          <p:nvPr/>
        </p:nvSpPr>
        <p:spPr bwMode="auto">
          <a:xfrm>
            <a:off x="2609850" y="50673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C’</a:t>
            </a:r>
          </a:p>
        </p:txBody>
      </p:sp>
      <p:sp>
        <p:nvSpPr>
          <p:cNvPr id="55335" name="Text Box 39"/>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C</a:t>
            </a:r>
          </a:p>
        </p:txBody>
      </p:sp>
      <p:sp>
        <p:nvSpPr>
          <p:cNvPr id="55336" name="Text Box 40"/>
          <p:cNvSpPr txBox="1">
            <a:spLocks noChangeArrowheads="1"/>
          </p:cNvSpPr>
          <p:nvPr/>
        </p:nvSpPr>
        <p:spPr bwMode="auto">
          <a:xfrm>
            <a:off x="2609850" y="5372100"/>
            <a:ext cx="425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D’</a:t>
            </a:r>
          </a:p>
        </p:txBody>
      </p:sp>
      <p:sp>
        <p:nvSpPr>
          <p:cNvPr id="55337" name="Text Box 41"/>
          <p:cNvSpPr txBox="1">
            <a:spLocks noChangeArrowheads="1"/>
          </p:cNvSpPr>
          <p:nvPr/>
        </p:nvSpPr>
        <p:spPr bwMode="auto">
          <a:xfrm>
            <a:off x="4648200" y="1866900"/>
            <a:ext cx="4427622"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342900" indent="-342900" eaLnBrk="0" fontAlgn="base" hangingPunct="0">
              <a:spcBef>
                <a:spcPct val="0"/>
              </a:spcBef>
              <a:spcAft>
                <a:spcPct val="0"/>
              </a:spcAft>
              <a:buFont typeface="Arial" pitchFamily="34" charset="0"/>
              <a:buChar char="•"/>
            </a:pPr>
            <a:r>
              <a:rPr lang="en-US" sz="2000" dirty="0" smtClean="0">
                <a:solidFill>
                  <a:srgbClr val="000000"/>
                </a:solidFill>
                <a:latin typeface="Calibri" pitchFamily="34" charset="0"/>
              </a:rPr>
              <a:t>The savings function can be derived</a:t>
            </a:r>
          </a:p>
          <a:p>
            <a:pPr eaLnBrk="0" fontAlgn="base" hangingPunct="0">
              <a:spcBef>
                <a:spcPct val="0"/>
              </a:spcBef>
              <a:spcAft>
                <a:spcPct val="0"/>
              </a:spcAft>
            </a:pPr>
            <a:r>
              <a:rPr lang="en-US" sz="2000" dirty="0" smtClean="0">
                <a:solidFill>
                  <a:srgbClr val="000000"/>
                </a:solidFill>
                <a:latin typeface="Calibri" pitchFamily="34" charset="0"/>
              </a:rPr>
              <a:t>      from the consumption function.</a:t>
            </a:r>
          </a:p>
          <a:p>
            <a:pPr marL="342900" indent="-342900" eaLnBrk="0" fontAlgn="base" hangingPunct="0">
              <a:spcBef>
                <a:spcPct val="0"/>
              </a:spcBef>
              <a:spcAft>
                <a:spcPct val="0"/>
              </a:spcAft>
              <a:buFont typeface="Arial" pitchFamily="34" charset="0"/>
              <a:buChar char="•"/>
            </a:pPr>
            <a:endParaRPr lang="en-US" sz="2000" dirty="0" smtClean="0">
              <a:solidFill>
                <a:srgbClr val="000000"/>
              </a:solidFill>
              <a:latin typeface="Calibri" pitchFamily="34" charset="0"/>
            </a:endParaRPr>
          </a:p>
          <a:p>
            <a:pPr marL="342900" indent="-342900" eaLnBrk="0" fontAlgn="base" hangingPunct="0">
              <a:spcBef>
                <a:spcPct val="0"/>
              </a:spcBef>
              <a:spcAft>
                <a:spcPct val="0"/>
              </a:spcAft>
              <a:buFont typeface="Arial" pitchFamily="34" charset="0"/>
              <a:buChar char="•"/>
            </a:pPr>
            <a:r>
              <a:rPr lang="en-US" sz="2000" dirty="0" smtClean="0">
                <a:solidFill>
                  <a:srgbClr val="000000"/>
                </a:solidFill>
                <a:latin typeface="Calibri" pitchFamily="34" charset="0"/>
              </a:rPr>
              <a:t>At point E, C = Y,  so S = 0.</a:t>
            </a:r>
          </a:p>
          <a:p>
            <a:pPr marL="342900" indent="-342900" eaLnBrk="0" fontAlgn="base" hangingPunct="0">
              <a:spcBef>
                <a:spcPct val="0"/>
              </a:spcBef>
              <a:spcAft>
                <a:spcPct val="0"/>
              </a:spcAft>
              <a:buFont typeface="Arial" pitchFamily="34" charset="0"/>
              <a:buChar char="•"/>
            </a:pPr>
            <a:endParaRPr lang="en-US" sz="2000" dirty="0" smtClean="0">
              <a:solidFill>
                <a:srgbClr val="000000"/>
              </a:solidFill>
              <a:latin typeface="Calibri" pitchFamily="34" charset="0"/>
            </a:endParaRPr>
          </a:p>
          <a:p>
            <a:pPr marL="342900" indent="-342900" eaLnBrk="0" fontAlgn="base" hangingPunct="0">
              <a:spcBef>
                <a:spcPct val="0"/>
              </a:spcBef>
              <a:spcAft>
                <a:spcPct val="0"/>
              </a:spcAft>
              <a:buFont typeface="Arial" pitchFamily="34" charset="0"/>
              <a:buChar char="•"/>
            </a:pPr>
            <a:r>
              <a:rPr lang="en-US" sz="2000" dirty="0" smtClean="0">
                <a:solidFill>
                  <a:srgbClr val="000000"/>
                </a:solidFill>
                <a:latin typeface="Calibri" pitchFamily="34" charset="0"/>
              </a:rPr>
              <a:t>At point A, C&gt;Y  by the amount AB,</a:t>
            </a:r>
          </a:p>
          <a:p>
            <a:pPr eaLnBrk="0" fontAlgn="base" hangingPunct="0">
              <a:spcBef>
                <a:spcPct val="0"/>
              </a:spcBef>
              <a:spcAft>
                <a:spcPct val="0"/>
              </a:spcAft>
            </a:pPr>
            <a:r>
              <a:rPr lang="en-US" sz="2000" dirty="0" smtClean="0">
                <a:solidFill>
                  <a:srgbClr val="000000"/>
                </a:solidFill>
                <a:latin typeface="Calibri" pitchFamily="34" charset="0"/>
              </a:rPr>
              <a:t>      so S &lt;0 by the amount A’B’.</a:t>
            </a:r>
          </a:p>
          <a:p>
            <a:pPr marL="342900" indent="-342900" eaLnBrk="0" fontAlgn="base" hangingPunct="0">
              <a:spcBef>
                <a:spcPct val="0"/>
              </a:spcBef>
              <a:spcAft>
                <a:spcPct val="0"/>
              </a:spcAft>
              <a:buFont typeface="Arial" pitchFamily="34" charset="0"/>
              <a:buChar char="•"/>
            </a:pPr>
            <a:endParaRPr lang="en-US" sz="2000" dirty="0" smtClean="0">
              <a:solidFill>
                <a:srgbClr val="000000"/>
              </a:solidFill>
              <a:latin typeface="Calibri" pitchFamily="34" charset="0"/>
            </a:endParaRPr>
          </a:p>
          <a:p>
            <a:pPr marL="342900" indent="-342900" eaLnBrk="0" fontAlgn="base" hangingPunct="0">
              <a:spcBef>
                <a:spcPct val="0"/>
              </a:spcBef>
              <a:spcAft>
                <a:spcPct val="0"/>
              </a:spcAft>
              <a:buFont typeface="Arial" pitchFamily="34" charset="0"/>
              <a:buChar char="•"/>
            </a:pPr>
            <a:r>
              <a:rPr lang="en-US" sz="2000" dirty="0" smtClean="0">
                <a:solidFill>
                  <a:srgbClr val="000000"/>
                </a:solidFill>
                <a:latin typeface="Calibri" pitchFamily="34" charset="0"/>
              </a:rPr>
              <a:t>At point C, C&lt;Y by the amount  CD,</a:t>
            </a:r>
          </a:p>
          <a:p>
            <a:pPr eaLnBrk="0" fontAlgn="base" hangingPunct="0">
              <a:spcBef>
                <a:spcPct val="0"/>
              </a:spcBef>
              <a:spcAft>
                <a:spcPct val="0"/>
              </a:spcAft>
            </a:pPr>
            <a:r>
              <a:rPr lang="en-US" sz="2000" dirty="0">
                <a:solidFill>
                  <a:srgbClr val="000000"/>
                </a:solidFill>
                <a:latin typeface="Calibri" pitchFamily="34" charset="0"/>
              </a:rPr>
              <a:t> </a:t>
            </a:r>
            <a:r>
              <a:rPr lang="en-US" sz="2000" dirty="0" smtClean="0">
                <a:solidFill>
                  <a:srgbClr val="000000"/>
                </a:solidFill>
                <a:latin typeface="Calibri" pitchFamily="34" charset="0"/>
              </a:rPr>
              <a:t>     so S &gt;0 by the amount C’D’.</a:t>
            </a:r>
          </a:p>
          <a:p>
            <a:pPr marL="342900" indent="-342900" eaLnBrk="0" fontAlgn="base" hangingPunct="0">
              <a:spcBef>
                <a:spcPct val="0"/>
              </a:spcBef>
              <a:spcAft>
                <a:spcPct val="0"/>
              </a:spcAft>
              <a:buFont typeface="Arial" pitchFamily="34" charset="0"/>
              <a:buChar char="•"/>
            </a:pPr>
            <a:endParaRPr lang="en-US" sz="2000" dirty="0" smtClean="0">
              <a:solidFill>
                <a:srgbClr val="000000"/>
              </a:solidFill>
              <a:latin typeface="Calibri" pitchFamily="34" charset="0"/>
            </a:endParaRPr>
          </a:p>
          <a:p>
            <a:pPr marL="342900" indent="-342900" eaLnBrk="0" fontAlgn="base" hangingPunct="0">
              <a:spcBef>
                <a:spcPct val="0"/>
              </a:spcBef>
              <a:spcAft>
                <a:spcPct val="0"/>
              </a:spcAft>
              <a:buFont typeface="Arial" pitchFamily="34" charset="0"/>
              <a:buChar char="•"/>
            </a:pPr>
            <a:r>
              <a:rPr lang="en-US" sz="2000" dirty="0" smtClean="0">
                <a:solidFill>
                  <a:srgbClr val="000000"/>
                </a:solidFill>
                <a:latin typeface="Calibri" pitchFamily="34" charset="0"/>
              </a:rPr>
              <a:t>Note that the intercept of the savings</a:t>
            </a:r>
          </a:p>
          <a:p>
            <a:pPr eaLnBrk="0" fontAlgn="base" hangingPunct="0">
              <a:spcBef>
                <a:spcPct val="0"/>
              </a:spcBef>
              <a:spcAft>
                <a:spcPct val="0"/>
              </a:spcAft>
            </a:pPr>
            <a:r>
              <a:rPr lang="en-US" sz="2000" dirty="0" smtClean="0">
                <a:solidFill>
                  <a:srgbClr val="000000"/>
                </a:solidFill>
                <a:latin typeface="Calibri" pitchFamily="34" charset="0"/>
              </a:rPr>
              <a:t>      function is –a, reflecting the fact that</a:t>
            </a:r>
          </a:p>
          <a:p>
            <a:pPr eaLnBrk="0" fontAlgn="base" hangingPunct="0">
              <a:spcBef>
                <a:spcPct val="0"/>
              </a:spcBef>
              <a:spcAft>
                <a:spcPct val="0"/>
              </a:spcAft>
            </a:pPr>
            <a:r>
              <a:rPr lang="en-US" sz="2000" dirty="0" smtClean="0">
                <a:solidFill>
                  <a:srgbClr val="000000"/>
                </a:solidFill>
                <a:latin typeface="Calibri" pitchFamily="34" charset="0"/>
              </a:rPr>
              <a:t>      when Y is 0, savings are drawn down.</a:t>
            </a:r>
          </a:p>
        </p:txBody>
      </p:sp>
      <p:sp>
        <p:nvSpPr>
          <p:cNvPr id="55338" name="Text Box 42"/>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US" b="1" i="1" smtClean="0">
                <a:solidFill>
                  <a:srgbClr val="000000"/>
                </a:solidFill>
              </a:rPr>
              <a:t>D</a:t>
            </a:r>
          </a:p>
        </p:txBody>
      </p:sp>
    </p:spTree>
    <p:extLst>
      <p:ext uri="{BB962C8B-B14F-4D97-AF65-F5344CB8AC3E}">
        <p14:creationId xmlns:p14="http://schemas.microsoft.com/office/powerpoint/2010/main" val="278386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5337">
                                            <p:txEl>
                                              <p:pRg st="0" end="0"/>
                                            </p:txEl>
                                          </p:spTgt>
                                        </p:tgtEl>
                                        <p:attrNameLst>
                                          <p:attrName>style.visibility</p:attrName>
                                        </p:attrNameLst>
                                      </p:cBhvr>
                                      <p:to>
                                        <p:strVal val="visible"/>
                                      </p:to>
                                    </p:set>
                                    <p:anim calcmode="lin" valueType="num">
                                      <p:cBhvr additive="base">
                                        <p:cTn id="7" dur="500"/>
                                        <p:tgtEl>
                                          <p:spTgt spid="5533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5337">
                                            <p:txEl>
                                              <p:pRg st="0" end="0"/>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55337">
                                            <p:txEl>
                                              <p:pRg st="1" end="1"/>
                                            </p:txEl>
                                          </p:spTgt>
                                        </p:tgtEl>
                                        <p:attrNameLst>
                                          <p:attrName>style.visibility</p:attrName>
                                        </p:attrNameLst>
                                      </p:cBhvr>
                                      <p:to>
                                        <p:strVal val="visible"/>
                                      </p:to>
                                    </p:set>
                                    <p:anim calcmode="lin" valueType="num">
                                      <p:cBhvr additive="base">
                                        <p:cTn id="11" dur="500"/>
                                        <p:tgtEl>
                                          <p:spTgt spid="55337">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553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5337">
                                            <p:txEl>
                                              <p:pRg st="3" end="3"/>
                                            </p:txEl>
                                          </p:spTgt>
                                        </p:tgtEl>
                                        <p:attrNameLst>
                                          <p:attrName>style.visibility</p:attrName>
                                        </p:attrNameLst>
                                      </p:cBhvr>
                                      <p:to>
                                        <p:strVal val="visible"/>
                                      </p:to>
                                    </p:set>
                                    <p:anim calcmode="lin" valueType="num">
                                      <p:cBhvr additive="base">
                                        <p:cTn id="17" dur="500"/>
                                        <p:tgtEl>
                                          <p:spTgt spid="55337">
                                            <p:txEl>
                                              <p:pRg st="3" end="3"/>
                                            </p:txEl>
                                          </p:spTgt>
                                        </p:tgtEl>
                                        <p:attrNameLst>
                                          <p:attrName>ppt_y</p:attrName>
                                        </p:attrNameLst>
                                      </p:cBhvr>
                                      <p:tavLst>
                                        <p:tav tm="0">
                                          <p:val>
                                            <p:strVal val="#ppt_y+#ppt_h*1.125000"/>
                                          </p:val>
                                        </p:tav>
                                        <p:tav tm="100000">
                                          <p:val>
                                            <p:strVal val="#ppt_y"/>
                                          </p:val>
                                        </p:tav>
                                      </p:tavLst>
                                    </p:anim>
                                    <p:animEffect transition="in" filter="wipe(up)">
                                      <p:cBhvr>
                                        <p:cTn id="18" dur="500"/>
                                        <p:tgtEl>
                                          <p:spTgt spid="5533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55337">
                                            <p:txEl>
                                              <p:pRg st="5" end="5"/>
                                            </p:txEl>
                                          </p:spTgt>
                                        </p:tgtEl>
                                        <p:attrNameLst>
                                          <p:attrName>style.visibility</p:attrName>
                                        </p:attrNameLst>
                                      </p:cBhvr>
                                      <p:to>
                                        <p:strVal val="visible"/>
                                      </p:to>
                                    </p:set>
                                    <p:anim calcmode="lin" valueType="num">
                                      <p:cBhvr additive="base">
                                        <p:cTn id="23" dur="500"/>
                                        <p:tgtEl>
                                          <p:spTgt spid="55337">
                                            <p:txEl>
                                              <p:pRg st="5" end="5"/>
                                            </p:txEl>
                                          </p:spTgt>
                                        </p:tgtEl>
                                        <p:attrNameLst>
                                          <p:attrName>ppt_y</p:attrName>
                                        </p:attrNameLst>
                                      </p:cBhvr>
                                      <p:tavLst>
                                        <p:tav tm="0">
                                          <p:val>
                                            <p:strVal val="#ppt_y+#ppt_h*1.125000"/>
                                          </p:val>
                                        </p:tav>
                                        <p:tav tm="100000">
                                          <p:val>
                                            <p:strVal val="#ppt_y"/>
                                          </p:val>
                                        </p:tav>
                                      </p:tavLst>
                                    </p:anim>
                                    <p:animEffect transition="in" filter="wipe(up)">
                                      <p:cBhvr>
                                        <p:cTn id="24" dur="500"/>
                                        <p:tgtEl>
                                          <p:spTgt spid="55337">
                                            <p:txEl>
                                              <p:pRg st="5" end="5"/>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55337">
                                            <p:txEl>
                                              <p:pRg st="6" end="6"/>
                                            </p:txEl>
                                          </p:spTgt>
                                        </p:tgtEl>
                                        <p:attrNameLst>
                                          <p:attrName>style.visibility</p:attrName>
                                        </p:attrNameLst>
                                      </p:cBhvr>
                                      <p:to>
                                        <p:strVal val="visible"/>
                                      </p:to>
                                    </p:set>
                                    <p:anim calcmode="lin" valueType="num">
                                      <p:cBhvr additive="base">
                                        <p:cTn id="27" dur="500"/>
                                        <p:tgtEl>
                                          <p:spTgt spid="55337">
                                            <p:txEl>
                                              <p:pRg st="6" end="6"/>
                                            </p:txEl>
                                          </p:spTgt>
                                        </p:tgtEl>
                                        <p:attrNameLst>
                                          <p:attrName>ppt_y</p:attrName>
                                        </p:attrNameLst>
                                      </p:cBhvr>
                                      <p:tavLst>
                                        <p:tav tm="0">
                                          <p:val>
                                            <p:strVal val="#ppt_y+#ppt_h*1.125000"/>
                                          </p:val>
                                        </p:tav>
                                        <p:tav tm="100000">
                                          <p:val>
                                            <p:strVal val="#ppt_y"/>
                                          </p:val>
                                        </p:tav>
                                      </p:tavLst>
                                    </p:anim>
                                    <p:animEffect transition="in" filter="wipe(up)">
                                      <p:cBhvr>
                                        <p:cTn id="28" dur="500"/>
                                        <p:tgtEl>
                                          <p:spTgt spid="55337">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nodeType="clickEffect">
                                  <p:stCondLst>
                                    <p:cond delay="0"/>
                                  </p:stCondLst>
                                  <p:childTnLst>
                                    <p:set>
                                      <p:cBhvr>
                                        <p:cTn id="32" dur="1" fill="hold">
                                          <p:stCondLst>
                                            <p:cond delay="0"/>
                                          </p:stCondLst>
                                        </p:cTn>
                                        <p:tgtEl>
                                          <p:spTgt spid="55337">
                                            <p:txEl>
                                              <p:pRg st="8" end="8"/>
                                            </p:txEl>
                                          </p:spTgt>
                                        </p:tgtEl>
                                        <p:attrNameLst>
                                          <p:attrName>style.visibility</p:attrName>
                                        </p:attrNameLst>
                                      </p:cBhvr>
                                      <p:to>
                                        <p:strVal val="visible"/>
                                      </p:to>
                                    </p:set>
                                    <p:anim calcmode="lin" valueType="num">
                                      <p:cBhvr additive="base">
                                        <p:cTn id="33" dur="500"/>
                                        <p:tgtEl>
                                          <p:spTgt spid="55337">
                                            <p:txEl>
                                              <p:pRg st="8" end="8"/>
                                            </p:txEl>
                                          </p:spTgt>
                                        </p:tgtEl>
                                        <p:attrNameLst>
                                          <p:attrName>ppt_y</p:attrName>
                                        </p:attrNameLst>
                                      </p:cBhvr>
                                      <p:tavLst>
                                        <p:tav tm="0">
                                          <p:val>
                                            <p:strVal val="#ppt_y+#ppt_h*1.125000"/>
                                          </p:val>
                                        </p:tav>
                                        <p:tav tm="100000">
                                          <p:val>
                                            <p:strVal val="#ppt_y"/>
                                          </p:val>
                                        </p:tav>
                                      </p:tavLst>
                                    </p:anim>
                                    <p:animEffect transition="in" filter="wipe(up)">
                                      <p:cBhvr>
                                        <p:cTn id="34" dur="500"/>
                                        <p:tgtEl>
                                          <p:spTgt spid="55337">
                                            <p:txEl>
                                              <p:pRg st="8" end="8"/>
                                            </p:txEl>
                                          </p:spTgt>
                                        </p:tgtEl>
                                      </p:cBhvr>
                                    </p:animEffect>
                                  </p:childTnLst>
                                </p:cTn>
                              </p:par>
                              <p:par>
                                <p:cTn id="35" presetID="12" presetClass="entr" presetSubtype="4" fill="hold" nodeType="withEffect">
                                  <p:stCondLst>
                                    <p:cond delay="0"/>
                                  </p:stCondLst>
                                  <p:childTnLst>
                                    <p:set>
                                      <p:cBhvr>
                                        <p:cTn id="36" dur="1" fill="hold">
                                          <p:stCondLst>
                                            <p:cond delay="0"/>
                                          </p:stCondLst>
                                        </p:cTn>
                                        <p:tgtEl>
                                          <p:spTgt spid="55337">
                                            <p:txEl>
                                              <p:pRg st="9" end="9"/>
                                            </p:txEl>
                                          </p:spTgt>
                                        </p:tgtEl>
                                        <p:attrNameLst>
                                          <p:attrName>style.visibility</p:attrName>
                                        </p:attrNameLst>
                                      </p:cBhvr>
                                      <p:to>
                                        <p:strVal val="visible"/>
                                      </p:to>
                                    </p:set>
                                    <p:anim calcmode="lin" valueType="num">
                                      <p:cBhvr additive="base">
                                        <p:cTn id="37" dur="500"/>
                                        <p:tgtEl>
                                          <p:spTgt spid="55337">
                                            <p:txEl>
                                              <p:pRg st="9" end="9"/>
                                            </p:txEl>
                                          </p:spTgt>
                                        </p:tgtEl>
                                        <p:attrNameLst>
                                          <p:attrName>ppt_y</p:attrName>
                                        </p:attrNameLst>
                                      </p:cBhvr>
                                      <p:tavLst>
                                        <p:tav tm="0">
                                          <p:val>
                                            <p:strVal val="#ppt_y+#ppt_h*1.125000"/>
                                          </p:val>
                                        </p:tav>
                                        <p:tav tm="100000">
                                          <p:val>
                                            <p:strVal val="#ppt_y"/>
                                          </p:val>
                                        </p:tav>
                                      </p:tavLst>
                                    </p:anim>
                                    <p:animEffect transition="in" filter="wipe(up)">
                                      <p:cBhvr>
                                        <p:cTn id="38" dur="500"/>
                                        <p:tgtEl>
                                          <p:spTgt spid="55337">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55337">
                                            <p:txEl>
                                              <p:pRg st="11" end="11"/>
                                            </p:txEl>
                                          </p:spTgt>
                                        </p:tgtEl>
                                        <p:attrNameLst>
                                          <p:attrName>style.visibility</p:attrName>
                                        </p:attrNameLst>
                                      </p:cBhvr>
                                      <p:to>
                                        <p:strVal val="visible"/>
                                      </p:to>
                                    </p:set>
                                    <p:anim calcmode="lin" valueType="num">
                                      <p:cBhvr additive="base">
                                        <p:cTn id="43" dur="500"/>
                                        <p:tgtEl>
                                          <p:spTgt spid="55337">
                                            <p:txEl>
                                              <p:pRg st="11" end="11"/>
                                            </p:txEl>
                                          </p:spTgt>
                                        </p:tgtEl>
                                        <p:attrNameLst>
                                          <p:attrName>ppt_y</p:attrName>
                                        </p:attrNameLst>
                                      </p:cBhvr>
                                      <p:tavLst>
                                        <p:tav tm="0">
                                          <p:val>
                                            <p:strVal val="#ppt_y+#ppt_h*1.125000"/>
                                          </p:val>
                                        </p:tav>
                                        <p:tav tm="100000">
                                          <p:val>
                                            <p:strVal val="#ppt_y"/>
                                          </p:val>
                                        </p:tav>
                                      </p:tavLst>
                                    </p:anim>
                                    <p:animEffect transition="in" filter="wipe(up)">
                                      <p:cBhvr>
                                        <p:cTn id="44" dur="500"/>
                                        <p:tgtEl>
                                          <p:spTgt spid="55337">
                                            <p:txEl>
                                              <p:pRg st="11" end="11"/>
                                            </p:txEl>
                                          </p:spTgt>
                                        </p:tgtEl>
                                      </p:cBhvr>
                                    </p:animEffect>
                                  </p:childTnLst>
                                </p:cTn>
                              </p:par>
                              <p:par>
                                <p:cTn id="45" presetID="12" presetClass="entr" presetSubtype="4" fill="hold" nodeType="withEffect">
                                  <p:stCondLst>
                                    <p:cond delay="0"/>
                                  </p:stCondLst>
                                  <p:childTnLst>
                                    <p:set>
                                      <p:cBhvr>
                                        <p:cTn id="46" dur="1" fill="hold">
                                          <p:stCondLst>
                                            <p:cond delay="0"/>
                                          </p:stCondLst>
                                        </p:cTn>
                                        <p:tgtEl>
                                          <p:spTgt spid="55337">
                                            <p:txEl>
                                              <p:pRg st="12" end="12"/>
                                            </p:txEl>
                                          </p:spTgt>
                                        </p:tgtEl>
                                        <p:attrNameLst>
                                          <p:attrName>style.visibility</p:attrName>
                                        </p:attrNameLst>
                                      </p:cBhvr>
                                      <p:to>
                                        <p:strVal val="visible"/>
                                      </p:to>
                                    </p:set>
                                    <p:anim calcmode="lin" valueType="num">
                                      <p:cBhvr additive="base">
                                        <p:cTn id="47" dur="500"/>
                                        <p:tgtEl>
                                          <p:spTgt spid="55337">
                                            <p:txEl>
                                              <p:pRg st="12" end="12"/>
                                            </p:txEl>
                                          </p:spTgt>
                                        </p:tgtEl>
                                        <p:attrNameLst>
                                          <p:attrName>ppt_y</p:attrName>
                                        </p:attrNameLst>
                                      </p:cBhvr>
                                      <p:tavLst>
                                        <p:tav tm="0">
                                          <p:val>
                                            <p:strVal val="#ppt_y+#ppt_h*1.125000"/>
                                          </p:val>
                                        </p:tav>
                                        <p:tav tm="100000">
                                          <p:val>
                                            <p:strVal val="#ppt_y"/>
                                          </p:val>
                                        </p:tav>
                                      </p:tavLst>
                                    </p:anim>
                                    <p:animEffect transition="in" filter="wipe(up)">
                                      <p:cBhvr>
                                        <p:cTn id="48" dur="500"/>
                                        <p:tgtEl>
                                          <p:spTgt spid="55337">
                                            <p:txEl>
                                              <p:pRg st="12" end="12"/>
                                            </p:txEl>
                                          </p:spTgt>
                                        </p:tgtEl>
                                      </p:cBhvr>
                                    </p:animEffect>
                                  </p:childTnLst>
                                </p:cTn>
                              </p:par>
                              <p:par>
                                <p:cTn id="49" presetID="12" presetClass="entr" presetSubtype="4" fill="hold" nodeType="withEffect">
                                  <p:stCondLst>
                                    <p:cond delay="0"/>
                                  </p:stCondLst>
                                  <p:childTnLst>
                                    <p:set>
                                      <p:cBhvr>
                                        <p:cTn id="50" dur="1" fill="hold">
                                          <p:stCondLst>
                                            <p:cond delay="0"/>
                                          </p:stCondLst>
                                        </p:cTn>
                                        <p:tgtEl>
                                          <p:spTgt spid="55337">
                                            <p:txEl>
                                              <p:pRg st="13" end="13"/>
                                            </p:txEl>
                                          </p:spTgt>
                                        </p:tgtEl>
                                        <p:attrNameLst>
                                          <p:attrName>style.visibility</p:attrName>
                                        </p:attrNameLst>
                                      </p:cBhvr>
                                      <p:to>
                                        <p:strVal val="visible"/>
                                      </p:to>
                                    </p:set>
                                    <p:anim calcmode="lin" valueType="num">
                                      <p:cBhvr additive="base">
                                        <p:cTn id="51" dur="500"/>
                                        <p:tgtEl>
                                          <p:spTgt spid="55337">
                                            <p:txEl>
                                              <p:pRg st="13" end="13"/>
                                            </p:txEl>
                                          </p:spTgt>
                                        </p:tgtEl>
                                        <p:attrNameLst>
                                          <p:attrName>ppt_y</p:attrName>
                                        </p:attrNameLst>
                                      </p:cBhvr>
                                      <p:tavLst>
                                        <p:tav tm="0">
                                          <p:val>
                                            <p:strVal val="#ppt_y+#ppt_h*1.125000"/>
                                          </p:val>
                                        </p:tav>
                                        <p:tav tm="100000">
                                          <p:val>
                                            <p:strVal val="#ppt_y"/>
                                          </p:val>
                                        </p:tav>
                                      </p:tavLst>
                                    </p:anim>
                                    <p:animEffect transition="in" filter="wipe(up)">
                                      <p:cBhvr>
                                        <p:cTn id="52" dur="500"/>
                                        <p:tgtEl>
                                          <p:spTgt spid="5533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What implications do these laws regarding realized expenditure out of current income have for the determination of an equilibrium level of GDP?</a:t>
            </a:r>
          </a:p>
          <a:p>
            <a:pPr algn="just"/>
            <a:r>
              <a:rPr lang="en-US" dirty="0" smtClean="0"/>
              <a:t>Remember that there are only consumer goods and intermediate goods being produced. </a:t>
            </a:r>
          </a:p>
          <a:p>
            <a:pPr algn="just"/>
            <a:r>
              <a:rPr lang="en-US" dirty="0" smtClean="0"/>
              <a:t>There is only consumption expenditure and no investment expenditure on unutilized durable capital goods. </a:t>
            </a:r>
          </a:p>
          <a:p>
            <a:pPr algn="just"/>
            <a:r>
              <a:rPr lang="en-US" dirty="0" smtClean="0"/>
              <a:t>There is, however, </a:t>
            </a:r>
            <a:r>
              <a:rPr lang="en-US" i="1" dirty="0" smtClean="0"/>
              <a:t>unrealized </a:t>
            </a:r>
            <a:r>
              <a:rPr lang="en-US" dirty="0" smtClean="0"/>
              <a:t>or implicit investment expenditure on inventories.</a:t>
            </a:r>
          </a:p>
          <a:p>
            <a:pPr algn="just"/>
            <a:endParaRPr lang="en-US" dirty="0" smtClean="0"/>
          </a:p>
        </p:txBody>
      </p:sp>
    </p:spTree>
    <p:extLst>
      <p:ext uri="{BB962C8B-B14F-4D97-AF65-F5344CB8AC3E}">
        <p14:creationId xmlns:p14="http://schemas.microsoft.com/office/powerpoint/2010/main" val="309685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18</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All income is thus </a:t>
            </a:r>
            <a:r>
              <a:rPr lang="en-US" dirty="0" smtClean="0"/>
              <a:t>generated directly or indirectly  </a:t>
            </a:r>
            <a:r>
              <a:rPr lang="en-US" dirty="0"/>
              <a:t>in the production of consumer goods or in the consumer goods sector. </a:t>
            </a:r>
            <a:endParaRPr lang="en-US" dirty="0" smtClean="0"/>
          </a:p>
          <a:p>
            <a:pPr algn="just"/>
            <a:r>
              <a:rPr lang="en-US" dirty="0" smtClean="0"/>
              <a:t>Note that </a:t>
            </a:r>
            <a:r>
              <a:rPr lang="en-US" dirty="0"/>
              <a:t>even if there </a:t>
            </a:r>
            <a:r>
              <a:rPr lang="en-US" dirty="0" smtClean="0"/>
              <a:t>are </a:t>
            </a:r>
            <a:r>
              <a:rPr lang="en-US" dirty="0"/>
              <a:t>mismatches between realized expenditure and current </a:t>
            </a:r>
            <a:r>
              <a:rPr lang="en-US" dirty="0" smtClean="0"/>
              <a:t>income, the level of GDP always corresponds to the level of income generated. </a:t>
            </a:r>
            <a:endParaRPr lang="en-US" dirty="0"/>
          </a:p>
          <a:p>
            <a:pPr algn="just"/>
            <a:r>
              <a:rPr lang="en-US" dirty="0" smtClean="0"/>
              <a:t> This is because total expenditure can be defined to equal current income by including unrealized investment expenditure on inventories. Thus the identical equality between income and total expenditure can still be maintained.</a:t>
            </a:r>
            <a:endParaRPr lang="en-US" dirty="0"/>
          </a:p>
        </p:txBody>
      </p:sp>
    </p:spTree>
    <p:extLst>
      <p:ext uri="{BB962C8B-B14F-4D97-AF65-F5344CB8AC3E}">
        <p14:creationId xmlns:p14="http://schemas.microsoft.com/office/powerpoint/2010/main" val="97679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18</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562659614"/>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t>At levels of income (GDP) below $2000, realized expenditure (C) exceeds current income (Y). </a:t>
            </a:r>
          </a:p>
          <a:p>
            <a:pPr marL="285750" indent="-285750">
              <a:buFont typeface="Arial" pitchFamily="34" charset="0"/>
              <a:buChar char="•"/>
            </a:pPr>
            <a:r>
              <a:rPr lang="en-US" dirty="0" smtClean="0"/>
              <a:t>GDP is in disequilibrium at these levels of income. The excess of C over Y causes inventories to be run down at a faster pace than normal and thus causes them to dip below the optimal level.</a:t>
            </a:r>
          </a:p>
          <a:p>
            <a:pPr marL="285750" indent="-285750">
              <a:buFont typeface="Arial" pitchFamily="34" charset="0"/>
              <a:buChar char="•"/>
            </a:pPr>
            <a:r>
              <a:rPr lang="en-US" dirty="0" smtClean="0"/>
              <a:t>This prompts greater employment and more output to be produced. Income (GDP) therefore rises.</a:t>
            </a:r>
            <a:endParaRPr lang="en-US" dirty="0"/>
          </a:p>
        </p:txBody>
      </p:sp>
    </p:spTree>
    <p:extLst>
      <p:ext uri="{BB962C8B-B14F-4D97-AF65-F5344CB8AC3E}">
        <p14:creationId xmlns:p14="http://schemas.microsoft.com/office/powerpoint/2010/main" val="154958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1471</Words>
  <Application>Microsoft Office PowerPoint</Application>
  <PresentationFormat>On-screen Show (4:3)</PresentationFormat>
  <Paragraphs>250</Paragraphs>
  <Slides>12</Slides>
  <Notes>4</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Office Theme</vt:lpstr>
      <vt:lpstr>Default Design</vt:lpstr>
      <vt:lpstr>1_Office Theme</vt:lpstr>
      <vt:lpstr>Introduction</vt:lpstr>
      <vt:lpstr>Introduction</vt:lpstr>
      <vt:lpstr>Lecture 18</vt:lpstr>
      <vt:lpstr>Lecture 18</vt:lpstr>
      <vt:lpstr>Lecture 18</vt:lpstr>
      <vt:lpstr>Lecture 18</vt:lpstr>
      <vt:lpstr>Lecture 18</vt:lpstr>
      <vt:lpstr>Lecture 18</vt:lpstr>
      <vt:lpstr>Lecture 18</vt:lpstr>
      <vt:lpstr>Lecture 18</vt:lpstr>
      <vt:lpstr>Lecture 18</vt:lpstr>
      <vt:lpstr>Lecture 18</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49</cp:revision>
  <dcterms:created xsi:type="dcterms:W3CDTF">2013-06-26T22:35:29Z</dcterms:created>
  <dcterms:modified xsi:type="dcterms:W3CDTF">2013-07-11T13:26:18Z</dcterms:modified>
</cp:coreProperties>
</file>