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79" r:id="rId5"/>
    <p:sldId id="280" r:id="rId6"/>
    <p:sldId id="274" r:id="rId7"/>
    <p:sldId id="275" r:id="rId8"/>
    <p:sldId id="270" r:id="rId9"/>
    <p:sldId id="271" r:id="rId10"/>
    <p:sldId id="272" r:id="rId11"/>
    <p:sldId id="268" r:id="rId12"/>
    <p:sldId id="267"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285873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20229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3604937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3870695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5FBE15-AAF2-49E1-86E2-E39B50D59100}" type="datetimeFigureOut">
              <a:rPr lang="en-US" smtClean="0"/>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357175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5FBE15-AAF2-49E1-86E2-E39B50D59100}" type="datetimeFigureOut">
              <a:rPr lang="en-US" smtClean="0"/>
              <a:t>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99005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5FBE15-AAF2-49E1-86E2-E39B50D59100}" type="datetimeFigureOut">
              <a:rPr lang="en-US" smtClean="0"/>
              <a:t>7/10/2013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1103871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5FBE15-AAF2-49E1-86E2-E39B50D59100}" type="datetimeFigureOut">
              <a:rPr lang="en-US" smtClean="0"/>
              <a:t>7/10/2013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362048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FBE15-AAF2-49E1-86E2-E39B50D59100}" type="datetimeFigureOut">
              <a:rPr lang="en-US" smtClean="0"/>
              <a:t>7/10/2013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31808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5FBE15-AAF2-49E1-86E2-E39B50D59100}" type="datetimeFigureOut">
              <a:rPr lang="en-US" smtClean="0"/>
              <a:t>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200314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5FBE15-AAF2-49E1-86E2-E39B50D59100}" type="datetimeFigureOut">
              <a:rPr lang="en-US" smtClean="0"/>
              <a:t>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A62CD-BD27-44AD-A9FB-F5A55D0DAA07}" type="slidenum">
              <a:rPr lang="en-US" smtClean="0"/>
              <a:t>‹#›</a:t>
            </a:fld>
            <a:endParaRPr lang="en-US"/>
          </a:p>
        </p:txBody>
      </p:sp>
    </p:spTree>
    <p:extLst>
      <p:ext uri="{BB962C8B-B14F-4D97-AF65-F5344CB8AC3E}">
        <p14:creationId xmlns:p14="http://schemas.microsoft.com/office/powerpoint/2010/main" val="255534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5FBE15-AAF2-49E1-86E2-E39B50D59100}" type="datetimeFigureOut">
              <a:rPr lang="en-US" smtClean="0"/>
              <a:t>7/10/2013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A62CD-BD27-44AD-A9FB-F5A55D0DAA07}" type="slidenum">
              <a:rPr lang="en-US" smtClean="0"/>
              <a:t>‹#›</a:t>
            </a:fld>
            <a:endParaRPr lang="en-US"/>
          </a:p>
        </p:txBody>
      </p:sp>
    </p:spTree>
    <p:extLst>
      <p:ext uri="{BB962C8B-B14F-4D97-AF65-F5344CB8AC3E}">
        <p14:creationId xmlns:p14="http://schemas.microsoft.com/office/powerpoint/2010/main" val="2965388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the previous two lectures we have analyzed the concepts of equilibrium and disequilibrium levels of GDP in detail. </a:t>
            </a:r>
          </a:p>
          <a:p>
            <a:pPr algn="just"/>
            <a:r>
              <a:rPr lang="en-US" dirty="0" smtClean="0"/>
              <a:t>Any level of GDP at which there is a mismatch between the income generated in the course of production of current output and the realized expenditure out of that income is one of disequilibrium.</a:t>
            </a:r>
          </a:p>
          <a:p>
            <a:pPr algn="just"/>
            <a:r>
              <a:rPr lang="en-US" dirty="0" smtClean="0"/>
              <a:t>Equilibrium GDP requires the equality of income and realized expenditure out of that income.</a:t>
            </a:r>
            <a:endParaRPr lang="en-US" dirty="0"/>
          </a:p>
        </p:txBody>
      </p:sp>
    </p:spTree>
    <p:extLst>
      <p:ext uri="{BB962C8B-B14F-4D97-AF65-F5344CB8AC3E}">
        <p14:creationId xmlns:p14="http://schemas.microsoft.com/office/powerpoint/2010/main" val="2478573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What underlies these laws of consumption expenditure expounded by Keynes?</a:t>
            </a:r>
          </a:p>
          <a:p>
            <a:pPr algn="just"/>
            <a:r>
              <a:rPr lang="en-US" dirty="0" smtClean="0"/>
              <a:t>What are the fundamental causes that ensure C rises with a rise in Y but not by the entire amount of the increase in Y?</a:t>
            </a:r>
          </a:p>
          <a:p>
            <a:pPr algn="just"/>
            <a:r>
              <a:rPr lang="en-US" dirty="0" smtClean="0"/>
              <a:t>Keynes believed these fundamental causes were psychological in nature. </a:t>
            </a:r>
          </a:p>
          <a:p>
            <a:pPr algn="just"/>
            <a:r>
              <a:rPr lang="en-US" dirty="0" smtClean="0"/>
              <a:t>Given the manner in which individuals behave due to certain psychological factors, for the economy as a whole these laws of consumption out of income hold true.</a:t>
            </a:r>
            <a:endParaRPr lang="en-US" dirty="0"/>
          </a:p>
        </p:txBody>
      </p:sp>
    </p:spTree>
    <p:extLst>
      <p:ext uri="{BB962C8B-B14F-4D97-AF65-F5344CB8AC3E}">
        <p14:creationId xmlns:p14="http://schemas.microsoft.com/office/powerpoint/2010/main" val="94557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This relationship between Y and C is called the “propensity to consume” or also the “consumption function.”</a:t>
            </a:r>
          </a:p>
          <a:p>
            <a:r>
              <a:rPr lang="en-US" dirty="0" smtClean="0"/>
              <a:t>The relationship can be depicted in functional form -  C = f(Y).</a:t>
            </a:r>
          </a:p>
          <a:p>
            <a:r>
              <a:rPr lang="en-US" dirty="0" smtClean="0"/>
              <a:t>The specific form of the function is C = a + b*Y, where “a” represents the intercept of the line – the value of C when Y = 0.</a:t>
            </a:r>
          </a:p>
          <a:p>
            <a:r>
              <a:rPr lang="en-US" dirty="0" smtClean="0"/>
              <a:t>“b” represents the slope of the line, or the rate of change of C in response to a change in Y. It measures the amount by which at C changes in response to a given change in Y, i.e., b = ∆C/ ∆Y.  </a:t>
            </a:r>
          </a:p>
          <a:p>
            <a:r>
              <a:rPr lang="en-US" dirty="0" smtClean="0"/>
              <a:t>“b” is thus the marginal propensity to consume (MPC), or the percentage of the increment of income consumed.</a:t>
            </a:r>
          </a:p>
        </p:txBody>
      </p:sp>
    </p:spTree>
    <p:extLst>
      <p:ext uri="{BB962C8B-B14F-4D97-AF65-F5344CB8AC3E}">
        <p14:creationId xmlns:p14="http://schemas.microsoft.com/office/powerpoint/2010/main" val="3046402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17</a:t>
            </a:r>
            <a:endParaRPr lang="en-US" dirty="0"/>
          </a:p>
        </p:txBody>
      </p:sp>
      <p:sp>
        <p:nvSpPr>
          <p:cNvPr id="5" name="Line 4"/>
          <p:cNvSpPr>
            <a:spLocks noChangeShapeType="1"/>
          </p:cNvSpPr>
          <p:nvPr/>
        </p:nvSpPr>
        <p:spPr bwMode="auto">
          <a:xfrm>
            <a:off x="1828800" y="1981200"/>
            <a:ext cx="0" cy="239186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 name="Line 5"/>
          <p:cNvSpPr>
            <a:spLocks noChangeShapeType="1"/>
          </p:cNvSpPr>
          <p:nvPr/>
        </p:nvSpPr>
        <p:spPr bwMode="auto">
          <a:xfrm>
            <a:off x="1828800" y="4373068"/>
            <a:ext cx="4419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 name="Line 8"/>
          <p:cNvSpPr>
            <a:spLocks noChangeShapeType="1"/>
          </p:cNvSpPr>
          <p:nvPr/>
        </p:nvSpPr>
        <p:spPr bwMode="auto">
          <a:xfrm flipV="1">
            <a:off x="1785985" y="1735930"/>
            <a:ext cx="3810000" cy="2200275"/>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8" name="Text Box 7"/>
          <p:cNvSpPr txBox="1">
            <a:spLocks noChangeArrowheads="1"/>
          </p:cNvSpPr>
          <p:nvPr/>
        </p:nvSpPr>
        <p:spPr bwMode="auto">
          <a:xfrm>
            <a:off x="381000" y="1552574"/>
            <a:ext cx="2552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dirty="0"/>
              <a:t>Consumption expenditure</a:t>
            </a:r>
          </a:p>
        </p:txBody>
      </p:sp>
      <p:sp>
        <p:nvSpPr>
          <p:cNvPr id="9" name="Text Box 6"/>
          <p:cNvSpPr txBox="1">
            <a:spLocks noChangeArrowheads="1"/>
          </p:cNvSpPr>
          <p:nvPr/>
        </p:nvSpPr>
        <p:spPr bwMode="auto">
          <a:xfrm>
            <a:off x="5820550" y="4572000"/>
            <a:ext cx="9345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dirty="0" smtClean="0"/>
              <a:t> </a:t>
            </a:r>
            <a:r>
              <a:rPr lang="en-US" dirty="0" smtClean="0"/>
              <a:t>I</a:t>
            </a:r>
            <a:r>
              <a:rPr lang="en-US" sz="1800" dirty="0" smtClean="0"/>
              <a:t>ncome</a:t>
            </a:r>
            <a:endParaRPr lang="en-US" sz="1800" dirty="0"/>
          </a:p>
        </p:txBody>
      </p:sp>
      <p:sp>
        <p:nvSpPr>
          <p:cNvPr id="10" name="Text Box 10"/>
          <p:cNvSpPr txBox="1">
            <a:spLocks noChangeArrowheads="1"/>
          </p:cNvSpPr>
          <p:nvPr/>
        </p:nvSpPr>
        <p:spPr bwMode="auto">
          <a:xfrm>
            <a:off x="1512118" y="3751539"/>
            <a:ext cx="2904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dirty="0">
                <a:latin typeface="Arial Narrow" pitchFamily="34" charset="0"/>
              </a:rPr>
              <a:t>a</a:t>
            </a:r>
            <a:endParaRPr lang="en-US" dirty="0" smtClean="0">
              <a:latin typeface="Arial Narrow" pitchFamily="34" charset="0"/>
            </a:endParaRPr>
          </a:p>
        </p:txBody>
      </p:sp>
      <p:sp>
        <p:nvSpPr>
          <p:cNvPr id="11" name="Line 13"/>
          <p:cNvSpPr>
            <a:spLocks noChangeShapeType="1"/>
          </p:cNvSpPr>
          <p:nvPr/>
        </p:nvSpPr>
        <p:spPr bwMode="auto">
          <a:xfrm>
            <a:off x="3352800" y="3064667"/>
            <a:ext cx="3810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2" name="Line 14"/>
          <p:cNvSpPr>
            <a:spLocks noChangeShapeType="1"/>
          </p:cNvSpPr>
          <p:nvPr/>
        </p:nvSpPr>
        <p:spPr bwMode="auto">
          <a:xfrm flipV="1">
            <a:off x="3733800" y="2836067"/>
            <a:ext cx="0" cy="2286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 name="Text Box 11"/>
          <p:cNvSpPr txBox="1">
            <a:spLocks noChangeArrowheads="1"/>
          </p:cNvSpPr>
          <p:nvPr/>
        </p:nvSpPr>
        <p:spPr bwMode="auto">
          <a:xfrm>
            <a:off x="3739476" y="2830964"/>
            <a:ext cx="11128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dirty="0" smtClean="0"/>
              <a:t>b = ∆C/∆Y</a:t>
            </a:r>
            <a:endParaRPr lang="en-US" dirty="0"/>
          </a:p>
        </p:txBody>
      </p:sp>
      <p:sp>
        <p:nvSpPr>
          <p:cNvPr id="14" name="Text Box 9"/>
          <p:cNvSpPr txBox="1">
            <a:spLocks noChangeArrowheads="1"/>
          </p:cNvSpPr>
          <p:nvPr/>
        </p:nvSpPr>
        <p:spPr bwMode="auto">
          <a:xfrm>
            <a:off x="5638800" y="1524865"/>
            <a:ext cx="23018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dirty="0">
                <a:latin typeface="Arial Narrow" pitchFamily="34" charset="0"/>
              </a:rPr>
              <a:t>     C = </a:t>
            </a:r>
            <a:r>
              <a:rPr lang="en-US" dirty="0" smtClean="0">
                <a:latin typeface="Arial Narrow" pitchFamily="34" charset="0"/>
              </a:rPr>
              <a:t>a + b*Y</a:t>
            </a:r>
            <a:endParaRPr lang="en-US" dirty="0">
              <a:latin typeface="Arial Narrow" pitchFamily="34" charset="0"/>
            </a:endParaRPr>
          </a:p>
          <a:p>
            <a:endParaRPr lang="en-US" dirty="0"/>
          </a:p>
        </p:txBody>
      </p:sp>
      <p:sp>
        <p:nvSpPr>
          <p:cNvPr id="2" name="TextBox 1"/>
          <p:cNvSpPr txBox="1"/>
          <p:nvPr/>
        </p:nvSpPr>
        <p:spPr>
          <a:xfrm>
            <a:off x="914400" y="5257800"/>
            <a:ext cx="6400800" cy="1061829"/>
          </a:xfrm>
          <a:prstGeom prst="rect">
            <a:avLst/>
          </a:prstGeom>
          <a:noFill/>
        </p:spPr>
        <p:txBody>
          <a:bodyPr wrap="square" rtlCol="0">
            <a:spAutoFit/>
          </a:bodyPr>
          <a:lstStyle/>
          <a:p>
            <a:pPr algn="just"/>
            <a:r>
              <a:rPr lang="en-US" sz="2100" dirty="0" smtClean="0"/>
              <a:t>For Keynes’ laws of consumption to hold:</a:t>
            </a:r>
          </a:p>
          <a:p>
            <a:pPr marL="285750" indent="-285750" algn="just">
              <a:buFont typeface="Arial" pitchFamily="34" charset="0"/>
              <a:buChar char="•"/>
            </a:pPr>
            <a:r>
              <a:rPr lang="en-US" sz="2100" dirty="0" smtClean="0"/>
              <a:t>a &gt; 0.</a:t>
            </a:r>
          </a:p>
          <a:p>
            <a:pPr marL="285750" indent="-285750" algn="just">
              <a:buFont typeface="Arial" pitchFamily="34" charset="0"/>
              <a:buChar char="•"/>
            </a:pPr>
            <a:r>
              <a:rPr lang="en-US" sz="2100" dirty="0" smtClean="0"/>
              <a:t>0 &lt; b &lt; 1.</a:t>
            </a:r>
            <a:endParaRPr lang="en-US" sz="2100" dirty="0"/>
          </a:p>
        </p:txBody>
      </p:sp>
    </p:spTree>
    <p:extLst>
      <p:ext uri="{BB962C8B-B14F-4D97-AF65-F5344CB8AC3E}">
        <p14:creationId xmlns:p14="http://schemas.microsoft.com/office/powerpoint/2010/main" val="35851733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4863362"/>
              </p:ext>
            </p:extLst>
          </p:nvPr>
        </p:nvGraphicFramePr>
        <p:xfrm>
          <a:off x="609600" y="1524000"/>
          <a:ext cx="8229600" cy="2619835"/>
        </p:xfrm>
        <a:graphic>
          <a:graphicData uri="http://schemas.openxmlformats.org/drawingml/2006/table">
            <a:tbl>
              <a:tblPr firstRow="1" bandRow="1">
                <a:tableStyleId>{5940675A-B579-460E-94D1-54222C63F5DA}</a:tableStyleId>
              </a:tblPr>
              <a:tblGrid>
                <a:gridCol w="4114800"/>
                <a:gridCol w="41148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5000</a:t>
                      </a:r>
                      <a:endParaRPr lang="en-US" dirty="0"/>
                    </a:p>
                  </a:txBody>
                  <a:tcPr/>
                </a:tc>
              </a:tr>
            </a:tbl>
          </a:graphicData>
        </a:graphic>
      </p:graphicFrame>
      <p:sp>
        <p:nvSpPr>
          <p:cNvPr id="5" name="TextBox 4"/>
          <p:cNvSpPr txBox="1"/>
          <p:nvPr/>
        </p:nvSpPr>
        <p:spPr>
          <a:xfrm>
            <a:off x="457200" y="4419600"/>
            <a:ext cx="8229600" cy="1877437"/>
          </a:xfrm>
          <a:prstGeom prst="rect">
            <a:avLst/>
          </a:prstGeom>
          <a:noFill/>
        </p:spPr>
        <p:txBody>
          <a:bodyPr wrap="square" rtlCol="0">
            <a:spAutoFit/>
          </a:bodyPr>
          <a:lstStyle/>
          <a:p>
            <a:pPr marL="285750" indent="-285750" algn="just">
              <a:buFont typeface="Arial" pitchFamily="34" charset="0"/>
              <a:buChar char="•"/>
            </a:pPr>
            <a:r>
              <a:rPr lang="en-US" dirty="0" smtClean="0">
                <a:solidFill>
                  <a:prstClr val="black"/>
                </a:solidFill>
              </a:rPr>
              <a:t>This example can be represented by the following consumption function: </a:t>
            </a:r>
          </a:p>
          <a:p>
            <a:pPr algn="just"/>
            <a:r>
              <a:rPr lang="en-US" dirty="0">
                <a:solidFill>
                  <a:prstClr val="black"/>
                </a:solidFill>
              </a:rPr>
              <a:t> </a:t>
            </a:r>
            <a:r>
              <a:rPr lang="en-US" dirty="0" smtClean="0">
                <a:solidFill>
                  <a:prstClr val="black"/>
                </a:solidFill>
              </a:rPr>
              <a:t>     C = 400 + (0.8)*Y.</a:t>
            </a:r>
            <a:endParaRPr lang="en-US" sz="2000" dirty="0" smtClean="0">
              <a:solidFill>
                <a:prstClr val="black"/>
              </a:solidFill>
            </a:endParaRPr>
          </a:p>
          <a:p>
            <a:pPr marL="285750" indent="-285750" algn="just">
              <a:buFont typeface="Arial" pitchFamily="34" charset="0"/>
              <a:buChar char="•"/>
            </a:pPr>
            <a:r>
              <a:rPr lang="en-US" sz="2000" dirty="0" smtClean="0">
                <a:solidFill>
                  <a:prstClr val="black"/>
                </a:solidFill>
              </a:rPr>
              <a:t>Thus, here “a” = 400 and “b” = 0.8. </a:t>
            </a:r>
          </a:p>
          <a:p>
            <a:pPr marL="285750" indent="-285750" algn="just">
              <a:buFont typeface="Arial" pitchFamily="34" charset="0"/>
              <a:buChar char="•"/>
            </a:pPr>
            <a:r>
              <a:rPr lang="en-US" sz="2000" dirty="0" smtClean="0">
                <a:solidFill>
                  <a:prstClr val="black"/>
                </a:solidFill>
              </a:rPr>
              <a:t>Since “b” is nothing but the marginal propensity to consume (MPC), </a:t>
            </a:r>
            <a:r>
              <a:rPr lang="en-US" sz="2000" dirty="0"/>
              <a:t>∆C/ ∆</a:t>
            </a:r>
            <a:r>
              <a:rPr lang="en-US" sz="2000" dirty="0" smtClean="0"/>
              <a:t>Y = 0.8.</a:t>
            </a:r>
          </a:p>
          <a:p>
            <a:pPr marL="285750" indent="-285750" algn="just">
              <a:buFont typeface="Arial" pitchFamily="34" charset="0"/>
              <a:buChar char="•"/>
            </a:pPr>
            <a:r>
              <a:rPr lang="en-US" sz="2000" dirty="0" smtClean="0">
                <a:solidFill>
                  <a:prstClr val="black"/>
                </a:solidFill>
              </a:rPr>
              <a:t>All three of Keynes’ laws of consumption expenditure are satisfied.  </a:t>
            </a:r>
            <a:endParaRPr lang="en-US" dirty="0" smtClean="0">
              <a:solidFill>
                <a:prstClr val="black"/>
              </a:solidFill>
            </a:endParaRPr>
          </a:p>
        </p:txBody>
      </p:sp>
    </p:spTree>
    <p:extLst>
      <p:ext uri="{BB962C8B-B14F-4D97-AF65-F5344CB8AC3E}">
        <p14:creationId xmlns:p14="http://schemas.microsoft.com/office/powerpoint/2010/main" val="1352689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 calcmode="lin" valueType="num">
                                      <p:cBhvr additive="base">
                                        <p:cTn id="23"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There are two broad components of total expenditure – consumption expenditure and investment expenditure. </a:t>
            </a:r>
          </a:p>
          <a:p>
            <a:pPr algn="just"/>
            <a:r>
              <a:rPr lang="en-US" dirty="0" smtClean="0"/>
              <a:t>The former is expended in the purchase of consumer goods and the latter, in a world with no unsold goods, in the purchase of the net capacity added to durable capital goods in a given period.</a:t>
            </a:r>
          </a:p>
          <a:p>
            <a:pPr algn="just"/>
            <a:r>
              <a:rPr lang="en-US" dirty="0" smtClean="0"/>
              <a:t>Consumption expenditure captures (is identical to) all the income generated directly and indirectly in the production of consumer goods.</a:t>
            </a:r>
          </a:p>
          <a:p>
            <a:pPr algn="just"/>
            <a:r>
              <a:rPr lang="en-US" dirty="0" smtClean="0"/>
              <a:t>Investment expenditure similarly captures all the income generated in the production of the unused durable capital goods.</a:t>
            </a:r>
            <a:endParaRPr lang="en-US" dirty="0"/>
          </a:p>
        </p:txBody>
      </p:sp>
    </p:spTree>
    <p:extLst>
      <p:ext uri="{BB962C8B-B14F-4D97-AF65-F5344CB8AC3E}">
        <p14:creationId xmlns:p14="http://schemas.microsoft.com/office/powerpoint/2010/main" val="321051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Keynesian Economics, in essence, is a theory of the determination of the equilibrium level of GDP. </a:t>
            </a:r>
          </a:p>
          <a:p>
            <a:pPr algn="just"/>
            <a:r>
              <a:rPr lang="en-US" dirty="0" smtClean="0"/>
              <a:t>It provides an explanation for why a mismatch between income and realized expenditure could arise and the implications of this for the level of production and employment. </a:t>
            </a:r>
          </a:p>
          <a:p>
            <a:pPr algn="just"/>
            <a:r>
              <a:rPr lang="en-US" dirty="0" smtClean="0"/>
              <a:t>In this lecture we analyze Keynes’ theory of consumption expenditure – key to understanding why income and realized expenditure can diverge.</a:t>
            </a:r>
          </a:p>
          <a:p>
            <a:pPr algn="just"/>
            <a:r>
              <a:rPr lang="en-US" dirty="0" smtClean="0"/>
              <a:t>We will study the laws or principles that, according to Keynes, underlie the relationship between income generated in the production of current output and the realized consumption expenditure out of that income.</a:t>
            </a:r>
          </a:p>
          <a:p>
            <a:pPr algn="just"/>
            <a:endParaRPr lang="en-US" dirty="0"/>
          </a:p>
        </p:txBody>
      </p:sp>
    </p:spTree>
    <p:extLst>
      <p:ext uri="{BB962C8B-B14F-4D97-AF65-F5344CB8AC3E}">
        <p14:creationId xmlns:p14="http://schemas.microsoft.com/office/powerpoint/2010/main" val="67606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Our analysis of consumption expenditure will be undertaken under simplified conditions. </a:t>
            </a:r>
          </a:p>
          <a:p>
            <a:pPr algn="just"/>
            <a:r>
              <a:rPr lang="en-US" dirty="0" smtClean="0"/>
              <a:t>We will assume that only consumer goods and intermediate goods are produced, with there being no production of durable capital goods.</a:t>
            </a:r>
          </a:p>
          <a:p>
            <a:pPr algn="just"/>
            <a:r>
              <a:rPr lang="en-US" dirty="0" smtClean="0"/>
              <a:t>In terms of our imaginary economy, we are back in the situation where only bread, wheat and flour are being produced. </a:t>
            </a:r>
          </a:p>
          <a:p>
            <a:pPr algn="just"/>
            <a:r>
              <a:rPr lang="en-US" dirty="0" smtClean="0"/>
              <a:t>In a subsequent lecture we will broaden the analysis to include the production of durable capital goods.</a:t>
            </a:r>
          </a:p>
        </p:txBody>
      </p:sp>
    </p:spTree>
    <p:extLst>
      <p:ext uri="{BB962C8B-B14F-4D97-AF65-F5344CB8AC3E}">
        <p14:creationId xmlns:p14="http://schemas.microsoft.com/office/powerpoint/2010/main" val="2125523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Thus, in such an economy, there is only a consumption goods sector</a:t>
            </a:r>
            <a:r>
              <a:rPr lang="en-US" dirty="0" smtClean="0"/>
              <a:t>.</a:t>
            </a:r>
          </a:p>
          <a:p>
            <a:pPr algn="just"/>
            <a:r>
              <a:rPr lang="en-US" dirty="0" smtClean="0"/>
              <a:t>This consumption goods sector includes, along with the consumer goods, all the intermediate goods that are used up in their production. </a:t>
            </a:r>
          </a:p>
          <a:p>
            <a:pPr algn="just"/>
            <a:r>
              <a:rPr lang="en-US" dirty="0" smtClean="0"/>
              <a:t>It follows that all income generated in the course of production originates in this consumption goods sector. </a:t>
            </a:r>
          </a:p>
          <a:p>
            <a:pPr algn="just"/>
            <a:r>
              <a:rPr lang="en-US" dirty="0" smtClean="0"/>
              <a:t>In other words, all income is generated either directly or indirectly in the production of the consumer goods and thus in the production of </a:t>
            </a:r>
            <a:r>
              <a:rPr lang="en-US" smtClean="0"/>
              <a:t>current output. </a:t>
            </a:r>
            <a:endParaRPr lang="en-US" dirty="0"/>
          </a:p>
        </p:txBody>
      </p:sp>
    </p:spTree>
    <p:extLst>
      <p:ext uri="{BB962C8B-B14F-4D97-AF65-F5344CB8AC3E}">
        <p14:creationId xmlns:p14="http://schemas.microsoft.com/office/powerpoint/2010/main" val="387386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17</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214975376"/>
              </p:ext>
            </p:extLst>
          </p:nvPr>
        </p:nvGraphicFramePr>
        <p:xfrm>
          <a:off x="609600" y="1752600"/>
          <a:ext cx="8229600" cy="2560320"/>
        </p:xfrm>
        <a:graphic>
          <a:graphicData uri="http://schemas.openxmlformats.org/drawingml/2006/table">
            <a:tbl>
              <a:tblPr firstRow="1" bandRow="1">
                <a:tableStyleId>{5940675A-B579-460E-94D1-54222C63F5DA}</a:tableStyleId>
              </a:tblPr>
              <a:tblGrid>
                <a:gridCol w="4114800"/>
                <a:gridCol w="4114800"/>
              </a:tblGrid>
              <a:tr h="365760">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5000</a:t>
                      </a:r>
                      <a:endParaRPr lang="en-US" dirty="0"/>
                    </a:p>
                  </a:txBody>
                  <a:tcPr/>
                </a:tc>
              </a:tr>
            </a:tbl>
          </a:graphicData>
        </a:graphic>
      </p:graphicFrame>
      <p:sp>
        <p:nvSpPr>
          <p:cNvPr id="7" name="Rectangle 6"/>
          <p:cNvSpPr/>
          <p:nvPr/>
        </p:nvSpPr>
        <p:spPr>
          <a:xfrm>
            <a:off x="457200" y="4419600"/>
            <a:ext cx="8229600" cy="1754326"/>
          </a:xfrm>
          <a:prstGeom prst="rect">
            <a:avLst/>
          </a:prstGeom>
        </p:spPr>
        <p:txBody>
          <a:bodyPr wrap="square">
            <a:spAutoFit/>
          </a:bodyPr>
          <a:lstStyle/>
          <a:p>
            <a:pPr marL="285750" indent="-285750" algn="just">
              <a:buFont typeface="Arial" pitchFamily="34" charset="0"/>
              <a:buChar char="•"/>
            </a:pPr>
            <a:r>
              <a:rPr lang="en-US" dirty="0"/>
              <a:t>When income generated in producing current output (Y) is 0, consumption expenditure (C) is positive (400), funded by drawing on past incomes that lie unspent.</a:t>
            </a:r>
          </a:p>
          <a:p>
            <a:pPr marL="285750" indent="-285750" algn="just">
              <a:buFont typeface="Arial" pitchFamily="34" charset="0"/>
              <a:buChar char="•"/>
            </a:pPr>
            <a:r>
              <a:rPr lang="en-US" dirty="0"/>
              <a:t>When Y increases (∆Y), C also increases (∆C). </a:t>
            </a:r>
          </a:p>
          <a:p>
            <a:pPr marL="285750" indent="-285750" algn="just">
              <a:buFont typeface="Arial" pitchFamily="34" charset="0"/>
              <a:buChar char="•"/>
            </a:pPr>
            <a:r>
              <a:rPr lang="en-US" dirty="0"/>
              <a:t>For example, when Y rises from 0 to 1000, C rises from 400 to 1200; when Y increases from 1000 to 2000, C rises from 1200 to 2000 and so on.</a:t>
            </a:r>
          </a:p>
        </p:txBody>
      </p:sp>
    </p:spTree>
    <p:extLst>
      <p:ext uri="{BB962C8B-B14F-4D97-AF65-F5344CB8AC3E}">
        <p14:creationId xmlns:p14="http://schemas.microsoft.com/office/powerpoint/2010/main" val="265240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1883769887"/>
              </p:ext>
            </p:extLst>
          </p:nvPr>
        </p:nvGraphicFramePr>
        <p:xfrm>
          <a:off x="495300" y="1647365"/>
          <a:ext cx="8229600" cy="2619835"/>
        </p:xfrm>
        <a:graphic>
          <a:graphicData uri="http://schemas.openxmlformats.org/drawingml/2006/table">
            <a:tbl>
              <a:tblPr firstRow="1" bandRow="1">
                <a:tableStyleId>{5940675A-B579-460E-94D1-54222C63F5DA}</a:tableStyleId>
              </a:tblPr>
              <a:tblGrid>
                <a:gridCol w="4114800"/>
                <a:gridCol w="41148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5000</a:t>
                      </a:r>
                      <a:endParaRPr lang="en-US" dirty="0"/>
                    </a:p>
                  </a:txBody>
                  <a:tcPr/>
                </a:tc>
              </a:tr>
            </a:tbl>
          </a:graphicData>
        </a:graphic>
      </p:graphicFrame>
      <p:sp>
        <p:nvSpPr>
          <p:cNvPr id="4" name="Rectangle 3"/>
          <p:cNvSpPr/>
          <p:nvPr/>
        </p:nvSpPr>
        <p:spPr>
          <a:xfrm>
            <a:off x="381000" y="4419600"/>
            <a:ext cx="8458200" cy="1754326"/>
          </a:xfrm>
          <a:prstGeom prst="rect">
            <a:avLst/>
          </a:prstGeom>
        </p:spPr>
        <p:txBody>
          <a:bodyPr wrap="square">
            <a:spAutoFit/>
          </a:bodyPr>
          <a:lstStyle/>
          <a:p>
            <a:pPr marL="285750" indent="-285750" algn="just">
              <a:buFont typeface="Arial" pitchFamily="34" charset="0"/>
              <a:buChar char="•"/>
            </a:pPr>
            <a:r>
              <a:rPr lang="en-US" dirty="0"/>
              <a:t>The increase in C (∆C) is always less than the increase in Y (∆Y).</a:t>
            </a:r>
          </a:p>
          <a:p>
            <a:pPr marL="285750" indent="-285750" algn="just">
              <a:buFont typeface="Arial" pitchFamily="34" charset="0"/>
              <a:buChar char="•"/>
            </a:pPr>
            <a:r>
              <a:rPr lang="en-US" dirty="0"/>
              <a:t>Thus, ∆C/ ∆Y (the marginal propensity to consume) is always less than 1. In this case it is 0.8. </a:t>
            </a:r>
          </a:p>
          <a:p>
            <a:pPr marL="285750" indent="-285750" algn="just">
              <a:buFont typeface="Arial" pitchFamily="34" charset="0"/>
              <a:buChar char="•"/>
            </a:pPr>
            <a:r>
              <a:rPr lang="en-US" dirty="0"/>
              <a:t>The increase in C for a given increase in Y stays constant at all levels of Y.</a:t>
            </a:r>
          </a:p>
          <a:p>
            <a:pPr marL="285750" indent="-285750" algn="just">
              <a:buFont typeface="Arial" pitchFamily="34" charset="0"/>
              <a:buChar char="•"/>
            </a:pPr>
            <a:r>
              <a:rPr lang="en-US" dirty="0"/>
              <a:t>Thus, when ∆Y = 1000, ∆C = 800 regardless of the initial level of income.</a:t>
            </a:r>
          </a:p>
          <a:p>
            <a:pPr marL="285750" indent="-285750" algn="just">
              <a:buFont typeface="Arial" pitchFamily="34" charset="0"/>
              <a:buChar char="•"/>
            </a:pPr>
            <a:r>
              <a:rPr lang="en-US" dirty="0"/>
              <a:t>Stated differently, ∆C/ ∆Y  is constant at all levels of Y.</a:t>
            </a:r>
          </a:p>
        </p:txBody>
      </p:sp>
    </p:spTree>
    <p:extLst>
      <p:ext uri="{BB962C8B-B14F-4D97-AF65-F5344CB8AC3E}">
        <p14:creationId xmlns:p14="http://schemas.microsoft.com/office/powerpoint/2010/main" val="4028426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p:tgtEl>
                                          <p:spTgt spid="4">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To summarize, Keynes believed that there were three broad principles underlying the relationship between income earned in current production (Y) and realized consumption expenditure (C) out of this income.</a:t>
            </a:r>
          </a:p>
          <a:p>
            <a:pPr algn="just"/>
            <a:r>
              <a:rPr lang="en-US" dirty="0" smtClean="0"/>
              <a:t>First, C &gt; 0 when Y = 0.</a:t>
            </a:r>
          </a:p>
          <a:p>
            <a:pPr algn="just"/>
            <a:r>
              <a:rPr lang="en-US" dirty="0" smtClean="0"/>
              <a:t>Second, ∆C &lt; ∆Y</a:t>
            </a:r>
            <a:r>
              <a:rPr lang="en-US" dirty="0"/>
              <a:t> </a:t>
            </a:r>
            <a:r>
              <a:rPr lang="en-US" dirty="0" smtClean="0"/>
              <a:t>and thus </a:t>
            </a:r>
            <a:r>
              <a:rPr lang="en-US" dirty="0"/>
              <a:t>∆</a:t>
            </a:r>
            <a:r>
              <a:rPr lang="en-US" dirty="0" smtClean="0"/>
              <a:t>C/</a:t>
            </a:r>
            <a:r>
              <a:rPr lang="en-US" dirty="0"/>
              <a:t> ∆</a:t>
            </a:r>
            <a:r>
              <a:rPr lang="en-US" dirty="0" smtClean="0"/>
              <a:t>Y &lt; 1.</a:t>
            </a:r>
          </a:p>
          <a:p>
            <a:pPr algn="just"/>
            <a:r>
              <a:rPr lang="en-US" dirty="0" smtClean="0"/>
              <a:t>Third, </a:t>
            </a:r>
            <a:r>
              <a:rPr lang="en-US" dirty="0"/>
              <a:t>∆C/ ∆</a:t>
            </a:r>
            <a:r>
              <a:rPr lang="en-US" dirty="0" smtClean="0"/>
              <a:t>Y constant across all levels of Y. </a:t>
            </a:r>
            <a:r>
              <a:rPr lang="en-US" dirty="0"/>
              <a:t>∆C/ ∆Y </a:t>
            </a:r>
            <a:r>
              <a:rPr lang="en-US" dirty="0" smtClean="0"/>
              <a:t> refers to the marginal propensity to consume (MPC) or the proportion of the increase in income earned that is spent on consumption.</a:t>
            </a:r>
          </a:p>
          <a:p>
            <a:pPr marL="0" indent="0" algn="just">
              <a:buNone/>
            </a:pPr>
            <a:endParaRPr lang="en-US" dirty="0" smtClean="0"/>
          </a:p>
          <a:p>
            <a:pPr algn="just"/>
            <a:endParaRPr lang="en-US" dirty="0" smtClean="0"/>
          </a:p>
        </p:txBody>
      </p:sp>
    </p:spTree>
    <p:extLst>
      <p:ext uri="{BB962C8B-B14F-4D97-AF65-F5344CB8AC3E}">
        <p14:creationId xmlns:p14="http://schemas.microsoft.com/office/powerpoint/2010/main" val="5564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17</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Given the assumption of rigid P and W, there is no difference between real and nominal income (GDP). </a:t>
            </a:r>
          </a:p>
          <a:p>
            <a:r>
              <a:rPr lang="en-US" dirty="0" smtClean="0"/>
              <a:t>All changes in nominal GDP reflect changes in output and thus reflect changes in real GDP.</a:t>
            </a:r>
          </a:p>
          <a:p>
            <a:r>
              <a:rPr lang="en-US" dirty="0" smtClean="0"/>
              <a:t>These laws of consumption hold for real and nominal income. This follows from the fact that all increases in nominal income reflect increases in output or real income.</a:t>
            </a:r>
          </a:p>
          <a:p>
            <a:r>
              <a:rPr lang="en-US" dirty="0" smtClean="0"/>
              <a:t>Thus, </a:t>
            </a:r>
            <a:r>
              <a:rPr lang="en-US" dirty="0"/>
              <a:t>∆</a:t>
            </a:r>
            <a:r>
              <a:rPr lang="en-US" dirty="0" smtClean="0"/>
              <a:t>Y reflects increases in nominal and real income and thus </a:t>
            </a:r>
            <a:r>
              <a:rPr lang="en-US" dirty="0"/>
              <a:t>∆</a:t>
            </a:r>
            <a:r>
              <a:rPr lang="en-US" dirty="0" smtClean="0"/>
              <a:t>C measures increases in nominal and real consumption.</a:t>
            </a:r>
            <a:endParaRPr lang="en-US" dirty="0"/>
          </a:p>
        </p:txBody>
      </p:sp>
    </p:spTree>
    <p:extLst>
      <p:ext uri="{BB962C8B-B14F-4D97-AF65-F5344CB8AC3E}">
        <p14:creationId xmlns:p14="http://schemas.microsoft.com/office/powerpoint/2010/main" val="740542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1249</Words>
  <Application>Microsoft Office PowerPoint</Application>
  <PresentationFormat>On-screen Show (4:3)</PresentationFormat>
  <Paragraphs>112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Introduction</vt:lpstr>
      <vt:lpstr>Introduction</vt:lpstr>
      <vt:lpstr>Lecture 17</vt:lpstr>
      <vt:lpstr>Lecture 17</vt:lpstr>
      <vt:lpstr>Lecture 17</vt:lpstr>
      <vt:lpstr>Lecture 17</vt:lpstr>
      <vt:lpstr>Lecture 17</vt:lpstr>
      <vt:lpstr>Lecture 17</vt:lpstr>
      <vt:lpstr>Lecture 17</vt:lpstr>
      <vt:lpstr>Lecture 17</vt:lpstr>
      <vt:lpstr>Lecture 17</vt:lpstr>
      <vt:lpstr>Lecture 17</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52</cp:revision>
  <dcterms:created xsi:type="dcterms:W3CDTF">2013-06-25T22:35:23Z</dcterms:created>
  <dcterms:modified xsi:type="dcterms:W3CDTF">2013-07-11T04:14:02Z</dcterms:modified>
</cp:coreProperties>
</file>