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816E9-ABCB-49F4-9A2F-9BC8BB43EF72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FAC41-8B41-46CA-BBA4-EFB910ED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94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44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14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20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21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69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5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69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3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73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27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6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AC41-8B41-46CA-BBA4-EFB910ED39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7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5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7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2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3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2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56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4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5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6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9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F9399-BFA0-4DDB-BE40-99C267350EFC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4B948-798F-4ADA-95AA-8D3E764B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9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600" dirty="0" smtClean="0"/>
              <a:t>In the previous lecture we analyzed the implications of assuming rigid wages (W) and prices (P) </a:t>
            </a:r>
            <a:r>
              <a:rPr lang="en-US" sz="2600" dirty="0" smtClean="0"/>
              <a:t>for the generation and removal of disequilibrium in GDP</a:t>
            </a:r>
            <a:r>
              <a:rPr lang="en-US" sz="2600" dirty="0" smtClean="0"/>
              <a:t>. </a:t>
            </a:r>
            <a:endParaRPr lang="en-US" sz="2600" dirty="0" smtClean="0"/>
          </a:p>
          <a:p>
            <a:pPr algn="just"/>
            <a:r>
              <a:rPr lang="en-US" sz="2600" dirty="0" smtClean="0"/>
              <a:t>We saw that this assumption of rigidity is key to generating changes in output and employment every time there is a </a:t>
            </a:r>
            <a:r>
              <a:rPr lang="en-US" sz="2600" dirty="0" smtClean="0"/>
              <a:t>mismatch between realized expenditures and current income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algn="just"/>
            <a:r>
              <a:rPr lang="en-US" sz="2600" dirty="0" smtClean="0"/>
              <a:t>We also briefly touched upon the case where W and P were assumed to be flexible and stated that in this case there would be no changes in output and employment in response to a mismatch between realized expenditures and current income.</a:t>
            </a:r>
          </a:p>
        </p:txBody>
      </p:sp>
    </p:spTree>
    <p:extLst>
      <p:ext uri="{BB962C8B-B14F-4D97-AF65-F5344CB8AC3E}">
        <p14:creationId xmlns:p14="http://schemas.microsoft.com/office/powerpoint/2010/main" val="166818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The new equilibrium level of GDP, in response to a decline in realized expenditure to $800, was $800, with total output now equaling 80 loaves. </a:t>
            </a:r>
          </a:p>
          <a:p>
            <a:pPr algn="just"/>
            <a:r>
              <a:rPr lang="en-US" dirty="0" smtClean="0"/>
              <a:t>Thus, the entire fall of $200 in nominal GDP reflected a decline in bread output (100 loaves @ $10 to 80 loaves @ $10) and so consisted of a decline in real GDP as well. </a:t>
            </a:r>
          </a:p>
          <a:p>
            <a:pPr algn="just"/>
            <a:r>
              <a:rPr lang="en-US" dirty="0" smtClean="0"/>
              <a:t>When realized expenditure levels climbed to $1200, the new equilibrium level of nominal and real GDP was $1200. The $200 increase consisted only of increases in output, no changes in 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3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Note also the extent of aggregation involved in our entire analysis of equilibrium GDP. </a:t>
            </a:r>
          </a:p>
          <a:p>
            <a:pPr algn="just"/>
            <a:r>
              <a:rPr lang="en-US" dirty="0" smtClean="0"/>
              <a:t>To begin with, GDP itself is a highly aggregative concept.</a:t>
            </a:r>
          </a:p>
          <a:p>
            <a:pPr algn="just"/>
            <a:r>
              <a:rPr lang="en-US" dirty="0" smtClean="0"/>
              <a:t>The forces of disequilibrium arise from a mismatch between two aggregates – total income generated in a year and total   realized expenditure out of that income. </a:t>
            </a:r>
          </a:p>
          <a:p>
            <a:pPr algn="just"/>
            <a:r>
              <a:rPr lang="en-US" dirty="0" smtClean="0"/>
              <a:t>Total income is generated in the course of producing a number of different consumer and durable capital goods, and total realized expenditure is expended on a variety of such goods.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9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resulting build up or drawing down of inventories occurs in a number of different sectors of the economy.</a:t>
            </a:r>
          </a:p>
          <a:p>
            <a:pPr algn="just"/>
            <a:r>
              <a:rPr lang="en-US" dirty="0" smtClean="0"/>
              <a:t>The wage rate/ wage level (W) of the economy as a whole is assumed to remain unchanged, as is the price level (P), which is an average of prices of heterogeneous goods. </a:t>
            </a:r>
          </a:p>
          <a:p>
            <a:pPr algn="just"/>
            <a:r>
              <a:rPr lang="en-US" dirty="0" smtClean="0"/>
              <a:t>All wages and prices remain unchanged together. If W and P are assumed to be flexible, all of them must rise and fall together. 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20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Similarly, the changes in inventory levels caused by the expenditure-income mismatch results in increases or decreases of total profit or profit on output as a whole. </a:t>
            </a:r>
          </a:p>
          <a:p>
            <a:pPr algn="just"/>
            <a:r>
              <a:rPr lang="en-US" dirty="0" smtClean="0"/>
              <a:t>This spurs increases or decreases in output and employment in industry as a whole. </a:t>
            </a:r>
          </a:p>
          <a:p>
            <a:pPr algn="just"/>
            <a:r>
              <a:rPr lang="en-US" dirty="0" smtClean="0"/>
              <a:t>All through the analysis, the implicit assumption is that entrepreneurs as a whole are making production and employment decisions in unison, in response to changes in expenditure patterns that affect the product market where a homogenous “output” is sold.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74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In this lecture we will first briefly revise the analysis with rigid W and P.</a:t>
            </a:r>
          </a:p>
          <a:p>
            <a:r>
              <a:rPr lang="en-US" sz="2600" dirty="0"/>
              <a:t>Then we will proceed to consider the case of flexible wages and prices in more detail. </a:t>
            </a:r>
          </a:p>
          <a:p>
            <a:r>
              <a:rPr lang="en-US" sz="2600" dirty="0"/>
              <a:t>We will especially focus on the reasons that mismatches between expenditure and income generate no changes in production and employment in such a scenario.</a:t>
            </a:r>
          </a:p>
          <a:p>
            <a:r>
              <a:rPr lang="en-US" sz="2600" dirty="0"/>
              <a:t>We also consider a few more implicit assumptions of underlying our analysis of equilibrium and disequilibrium levels of GDP. </a:t>
            </a:r>
          </a:p>
          <a:p>
            <a:endParaRPr lang="en-US" sz="2600" dirty="0"/>
          </a:p>
          <a:p>
            <a:pPr algn="just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57527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In a world where P is rigid, every mismatch between realized expenditure and income manifests itself in a deviation of inventories from their desired level.</a:t>
            </a:r>
            <a:endParaRPr lang="en-US" dirty="0" smtClean="0"/>
          </a:p>
          <a:p>
            <a:pPr algn="just"/>
            <a:r>
              <a:rPr lang="en-US" dirty="0" smtClean="0"/>
              <a:t>It is this sub-optimal build up or exhaustion of inventories that prompts producers to begin cutting back or increasing production levels.</a:t>
            </a:r>
            <a:endParaRPr lang="en-US" dirty="0" smtClean="0"/>
          </a:p>
          <a:p>
            <a:pPr algn="just"/>
            <a:r>
              <a:rPr lang="en-US" dirty="0" smtClean="0"/>
              <a:t>And now, given the assumption of a rigid W, this cut back in production necessarily results in the firing of workers, given than there can be no negotiations to lower wages. </a:t>
            </a:r>
            <a:endParaRPr lang="en-US" dirty="0" smtClean="0"/>
          </a:p>
          <a:p>
            <a:pPr algn="just"/>
            <a:r>
              <a:rPr lang="en-US" dirty="0" smtClean="0"/>
              <a:t>Thus, there is either an increase or a decrease in production, employment, income and GDP levels until equilibrium is restored.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600" dirty="0" smtClean="0"/>
              <a:t>Let us consider the processes of adjustment to </a:t>
            </a:r>
            <a:r>
              <a:rPr lang="en-US" sz="2600" dirty="0" smtClean="0"/>
              <a:t>a </a:t>
            </a:r>
            <a:r>
              <a:rPr lang="en-US" sz="2600" dirty="0" smtClean="0"/>
              <a:t>a decline in realized </a:t>
            </a:r>
            <a:r>
              <a:rPr lang="en-US" sz="2600" dirty="0" smtClean="0"/>
              <a:t>expenditure below income with flexible W and P </a:t>
            </a:r>
            <a:r>
              <a:rPr lang="en-US" sz="2600" dirty="0" smtClean="0"/>
              <a:t>in </a:t>
            </a:r>
            <a:r>
              <a:rPr lang="en-US" sz="2600" dirty="0" smtClean="0"/>
              <a:t>greater detail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algn="just"/>
            <a:r>
              <a:rPr lang="en-US" sz="2600" dirty="0" smtClean="0"/>
              <a:t>As we did in the previous lecture, consider our example of an economy where only consumer and intermediate goods are produced. </a:t>
            </a:r>
          </a:p>
          <a:p>
            <a:pPr algn="just"/>
            <a:r>
              <a:rPr lang="en-US" sz="2600" dirty="0" smtClean="0"/>
              <a:t>Income totaling $1000 is generated in the production of bread and the wheat and flour used up in its production. </a:t>
            </a:r>
          </a:p>
          <a:p>
            <a:pPr algn="just"/>
            <a:r>
              <a:rPr lang="en-US" sz="2600" dirty="0" smtClean="0"/>
              <a:t>All this income is spent on bread. 100 loaves are sold at $10 each. With $8 being spent as wages per loaf ($800 total), $2 is earned as interest and profit ($200 total, interest = $75, profits = $125).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6732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If realized expenditure now dips to $800, P begins to fall in response and settles at the lower level of $8, implying that all 100 loaves produced are still sold. </a:t>
            </a:r>
          </a:p>
          <a:p>
            <a:pPr algn="just"/>
            <a:r>
              <a:rPr lang="en-US" dirty="0" smtClean="0"/>
              <a:t>There is no build up of inventories. Nevertheless there is a fall in revenue and profits at the original W.</a:t>
            </a:r>
          </a:p>
          <a:p>
            <a:pPr algn="just"/>
            <a:r>
              <a:rPr lang="en-US" dirty="0" smtClean="0"/>
              <a:t>Revenues = $800, wages = $800, interest = $75, implying a loss of $75.</a:t>
            </a:r>
          </a:p>
          <a:p>
            <a:pPr algn="just"/>
            <a:r>
              <a:rPr lang="en-US" dirty="0" smtClean="0"/>
              <a:t>This spurs entrepreneurs to reduce their wage payments until wages fall to $6 (all 100 workers now employed at this lower W).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35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This process will continue until the original profitability is restored. </a:t>
            </a:r>
          </a:p>
          <a:p>
            <a:pPr algn="just"/>
            <a:r>
              <a:rPr lang="en-US" dirty="0" smtClean="0"/>
              <a:t>Thus, the entire impact of the reduction in realized expenditure was borne by P and W. </a:t>
            </a:r>
          </a:p>
          <a:p>
            <a:pPr algn="just"/>
            <a:r>
              <a:rPr lang="en-US" dirty="0" smtClean="0"/>
              <a:t>The old levels of output continued (100 loaves) as did the original level of employment (100 workers employed).</a:t>
            </a:r>
          </a:p>
          <a:p>
            <a:pPr algn="just"/>
            <a:r>
              <a:rPr lang="en-US" dirty="0" smtClean="0"/>
              <a:t>The adjustment process is similar if realized expenditure exceeds current income. W and P increase, the old levels of output and employment are maintained.</a:t>
            </a:r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229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If expenditure on bread is now $1200, P will rise to $12 and the old amount of bread will still be sold (100 loaves). </a:t>
            </a:r>
          </a:p>
          <a:p>
            <a:pPr algn="just"/>
            <a:r>
              <a:rPr lang="en-US" dirty="0" smtClean="0"/>
              <a:t>There will, however, be a rise in revenue. Given fixed wage payments (at the original W) and the original interest payments, there is a spike in the level of profitability.</a:t>
            </a:r>
          </a:p>
          <a:p>
            <a:pPr algn="just"/>
            <a:r>
              <a:rPr lang="en-US" dirty="0" smtClean="0"/>
              <a:t>This spurs an attempt to increase employment, all of which only translates into higher wages, raising W. </a:t>
            </a:r>
          </a:p>
          <a:p>
            <a:pPr algn="just"/>
            <a:r>
              <a:rPr lang="en-US" dirty="0" smtClean="0"/>
              <a:t>W rises and the original amount of employment is maintained, with the original level of profitability.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19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In a world of flexible W and P, the equilibrium level of GDP has nothing to do with expenditure-income mismatches and resulting changes in the levels of inventories.</a:t>
            </a:r>
          </a:p>
          <a:p>
            <a:pPr algn="just"/>
            <a:r>
              <a:rPr lang="en-US" dirty="0" smtClean="0"/>
              <a:t>Thus, rigidity of W and P is essential for generating those forces which change the level of GDP when there are such mismatches.</a:t>
            </a:r>
          </a:p>
          <a:p>
            <a:pPr algn="just"/>
            <a:r>
              <a:rPr lang="en-US" dirty="0" smtClean="0"/>
              <a:t>This is a crucial assumption for Keynesian macroeconomic analysis, the core of which focuses on expenditure changes resulting in changes in output and employment along with changes in the levels of inventories.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9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Another very important implication of the rigidity of W and P is the elimination of any difference between real and nominal GDP. </a:t>
            </a:r>
          </a:p>
          <a:p>
            <a:pPr algn="just"/>
            <a:r>
              <a:rPr lang="en-US" dirty="0" smtClean="0"/>
              <a:t>Given that prices are assumed to be fixed, any change in nominal GDP will necessarily reflect changes in output and not changes in price. </a:t>
            </a:r>
          </a:p>
          <a:p>
            <a:pPr algn="just"/>
            <a:r>
              <a:rPr lang="en-US" dirty="0" smtClean="0"/>
              <a:t>Thus, all changes in nominal and real GDP will coincide (as will all changes in nominal and real income).</a:t>
            </a:r>
          </a:p>
          <a:p>
            <a:pPr algn="just"/>
            <a:r>
              <a:rPr lang="en-US" dirty="0" smtClean="0"/>
              <a:t>For example, initially GDP was $1000, with output of bread (the only final good) = 100.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4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1284</Words>
  <Application>Microsoft Office PowerPoint</Application>
  <PresentationFormat>On-screen Show (4:3)</PresentationFormat>
  <Paragraphs>72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Introduction</vt:lpstr>
      <vt:lpstr>Introduction</vt:lpstr>
      <vt:lpstr>Lecture 16</vt:lpstr>
      <vt:lpstr>Lecture 16</vt:lpstr>
      <vt:lpstr>Lecture 16</vt:lpstr>
      <vt:lpstr>Lecture 16</vt:lpstr>
      <vt:lpstr>Lecture 16</vt:lpstr>
      <vt:lpstr>Lecture 16</vt:lpstr>
      <vt:lpstr>Lecture 16</vt:lpstr>
      <vt:lpstr>Lecture 16</vt:lpstr>
      <vt:lpstr>Lecture 16</vt:lpstr>
      <vt:lpstr>Lecture 16</vt:lpstr>
      <vt:lpstr>Lecture 16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GP</dc:creator>
  <cp:lastModifiedBy>GP</cp:lastModifiedBy>
  <cp:revision>28</cp:revision>
  <dcterms:created xsi:type="dcterms:W3CDTF">2013-06-06T17:23:55Z</dcterms:created>
  <dcterms:modified xsi:type="dcterms:W3CDTF">2013-07-10T16:12:47Z</dcterms:modified>
</cp:coreProperties>
</file>