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6" r:id="rId7"/>
    <p:sldId id="267" r:id="rId8"/>
    <p:sldId id="268" r:id="rId9"/>
    <p:sldId id="269" r:id="rId10"/>
    <p:sldId id="270" r:id="rId11"/>
    <p:sldId id="271" r:id="rId12"/>
    <p:sldId id="272"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1DDCC4E-A502-4F22-9C1C-0E3119488AF7}" type="datetimeFigureOut">
              <a:rPr lang="en-US" smtClean="0"/>
              <a:t>7/9/2013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8A5036-AEE9-4003-B310-C3C3D14A31C8}" type="slidenum">
              <a:rPr lang="en-US" smtClean="0"/>
              <a:t>‹#›</a:t>
            </a:fld>
            <a:endParaRPr lang="en-US"/>
          </a:p>
        </p:txBody>
      </p:sp>
    </p:spTree>
    <p:extLst>
      <p:ext uri="{BB962C8B-B14F-4D97-AF65-F5344CB8AC3E}">
        <p14:creationId xmlns:p14="http://schemas.microsoft.com/office/powerpoint/2010/main" val="9584693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1DDCC4E-A502-4F22-9C1C-0E3119488AF7}" type="datetimeFigureOut">
              <a:rPr lang="en-US" smtClean="0"/>
              <a:t>7/9/2013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8A5036-AEE9-4003-B310-C3C3D14A31C8}" type="slidenum">
              <a:rPr lang="en-US" smtClean="0"/>
              <a:t>‹#›</a:t>
            </a:fld>
            <a:endParaRPr lang="en-US"/>
          </a:p>
        </p:txBody>
      </p:sp>
    </p:spTree>
    <p:extLst>
      <p:ext uri="{BB962C8B-B14F-4D97-AF65-F5344CB8AC3E}">
        <p14:creationId xmlns:p14="http://schemas.microsoft.com/office/powerpoint/2010/main" val="27735025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1DDCC4E-A502-4F22-9C1C-0E3119488AF7}" type="datetimeFigureOut">
              <a:rPr lang="en-US" smtClean="0"/>
              <a:t>7/9/2013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8A5036-AEE9-4003-B310-C3C3D14A31C8}" type="slidenum">
              <a:rPr lang="en-US" smtClean="0"/>
              <a:t>‹#›</a:t>
            </a:fld>
            <a:endParaRPr lang="en-US"/>
          </a:p>
        </p:txBody>
      </p:sp>
    </p:spTree>
    <p:extLst>
      <p:ext uri="{BB962C8B-B14F-4D97-AF65-F5344CB8AC3E}">
        <p14:creationId xmlns:p14="http://schemas.microsoft.com/office/powerpoint/2010/main" val="13673060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1DDCC4E-A502-4F22-9C1C-0E3119488AF7}" type="datetimeFigureOut">
              <a:rPr lang="en-US" smtClean="0"/>
              <a:t>7/9/2013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8A5036-AEE9-4003-B310-C3C3D14A31C8}" type="slidenum">
              <a:rPr lang="en-US" smtClean="0"/>
              <a:t>‹#›</a:t>
            </a:fld>
            <a:endParaRPr lang="en-US"/>
          </a:p>
        </p:txBody>
      </p:sp>
    </p:spTree>
    <p:extLst>
      <p:ext uri="{BB962C8B-B14F-4D97-AF65-F5344CB8AC3E}">
        <p14:creationId xmlns:p14="http://schemas.microsoft.com/office/powerpoint/2010/main" val="3948755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1DDCC4E-A502-4F22-9C1C-0E3119488AF7}" type="datetimeFigureOut">
              <a:rPr lang="en-US" smtClean="0"/>
              <a:t>7/9/2013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8A5036-AEE9-4003-B310-C3C3D14A31C8}" type="slidenum">
              <a:rPr lang="en-US" smtClean="0"/>
              <a:t>‹#›</a:t>
            </a:fld>
            <a:endParaRPr lang="en-US"/>
          </a:p>
        </p:txBody>
      </p:sp>
    </p:spTree>
    <p:extLst>
      <p:ext uri="{BB962C8B-B14F-4D97-AF65-F5344CB8AC3E}">
        <p14:creationId xmlns:p14="http://schemas.microsoft.com/office/powerpoint/2010/main" val="24750267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1DDCC4E-A502-4F22-9C1C-0E3119488AF7}" type="datetimeFigureOut">
              <a:rPr lang="en-US" smtClean="0"/>
              <a:t>7/9/2013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8A5036-AEE9-4003-B310-C3C3D14A31C8}" type="slidenum">
              <a:rPr lang="en-US" smtClean="0"/>
              <a:t>‹#›</a:t>
            </a:fld>
            <a:endParaRPr lang="en-US"/>
          </a:p>
        </p:txBody>
      </p:sp>
    </p:spTree>
    <p:extLst>
      <p:ext uri="{BB962C8B-B14F-4D97-AF65-F5344CB8AC3E}">
        <p14:creationId xmlns:p14="http://schemas.microsoft.com/office/powerpoint/2010/main" val="3568435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1DDCC4E-A502-4F22-9C1C-0E3119488AF7}" type="datetimeFigureOut">
              <a:rPr lang="en-US" smtClean="0"/>
              <a:t>7/9/2013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48A5036-AEE9-4003-B310-C3C3D14A31C8}" type="slidenum">
              <a:rPr lang="en-US" smtClean="0"/>
              <a:t>‹#›</a:t>
            </a:fld>
            <a:endParaRPr lang="en-US"/>
          </a:p>
        </p:txBody>
      </p:sp>
    </p:spTree>
    <p:extLst>
      <p:ext uri="{BB962C8B-B14F-4D97-AF65-F5344CB8AC3E}">
        <p14:creationId xmlns:p14="http://schemas.microsoft.com/office/powerpoint/2010/main" val="9861428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1DDCC4E-A502-4F22-9C1C-0E3119488AF7}" type="datetimeFigureOut">
              <a:rPr lang="en-US" smtClean="0"/>
              <a:t>7/9/2013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48A5036-AEE9-4003-B310-C3C3D14A31C8}" type="slidenum">
              <a:rPr lang="en-US" smtClean="0"/>
              <a:t>‹#›</a:t>
            </a:fld>
            <a:endParaRPr lang="en-US"/>
          </a:p>
        </p:txBody>
      </p:sp>
    </p:spTree>
    <p:extLst>
      <p:ext uri="{BB962C8B-B14F-4D97-AF65-F5344CB8AC3E}">
        <p14:creationId xmlns:p14="http://schemas.microsoft.com/office/powerpoint/2010/main" val="38742243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DDCC4E-A502-4F22-9C1C-0E3119488AF7}" type="datetimeFigureOut">
              <a:rPr lang="en-US" smtClean="0"/>
              <a:t>7/9/2013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48A5036-AEE9-4003-B310-C3C3D14A31C8}" type="slidenum">
              <a:rPr lang="en-US" smtClean="0"/>
              <a:t>‹#›</a:t>
            </a:fld>
            <a:endParaRPr lang="en-US"/>
          </a:p>
        </p:txBody>
      </p:sp>
    </p:spTree>
    <p:extLst>
      <p:ext uri="{BB962C8B-B14F-4D97-AF65-F5344CB8AC3E}">
        <p14:creationId xmlns:p14="http://schemas.microsoft.com/office/powerpoint/2010/main" val="27538423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1DDCC4E-A502-4F22-9C1C-0E3119488AF7}" type="datetimeFigureOut">
              <a:rPr lang="en-US" smtClean="0"/>
              <a:t>7/9/2013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8A5036-AEE9-4003-B310-C3C3D14A31C8}" type="slidenum">
              <a:rPr lang="en-US" smtClean="0"/>
              <a:t>‹#›</a:t>
            </a:fld>
            <a:endParaRPr lang="en-US"/>
          </a:p>
        </p:txBody>
      </p:sp>
    </p:spTree>
    <p:extLst>
      <p:ext uri="{BB962C8B-B14F-4D97-AF65-F5344CB8AC3E}">
        <p14:creationId xmlns:p14="http://schemas.microsoft.com/office/powerpoint/2010/main" val="42156827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1DDCC4E-A502-4F22-9C1C-0E3119488AF7}" type="datetimeFigureOut">
              <a:rPr lang="en-US" smtClean="0"/>
              <a:t>7/9/2013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8A5036-AEE9-4003-B310-C3C3D14A31C8}" type="slidenum">
              <a:rPr lang="en-US" smtClean="0"/>
              <a:t>‹#›</a:t>
            </a:fld>
            <a:endParaRPr lang="en-US"/>
          </a:p>
        </p:txBody>
      </p:sp>
    </p:spTree>
    <p:extLst>
      <p:ext uri="{BB962C8B-B14F-4D97-AF65-F5344CB8AC3E}">
        <p14:creationId xmlns:p14="http://schemas.microsoft.com/office/powerpoint/2010/main" val="1771845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1DDCC4E-A502-4F22-9C1C-0E3119488AF7}" type="datetimeFigureOut">
              <a:rPr lang="en-US" smtClean="0"/>
              <a:t>7/9/2013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48A5036-AEE9-4003-B310-C3C3D14A31C8}" type="slidenum">
              <a:rPr lang="en-US" smtClean="0"/>
              <a:t>‹#›</a:t>
            </a:fld>
            <a:endParaRPr lang="en-US"/>
          </a:p>
        </p:txBody>
      </p:sp>
    </p:spTree>
    <p:extLst>
      <p:ext uri="{BB962C8B-B14F-4D97-AF65-F5344CB8AC3E}">
        <p14:creationId xmlns:p14="http://schemas.microsoft.com/office/powerpoint/2010/main" val="11063625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normAutofit fontScale="85000" lnSpcReduction="10000"/>
          </a:bodyPr>
          <a:lstStyle/>
          <a:p>
            <a:pPr algn="just"/>
            <a:r>
              <a:rPr lang="en-US" dirty="0" smtClean="0"/>
              <a:t>In lecture 14 we introduced the important concepts of equilibrium and disequilibrium levels of GDP. </a:t>
            </a:r>
          </a:p>
          <a:p>
            <a:pPr algn="just"/>
            <a:r>
              <a:rPr lang="en-US" dirty="0" smtClean="0"/>
              <a:t>In this lecture we will analyze these concepts further and clarify some of the implicit assumptions that we have been making in our analysis so far.</a:t>
            </a:r>
          </a:p>
          <a:p>
            <a:pPr algn="just"/>
            <a:r>
              <a:rPr lang="en-US" dirty="0" smtClean="0"/>
              <a:t>Why are these concepts so vital? Because they lie, essentially, at the very heart of Keynesian macroeconomics. </a:t>
            </a:r>
          </a:p>
          <a:p>
            <a:pPr algn="just"/>
            <a:r>
              <a:rPr lang="en-US" dirty="0" smtClean="0"/>
              <a:t>Keynes’ macroeconomic theory </a:t>
            </a:r>
            <a:r>
              <a:rPr lang="en-US" dirty="0" smtClean="0"/>
              <a:t>can, in brief, </a:t>
            </a:r>
            <a:r>
              <a:rPr lang="en-US" dirty="0" smtClean="0"/>
              <a:t>be described as a theory of an equilibrium level of GDP or national income.</a:t>
            </a:r>
            <a:endParaRPr lang="en-US" dirty="0"/>
          </a:p>
        </p:txBody>
      </p:sp>
    </p:spTree>
    <p:extLst>
      <p:ext uri="{BB962C8B-B14F-4D97-AF65-F5344CB8AC3E}">
        <p14:creationId xmlns:p14="http://schemas.microsoft.com/office/powerpoint/2010/main" val="40587894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15</a:t>
            </a:r>
            <a:endParaRPr lang="en-US" dirty="0"/>
          </a:p>
        </p:txBody>
      </p:sp>
      <p:sp>
        <p:nvSpPr>
          <p:cNvPr id="3" name="Content Placeholder 2"/>
          <p:cNvSpPr>
            <a:spLocks noGrp="1"/>
          </p:cNvSpPr>
          <p:nvPr>
            <p:ph idx="1"/>
          </p:nvPr>
        </p:nvSpPr>
        <p:spPr/>
        <p:txBody>
          <a:bodyPr>
            <a:normAutofit fontScale="85000" lnSpcReduction="20000"/>
          </a:bodyPr>
          <a:lstStyle/>
          <a:p>
            <a:pPr algn="just"/>
            <a:r>
              <a:rPr lang="en-US" dirty="0"/>
              <a:t>At $10 a loaf, 120 loaves are now sold. Inventories are run down and profits for the current year increase (revenues = $1200, wages = $800, interest ($75) and profits = $400</a:t>
            </a:r>
            <a:r>
              <a:rPr lang="en-US" dirty="0" smtClean="0"/>
              <a:t>).</a:t>
            </a:r>
          </a:p>
          <a:p>
            <a:pPr algn="just"/>
            <a:r>
              <a:rPr lang="en-US" dirty="0" smtClean="0"/>
              <a:t>The increase in profits spurs an increase in the production of bread as well as flour and wheat. </a:t>
            </a:r>
          </a:p>
          <a:p>
            <a:pPr algn="just"/>
            <a:r>
              <a:rPr lang="en-US" dirty="0" smtClean="0"/>
              <a:t>Given the rigid W of $8, the entire increase in the demand for laborers from the bread, flour and wheat producers results in an increase in employment. </a:t>
            </a:r>
          </a:p>
          <a:p>
            <a:pPr algn="just"/>
            <a:r>
              <a:rPr lang="en-US" dirty="0" smtClean="0"/>
              <a:t>The process continues until a new equilibrium GDP is attained at $1200, with 120 loaves produced and sold, more workers hired and profits back to old levels. </a:t>
            </a:r>
          </a:p>
        </p:txBody>
      </p:sp>
    </p:spTree>
    <p:extLst>
      <p:ext uri="{BB962C8B-B14F-4D97-AF65-F5344CB8AC3E}">
        <p14:creationId xmlns:p14="http://schemas.microsoft.com/office/powerpoint/2010/main" val="17427505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15</a:t>
            </a:r>
            <a:endParaRPr lang="en-US" dirty="0"/>
          </a:p>
        </p:txBody>
      </p:sp>
      <p:sp>
        <p:nvSpPr>
          <p:cNvPr id="3" name="Content Placeholder 2"/>
          <p:cNvSpPr>
            <a:spLocks noGrp="1"/>
          </p:cNvSpPr>
          <p:nvPr>
            <p:ph idx="1"/>
          </p:nvPr>
        </p:nvSpPr>
        <p:spPr/>
        <p:txBody>
          <a:bodyPr>
            <a:noAutofit/>
          </a:bodyPr>
          <a:lstStyle/>
          <a:p>
            <a:pPr algn="just"/>
            <a:r>
              <a:rPr lang="en-US" sz="2600" dirty="0" smtClean="0"/>
              <a:t>Thus, </a:t>
            </a:r>
            <a:r>
              <a:rPr lang="en-US" sz="2600" dirty="0"/>
              <a:t>t</a:t>
            </a:r>
            <a:r>
              <a:rPr lang="en-US" sz="2600" dirty="0" smtClean="0"/>
              <a:t>he </a:t>
            </a:r>
            <a:r>
              <a:rPr lang="en-US" sz="2600" dirty="0" smtClean="0"/>
              <a:t>assumption of rigidity is key to generating changes in output and employment every time there is a change in the level of inventories away from the optimal level.</a:t>
            </a:r>
          </a:p>
          <a:p>
            <a:pPr algn="just"/>
            <a:r>
              <a:rPr lang="en-US" sz="2600" dirty="0" smtClean="0"/>
              <a:t>But what if W and P could be flexible instead? How would the adjustment process in response to a mismatch between realized expenditure and income appear in such a scenario?</a:t>
            </a:r>
            <a:r>
              <a:rPr lang="en-US" sz="2600" dirty="0" smtClean="0"/>
              <a:t> </a:t>
            </a:r>
            <a:endParaRPr lang="en-US" sz="2600" dirty="0" smtClean="0"/>
          </a:p>
          <a:p>
            <a:pPr algn="just"/>
            <a:r>
              <a:rPr lang="en-US" sz="2600" dirty="0" smtClean="0"/>
              <a:t>Would such a mismatch and the associated changes in inventory levels still lead to a reduction in production, employment and GDP? </a:t>
            </a:r>
            <a:endParaRPr lang="en-US" sz="2600" dirty="0"/>
          </a:p>
        </p:txBody>
      </p:sp>
    </p:spTree>
    <p:extLst>
      <p:ext uri="{BB962C8B-B14F-4D97-AF65-F5344CB8AC3E}">
        <p14:creationId xmlns:p14="http://schemas.microsoft.com/office/powerpoint/2010/main" val="40709513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a:t>
            </a:r>
            <a:r>
              <a:rPr lang="en-US" dirty="0" smtClean="0"/>
              <a:t>15</a:t>
            </a:r>
            <a:endParaRPr lang="en-US" dirty="0"/>
          </a:p>
        </p:txBody>
      </p:sp>
      <p:sp>
        <p:nvSpPr>
          <p:cNvPr id="3" name="Content Placeholder 2"/>
          <p:cNvSpPr>
            <a:spLocks noGrp="1"/>
          </p:cNvSpPr>
          <p:nvPr>
            <p:ph idx="1"/>
          </p:nvPr>
        </p:nvSpPr>
        <p:spPr/>
        <p:txBody>
          <a:bodyPr>
            <a:normAutofit fontScale="85000" lnSpcReduction="20000"/>
          </a:bodyPr>
          <a:lstStyle/>
          <a:p>
            <a:pPr algn="just"/>
            <a:r>
              <a:rPr lang="en-US" dirty="0" smtClean="0"/>
              <a:t>Consider a world where P could rise or fall in response to a change in the amount of realized expenditure and where W could do the same in response to a change in the demand for labor.</a:t>
            </a:r>
          </a:p>
          <a:p>
            <a:pPr algn="just"/>
            <a:r>
              <a:rPr lang="en-US" dirty="0" smtClean="0"/>
              <a:t>In such a scenario, a reduction in expenditure on consumer goods could result in a decline in P and a reduction in W to maintain profit levels intact.</a:t>
            </a:r>
          </a:p>
          <a:p>
            <a:pPr algn="just"/>
            <a:r>
              <a:rPr lang="en-US" dirty="0" smtClean="0"/>
              <a:t>As a result, a decline in realized expenditure below current income need not result in a decline in output and employment. </a:t>
            </a:r>
          </a:p>
          <a:p>
            <a:pPr algn="just"/>
            <a:r>
              <a:rPr lang="en-US" dirty="0" smtClean="0"/>
              <a:t>The old levels of output and employment can be maintained at the lower W and P. </a:t>
            </a:r>
            <a:endParaRPr lang="en-US" dirty="0"/>
          </a:p>
        </p:txBody>
      </p:sp>
    </p:spTree>
    <p:extLst>
      <p:ext uri="{BB962C8B-B14F-4D97-AF65-F5344CB8AC3E}">
        <p14:creationId xmlns:p14="http://schemas.microsoft.com/office/powerpoint/2010/main" val="35970753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15</a:t>
            </a:r>
            <a:endParaRPr lang="en-US" dirty="0"/>
          </a:p>
        </p:txBody>
      </p:sp>
      <p:sp>
        <p:nvSpPr>
          <p:cNvPr id="3" name="Content Placeholder 2"/>
          <p:cNvSpPr>
            <a:spLocks noGrp="1"/>
          </p:cNvSpPr>
          <p:nvPr>
            <p:ph idx="1"/>
          </p:nvPr>
        </p:nvSpPr>
        <p:spPr/>
        <p:txBody>
          <a:bodyPr>
            <a:normAutofit fontScale="85000" lnSpcReduction="10000"/>
          </a:bodyPr>
          <a:lstStyle/>
          <a:p>
            <a:pPr algn="just"/>
            <a:r>
              <a:rPr lang="en-US" dirty="0" smtClean="0"/>
              <a:t>In our analysis we noted that there can be a divergence between current income earned (income earned in a given period of time, such as a year) and the realized expenditure out of this income in the same period. </a:t>
            </a:r>
          </a:p>
          <a:p>
            <a:pPr algn="just"/>
            <a:r>
              <a:rPr lang="en-US" dirty="0" smtClean="0"/>
              <a:t>Yet, we also noted that total expenditure in a year can be defined to equal total income in that year, so as to maintain the identity between the GDP calculated using the income and expenditure methods.</a:t>
            </a:r>
          </a:p>
          <a:p>
            <a:pPr algn="just"/>
            <a:r>
              <a:rPr lang="en-US" dirty="0" smtClean="0"/>
              <a:t>This has the potential to be a great source of confusion and collective head scratching! </a:t>
            </a:r>
            <a:endParaRPr lang="en-US" dirty="0"/>
          </a:p>
        </p:txBody>
      </p:sp>
    </p:spTree>
    <p:extLst>
      <p:ext uri="{BB962C8B-B14F-4D97-AF65-F5344CB8AC3E}">
        <p14:creationId xmlns:p14="http://schemas.microsoft.com/office/powerpoint/2010/main" val="27270861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15</a:t>
            </a:r>
            <a:endParaRPr lang="en-US" dirty="0"/>
          </a:p>
        </p:txBody>
      </p:sp>
      <p:sp>
        <p:nvSpPr>
          <p:cNvPr id="3" name="Content Placeholder 2"/>
          <p:cNvSpPr>
            <a:spLocks noGrp="1"/>
          </p:cNvSpPr>
          <p:nvPr>
            <p:ph idx="1"/>
          </p:nvPr>
        </p:nvSpPr>
        <p:spPr/>
        <p:txBody>
          <a:bodyPr>
            <a:normAutofit fontScale="92500" lnSpcReduction="20000"/>
          </a:bodyPr>
          <a:lstStyle/>
          <a:p>
            <a:pPr algn="just"/>
            <a:r>
              <a:rPr lang="en-US" dirty="0" smtClean="0"/>
              <a:t>The confusion arises from a poor use of the term expenditure, which is used in two distinct senses. </a:t>
            </a:r>
          </a:p>
          <a:p>
            <a:pPr algn="just"/>
            <a:r>
              <a:rPr lang="en-US" dirty="0" smtClean="0"/>
              <a:t>The confusion can be reduced by noting that total income earned and “realized” expenditure out of that income can be unequal.</a:t>
            </a:r>
          </a:p>
          <a:p>
            <a:pPr algn="just"/>
            <a:r>
              <a:rPr lang="en-US" dirty="0" smtClean="0"/>
              <a:t>Whereas total income is always necessarily equal to “defined” total expenditure (with the category of investment expenditure being used as the makeweight to maintain equality).</a:t>
            </a:r>
          </a:p>
          <a:p>
            <a:pPr algn="just"/>
            <a:r>
              <a:rPr lang="en-US" dirty="0" smtClean="0"/>
              <a:t>Given the importance of these concepts, it is important to keep these subtleties in mind. </a:t>
            </a:r>
            <a:endParaRPr lang="en-US" dirty="0"/>
          </a:p>
        </p:txBody>
      </p:sp>
    </p:spTree>
    <p:extLst>
      <p:ext uri="{BB962C8B-B14F-4D97-AF65-F5344CB8AC3E}">
        <p14:creationId xmlns:p14="http://schemas.microsoft.com/office/powerpoint/2010/main" val="41589048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15</a:t>
            </a:r>
            <a:endParaRPr lang="en-US" dirty="0"/>
          </a:p>
        </p:txBody>
      </p:sp>
      <p:sp>
        <p:nvSpPr>
          <p:cNvPr id="3" name="Content Placeholder 2"/>
          <p:cNvSpPr>
            <a:spLocks noGrp="1"/>
          </p:cNvSpPr>
          <p:nvPr>
            <p:ph idx="1"/>
          </p:nvPr>
        </p:nvSpPr>
        <p:spPr/>
        <p:txBody>
          <a:bodyPr>
            <a:normAutofit fontScale="77500" lnSpcReduction="20000"/>
          </a:bodyPr>
          <a:lstStyle/>
          <a:p>
            <a:pPr algn="just"/>
            <a:r>
              <a:rPr lang="en-US" dirty="0" smtClean="0"/>
              <a:t>In the previous lecture we </a:t>
            </a:r>
            <a:r>
              <a:rPr lang="en-US" dirty="0" smtClean="0"/>
              <a:t>noted that in the case where no durable capital goods are being produced, a mismatch between realized expenditure and income must result in a build up/running down of inventories in the consumption goods sector.</a:t>
            </a:r>
            <a:endParaRPr lang="en-US" dirty="0" smtClean="0"/>
          </a:p>
          <a:p>
            <a:pPr algn="just"/>
            <a:r>
              <a:rPr lang="en-US" dirty="0" smtClean="0"/>
              <a:t>In an economy where durable capital goods are also being produced, this mismatch could lead to a change in the inventory levels of either (or both) sectors.</a:t>
            </a:r>
            <a:endParaRPr lang="en-US" dirty="0" smtClean="0"/>
          </a:p>
          <a:p>
            <a:pPr algn="just"/>
            <a:r>
              <a:rPr lang="en-US" dirty="0" smtClean="0"/>
              <a:t>The reasoning behind what makes for an equilibrium or disequilibrium level of GDP, however, remains unchanged in either case.</a:t>
            </a:r>
            <a:endParaRPr lang="en-US" dirty="0" smtClean="0"/>
          </a:p>
          <a:p>
            <a:pPr algn="just"/>
            <a:r>
              <a:rPr lang="en-US" dirty="0" smtClean="0"/>
              <a:t>GDP is at equilibrium when realized expenditure equals total current income earned.</a:t>
            </a:r>
            <a:r>
              <a:rPr lang="en-US" dirty="0" smtClean="0"/>
              <a:t> </a:t>
            </a:r>
            <a:endParaRPr lang="en-US" dirty="0"/>
          </a:p>
        </p:txBody>
      </p:sp>
    </p:spTree>
    <p:extLst>
      <p:ext uri="{BB962C8B-B14F-4D97-AF65-F5344CB8AC3E}">
        <p14:creationId xmlns:p14="http://schemas.microsoft.com/office/powerpoint/2010/main" val="36205304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15</a:t>
            </a:r>
            <a:endParaRPr lang="en-US" dirty="0"/>
          </a:p>
        </p:txBody>
      </p:sp>
      <p:sp>
        <p:nvSpPr>
          <p:cNvPr id="3" name="Content Placeholder 2"/>
          <p:cNvSpPr>
            <a:spLocks noGrp="1"/>
          </p:cNvSpPr>
          <p:nvPr>
            <p:ph idx="1"/>
          </p:nvPr>
        </p:nvSpPr>
        <p:spPr/>
        <p:txBody>
          <a:bodyPr>
            <a:normAutofit fontScale="77500" lnSpcReduction="20000"/>
          </a:bodyPr>
          <a:lstStyle/>
          <a:p>
            <a:pPr algn="just"/>
            <a:r>
              <a:rPr lang="en-US" dirty="0" smtClean="0"/>
              <a:t>The </a:t>
            </a:r>
            <a:r>
              <a:rPr lang="en-US" dirty="0" smtClean="0"/>
              <a:t>processes that come into play to remove a disequilibrium in the level of GDP are also identical in both cases.</a:t>
            </a:r>
            <a:endParaRPr lang="en-US" dirty="0" smtClean="0"/>
          </a:p>
          <a:p>
            <a:pPr algn="just"/>
            <a:r>
              <a:rPr lang="en-US" dirty="0" smtClean="0"/>
              <a:t>Realized expenditure being below income earned results in a decline in production and income until the mismatch is removed.</a:t>
            </a:r>
            <a:endParaRPr lang="en-US" dirty="0" smtClean="0"/>
          </a:p>
          <a:p>
            <a:pPr algn="just"/>
            <a:r>
              <a:rPr lang="en-US" dirty="0" smtClean="0"/>
              <a:t>Whereas realized expenditure being above current income leads to a running down of inventories and an increase in the level of production and income.</a:t>
            </a:r>
            <a:r>
              <a:rPr lang="en-US" dirty="0" smtClean="0"/>
              <a:t> </a:t>
            </a:r>
          </a:p>
          <a:p>
            <a:pPr algn="just"/>
            <a:r>
              <a:rPr lang="en-US" dirty="0" smtClean="0"/>
              <a:t>Equilibrium GDP need not be associated with zero inventories. Producers might very well have an optimal level of inventories that they wish to maintain. Deviations from this optimal level generate disequilibrium.</a:t>
            </a:r>
            <a:endParaRPr lang="en-US" dirty="0" smtClean="0"/>
          </a:p>
        </p:txBody>
      </p:sp>
    </p:spTree>
    <p:extLst>
      <p:ext uri="{BB962C8B-B14F-4D97-AF65-F5344CB8AC3E}">
        <p14:creationId xmlns:p14="http://schemas.microsoft.com/office/powerpoint/2010/main" val="39518271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Lecture 15</a:t>
            </a:r>
            <a:endParaRPr lang="en-US" dirty="0"/>
          </a:p>
        </p:txBody>
      </p:sp>
      <p:sp>
        <p:nvSpPr>
          <p:cNvPr id="5" name="Content Placeholder 4"/>
          <p:cNvSpPr>
            <a:spLocks noGrp="1"/>
          </p:cNvSpPr>
          <p:nvPr>
            <p:ph idx="1"/>
          </p:nvPr>
        </p:nvSpPr>
        <p:spPr/>
        <p:txBody>
          <a:bodyPr>
            <a:noAutofit/>
          </a:bodyPr>
          <a:lstStyle/>
          <a:p>
            <a:pPr algn="just"/>
            <a:r>
              <a:rPr lang="en-US" sz="2600" dirty="0" smtClean="0"/>
              <a:t>Throughout our analysis of equilibrium and disequilibrium in GDP levels, we have made an important implicit assumption – that of rigid prices and wages. </a:t>
            </a:r>
          </a:p>
          <a:p>
            <a:pPr algn="just"/>
            <a:r>
              <a:rPr lang="en-US" sz="2600" dirty="0" smtClean="0"/>
              <a:t>We have assumed that the price level P and the wage level W are rigid and cannot fall or rise in response to changes in demand.</a:t>
            </a:r>
          </a:p>
          <a:p>
            <a:pPr algn="just"/>
            <a:r>
              <a:rPr lang="en-US" sz="2600" dirty="0" smtClean="0"/>
              <a:t>To understand the implications of this assumption for our analysis let us reconsider our example where only bread, wheat and flour are being produced. </a:t>
            </a:r>
          </a:p>
          <a:p>
            <a:pPr algn="just"/>
            <a:r>
              <a:rPr lang="en-US" sz="2600" dirty="0" smtClean="0"/>
              <a:t>Total income generated is $1000, $800 on wages and $200 on interest and profits (interest $75, profits $125).  </a:t>
            </a:r>
            <a:endParaRPr lang="en-US" sz="2600" dirty="0"/>
          </a:p>
        </p:txBody>
      </p:sp>
    </p:spTree>
    <p:extLst>
      <p:ext uri="{BB962C8B-B14F-4D97-AF65-F5344CB8AC3E}">
        <p14:creationId xmlns:p14="http://schemas.microsoft.com/office/powerpoint/2010/main" val="37936569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p:tgtEl>
                                          <p:spTgt spid="5">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5">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p:tgtEl>
                                          <p:spTgt spid="5">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5">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p:tgtEl>
                                          <p:spTgt spid="5">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5">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p:tgtEl>
                                          <p:spTgt spid="5">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15</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242862730"/>
              </p:ext>
            </p:extLst>
          </p:nvPr>
        </p:nvGraphicFramePr>
        <p:xfrm>
          <a:off x="457200" y="1676400"/>
          <a:ext cx="8229600" cy="4663440"/>
        </p:xfrm>
        <a:graphic>
          <a:graphicData uri="http://schemas.openxmlformats.org/drawingml/2006/table">
            <a:tbl>
              <a:tblPr firstRow="1" bandRow="1">
                <a:tableStyleId>{5940675A-B579-460E-94D1-54222C63F5DA}</a:tableStyleId>
              </a:tblPr>
              <a:tblGrid>
                <a:gridCol w="8229600"/>
              </a:tblGrid>
              <a:tr h="370840">
                <a:tc>
                  <a:txBody>
                    <a:bodyPr/>
                    <a:lstStyle/>
                    <a:p>
                      <a:pPr algn="just"/>
                      <a:r>
                        <a:rPr lang="en-US" sz="2400" dirty="0" smtClean="0"/>
                        <a:t>Payments</a:t>
                      </a:r>
                      <a:r>
                        <a:rPr lang="en-US" sz="2400" baseline="0" dirty="0" smtClean="0"/>
                        <a:t> of wheat producers: $250 as wages (to labor), $25 as interest (to creditors/imputed). </a:t>
                      </a:r>
                    </a:p>
                    <a:p>
                      <a:pPr algn="just"/>
                      <a:r>
                        <a:rPr lang="en-US" sz="2400" baseline="0" dirty="0" smtClean="0"/>
                        <a:t>Revenue earned by selling wheat (to flour producers): $300. Total profits earned  = $25.</a:t>
                      </a:r>
                      <a:endParaRPr lang="en-US" sz="2400" dirty="0"/>
                    </a:p>
                  </a:txBody>
                  <a:tcPr/>
                </a:tc>
              </a:tr>
              <a:tr h="370840">
                <a:tc>
                  <a:txBody>
                    <a:bodyPr/>
                    <a:lstStyle/>
                    <a:p>
                      <a:pPr algn="just"/>
                      <a:r>
                        <a:rPr lang="en-US" sz="2400" dirty="0" smtClean="0"/>
                        <a:t>Payments of flour producers: $300</a:t>
                      </a:r>
                      <a:r>
                        <a:rPr lang="en-US" sz="2400" baseline="0" dirty="0" smtClean="0"/>
                        <a:t> to wheat producers, $225 as wages (to labor), $25 as interest (to creditors).</a:t>
                      </a:r>
                    </a:p>
                    <a:p>
                      <a:pPr algn="just"/>
                      <a:r>
                        <a:rPr lang="en-US" sz="2400" baseline="0" dirty="0" smtClean="0"/>
                        <a:t>Revenue earned by selling flour (to bread producers): $600. Total profits earned = $50.</a:t>
                      </a:r>
                      <a:endParaRPr lang="en-US" sz="2400" dirty="0"/>
                    </a:p>
                  </a:txBody>
                  <a:tcPr/>
                </a:tc>
              </a:tr>
              <a:tr h="370840">
                <a:tc>
                  <a:txBody>
                    <a:bodyPr/>
                    <a:lstStyle/>
                    <a:p>
                      <a:pPr algn="just"/>
                      <a:r>
                        <a:rPr lang="en-US" sz="2400" dirty="0" smtClean="0"/>
                        <a:t>Payments of bread producers:</a:t>
                      </a:r>
                      <a:r>
                        <a:rPr lang="en-US" sz="2400" baseline="0" dirty="0" smtClean="0"/>
                        <a:t> $600 to flour producers, $325 as wages (to labor), $25 as interest (to creditors).</a:t>
                      </a:r>
                    </a:p>
                    <a:p>
                      <a:pPr algn="just"/>
                      <a:r>
                        <a:rPr lang="en-US" sz="2400" baseline="0" dirty="0" smtClean="0"/>
                        <a:t>Revenue earned through sale of bread (to consumers): $1000. Total profits earned = $50. </a:t>
                      </a:r>
                      <a:endParaRPr lang="en-US" sz="2400" dirty="0"/>
                    </a:p>
                  </a:txBody>
                  <a:tcPr/>
                </a:tc>
              </a:tr>
            </a:tbl>
          </a:graphicData>
        </a:graphic>
      </p:graphicFrame>
      <p:sp>
        <p:nvSpPr>
          <p:cNvPr id="3" name="TextBox 2"/>
          <p:cNvSpPr txBox="1"/>
          <p:nvPr/>
        </p:nvSpPr>
        <p:spPr>
          <a:xfrm>
            <a:off x="441034" y="1191491"/>
            <a:ext cx="1311566" cy="461665"/>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US" sz="2400" dirty="0">
                <a:solidFill>
                  <a:prstClr val="black"/>
                </a:solidFill>
              </a:rPr>
              <a:t>Table 1</a:t>
            </a:r>
          </a:p>
        </p:txBody>
      </p:sp>
    </p:spTree>
    <p:extLst>
      <p:ext uri="{BB962C8B-B14F-4D97-AF65-F5344CB8AC3E}">
        <p14:creationId xmlns:p14="http://schemas.microsoft.com/office/powerpoint/2010/main" val="2941101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15</a:t>
            </a:r>
            <a:endParaRPr lang="en-US" dirty="0"/>
          </a:p>
        </p:txBody>
      </p:sp>
      <p:sp>
        <p:nvSpPr>
          <p:cNvPr id="3" name="Content Placeholder 2"/>
          <p:cNvSpPr>
            <a:spLocks noGrp="1"/>
          </p:cNvSpPr>
          <p:nvPr>
            <p:ph idx="1"/>
          </p:nvPr>
        </p:nvSpPr>
        <p:spPr/>
        <p:txBody>
          <a:bodyPr>
            <a:normAutofit fontScale="85000" lnSpcReduction="10000"/>
          </a:bodyPr>
          <a:lstStyle/>
          <a:p>
            <a:pPr algn="just"/>
            <a:r>
              <a:rPr lang="en-US" dirty="0" smtClean="0"/>
              <a:t>Assume W = $8 and P = $10. Thus, 100 units of bread are produced and sold, implying $2 of interest and profits are earned on each loaf.</a:t>
            </a:r>
          </a:p>
          <a:p>
            <a:pPr algn="just"/>
            <a:r>
              <a:rPr lang="en-US" dirty="0" smtClean="0"/>
              <a:t>Now if realized expenditure on bread dips to $800, and P remains fixed at $10, only 80 units are sold. </a:t>
            </a:r>
          </a:p>
          <a:p>
            <a:pPr algn="just"/>
            <a:r>
              <a:rPr lang="en-US" dirty="0" smtClean="0"/>
              <a:t>$8 was spent on wages per loaf, implying a loss on each loaf produced and sold (wages = $800, revenue = $800, interest = $75, implying a loss of $75). </a:t>
            </a:r>
          </a:p>
          <a:p>
            <a:pPr algn="just"/>
            <a:r>
              <a:rPr lang="en-US" dirty="0" smtClean="0"/>
              <a:t>The slowdown in bread sales (and the build up of bread inventory) leads to reduced profits, leading, in turn, to the process of reducing output.</a:t>
            </a:r>
          </a:p>
        </p:txBody>
      </p:sp>
    </p:spTree>
    <p:extLst>
      <p:ext uri="{BB962C8B-B14F-4D97-AF65-F5344CB8AC3E}">
        <p14:creationId xmlns:p14="http://schemas.microsoft.com/office/powerpoint/2010/main" val="38388385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15</a:t>
            </a:r>
            <a:endParaRPr lang="en-US" dirty="0"/>
          </a:p>
        </p:txBody>
      </p:sp>
      <p:sp>
        <p:nvSpPr>
          <p:cNvPr id="3" name="Content Placeholder 2"/>
          <p:cNvSpPr>
            <a:spLocks noGrp="1"/>
          </p:cNvSpPr>
          <p:nvPr>
            <p:ph idx="1"/>
          </p:nvPr>
        </p:nvSpPr>
        <p:spPr/>
        <p:txBody>
          <a:bodyPr>
            <a:normAutofit fontScale="77500" lnSpcReduction="20000"/>
          </a:bodyPr>
          <a:lstStyle/>
          <a:p>
            <a:pPr algn="just"/>
            <a:r>
              <a:rPr lang="en-US" dirty="0" smtClean="0"/>
              <a:t>An output level of </a:t>
            </a:r>
            <a:r>
              <a:rPr lang="en-US" dirty="0" smtClean="0"/>
              <a:t>80 </a:t>
            </a:r>
            <a:r>
              <a:rPr lang="en-US" dirty="0" smtClean="0"/>
              <a:t>loaves would qualify as an equilibrium level. </a:t>
            </a:r>
            <a:r>
              <a:rPr lang="en-US" dirty="0" smtClean="0"/>
              <a:t>At this level of output, no inventories will have to built up when expenditure is at $800.</a:t>
            </a:r>
          </a:p>
          <a:p>
            <a:pPr algn="just"/>
            <a:r>
              <a:rPr lang="en-US" dirty="0" smtClean="0"/>
              <a:t>If revenues fall to $800 and there is no way to reduce the total wage bill of $800 by reducing wages, the axe must fall on the number of workers employed to restore the original level of profitability. </a:t>
            </a:r>
          </a:p>
          <a:p>
            <a:pPr algn="just"/>
            <a:r>
              <a:rPr lang="en-US" dirty="0" smtClean="0"/>
              <a:t>Thus, a new equilibrium </a:t>
            </a:r>
            <a:r>
              <a:rPr lang="en-US" dirty="0" smtClean="0"/>
              <a:t>could potentially be</a:t>
            </a:r>
            <a:r>
              <a:rPr lang="en-US" dirty="0" smtClean="0"/>
              <a:t> </a:t>
            </a:r>
            <a:r>
              <a:rPr lang="en-US" dirty="0" smtClean="0"/>
              <a:t>established, with GDP at $800, realized expenditure = current income = $800.</a:t>
            </a:r>
          </a:p>
          <a:p>
            <a:pPr algn="just"/>
            <a:r>
              <a:rPr lang="en-US" dirty="0" smtClean="0"/>
              <a:t>The opposite occurs when realized expenditures outstrip income. Let us assume $1200 is now spent on bread. </a:t>
            </a:r>
          </a:p>
        </p:txBody>
      </p:sp>
    </p:spTree>
    <p:extLst>
      <p:ext uri="{BB962C8B-B14F-4D97-AF65-F5344CB8AC3E}">
        <p14:creationId xmlns:p14="http://schemas.microsoft.com/office/powerpoint/2010/main" val="32593507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92</TotalTime>
  <Words>1322</Words>
  <Application>Microsoft Office PowerPoint</Application>
  <PresentationFormat>On-screen Show (4:3)</PresentationFormat>
  <Paragraphs>61</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Introduction</vt:lpstr>
      <vt:lpstr>Lecture 15</vt:lpstr>
      <vt:lpstr>Lecture 15</vt:lpstr>
      <vt:lpstr>Lecture 15</vt:lpstr>
      <vt:lpstr>Lecture 15</vt:lpstr>
      <vt:lpstr>Lecture 15</vt:lpstr>
      <vt:lpstr>Lecture 15</vt:lpstr>
      <vt:lpstr>Lecture 15</vt:lpstr>
      <vt:lpstr>Lecture 15</vt:lpstr>
      <vt:lpstr>Lecture 15</vt:lpstr>
      <vt:lpstr>Lecture 15</vt:lpstr>
      <vt:lpstr>Lecture 15</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dc:title>
  <dc:creator>GP</dc:creator>
  <cp:lastModifiedBy>GP</cp:lastModifiedBy>
  <cp:revision>32</cp:revision>
  <dcterms:created xsi:type="dcterms:W3CDTF">2013-06-06T15:41:08Z</dcterms:created>
  <dcterms:modified xsi:type="dcterms:W3CDTF">2013-07-10T02:53:56Z</dcterms:modified>
</cp:coreProperties>
</file>