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74" r:id="rId4"/>
    <p:sldId id="275" r:id="rId5"/>
    <p:sldId id="276" r:id="rId6"/>
    <p:sldId id="277" r:id="rId7"/>
    <p:sldId id="259" r:id="rId8"/>
    <p:sldId id="260" r:id="rId9"/>
    <p:sldId id="262"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064785-A919-44C3-99A2-916356E423A3}" type="datetimeFigureOut">
              <a:rPr lang="en-US" smtClean="0"/>
              <a:t>7/9/2013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C61DF3-D8C5-471A-B8DE-80AA60D56C14}" type="slidenum">
              <a:rPr lang="en-US" smtClean="0"/>
              <a:t>‹#›</a:t>
            </a:fld>
            <a:endParaRPr lang="en-US"/>
          </a:p>
        </p:txBody>
      </p:sp>
    </p:spTree>
    <p:extLst>
      <p:ext uri="{BB962C8B-B14F-4D97-AF65-F5344CB8AC3E}">
        <p14:creationId xmlns:p14="http://schemas.microsoft.com/office/powerpoint/2010/main" val="2015563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C65ADC-02B8-4DA8-87AF-C4C706A2AD2A}"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623A1-2822-40C4-870E-BC8E5726079E}" type="slidenum">
              <a:rPr lang="en-US" smtClean="0"/>
              <a:t>‹#›</a:t>
            </a:fld>
            <a:endParaRPr lang="en-US"/>
          </a:p>
        </p:txBody>
      </p:sp>
    </p:spTree>
    <p:extLst>
      <p:ext uri="{BB962C8B-B14F-4D97-AF65-F5344CB8AC3E}">
        <p14:creationId xmlns:p14="http://schemas.microsoft.com/office/powerpoint/2010/main" val="4240432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65ADC-02B8-4DA8-87AF-C4C706A2AD2A}"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623A1-2822-40C4-870E-BC8E5726079E}" type="slidenum">
              <a:rPr lang="en-US" smtClean="0"/>
              <a:t>‹#›</a:t>
            </a:fld>
            <a:endParaRPr lang="en-US"/>
          </a:p>
        </p:txBody>
      </p:sp>
    </p:spTree>
    <p:extLst>
      <p:ext uri="{BB962C8B-B14F-4D97-AF65-F5344CB8AC3E}">
        <p14:creationId xmlns:p14="http://schemas.microsoft.com/office/powerpoint/2010/main" val="975704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65ADC-02B8-4DA8-87AF-C4C706A2AD2A}"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623A1-2822-40C4-870E-BC8E5726079E}" type="slidenum">
              <a:rPr lang="en-US" smtClean="0"/>
              <a:t>‹#›</a:t>
            </a:fld>
            <a:endParaRPr lang="en-US"/>
          </a:p>
        </p:txBody>
      </p:sp>
    </p:spTree>
    <p:extLst>
      <p:ext uri="{BB962C8B-B14F-4D97-AF65-F5344CB8AC3E}">
        <p14:creationId xmlns:p14="http://schemas.microsoft.com/office/powerpoint/2010/main" val="2667397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C65ADC-02B8-4DA8-87AF-C4C706A2AD2A}"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623A1-2822-40C4-870E-BC8E5726079E}" type="slidenum">
              <a:rPr lang="en-US" smtClean="0"/>
              <a:t>‹#›</a:t>
            </a:fld>
            <a:endParaRPr lang="en-US"/>
          </a:p>
        </p:txBody>
      </p:sp>
    </p:spTree>
    <p:extLst>
      <p:ext uri="{BB962C8B-B14F-4D97-AF65-F5344CB8AC3E}">
        <p14:creationId xmlns:p14="http://schemas.microsoft.com/office/powerpoint/2010/main" val="3376294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C65ADC-02B8-4DA8-87AF-C4C706A2AD2A}" type="datetimeFigureOut">
              <a:rPr lang="en-US" smtClean="0"/>
              <a:t>7/9/2013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623A1-2822-40C4-870E-BC8E5726079E}" type="slidenum">
              <a:rPr lang="en-US" smtClean="0"/>
              <a:t>‹#›</a:t>
            </a:fld>
            <a:endParaRPr lang="en-US"/>
          </a:p>
        </p:txBody>
      </p:sp>
    </p:spTree>
    <p:extLst>
      <p:ext uri="{BB962C8B-B14F-4D97-AF65-F5344CB8AC3E}">
        <p14:creationId xmlns:p14="http://schemas.microsoft.com/office/powerpoint/2010/main" val="4000610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C65ADC-02B8-4DA8-87AF-C4C706A2AD2A}" type="datetimeFigureOut">
              <a:rPr lang="en-US" smtClean="0"/>
              <a:t>7/9/2013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623A1-2822-40C4-870E-BC8E5726079E}" type="slidenum">
              <a:rPr lang="en-US" smtClean="0"/>
              <a:t>‹#›</a:t>
            </a:fld>
            <a:endParaRPr lang="en-US"/>
          </a:p>
        </p:txBody>
      </p:sp>
    </p:spTree>
    <p:extLst>
      <p:ext uri="{BB962C8B-B14F-4D97-AF65-F5344CB8AC3E}">
        <p14:creationId xmlns:p14="http://schemas.microsoft.com/office/powerpoint/2010/main" val="2643813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C65ADC-02B8-4DA8-87AF-C4C706A2AD2A}" type="datetimeFigureOut">
              <a:rPr lang="en-US" smtClean="0"/>
              <a:t>7/9/2013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4623A1-2822-40C4-870E-BC8E5726079E}" type="slidenum">
              <a:rPr lang="en-US" smtClean="0"/>
              <a:t>‹#›</a:t>
            </a:fld>
            <a:endParaRPr lang="en-US"/>
          </a:p>
        </p:txBody>
      </p:sp>
    </p:spTree>
    <p:extLst>
      <p:ext uri="{BB962C8B-B14F-4D97-AF65-F5344CB8AC3E}">
        <p14:creationId xmlns:p14="http://schemas.microsoft.com/office/powerpoint/2010/main" val="2895866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C65ADC-02B8-4DA8-87AF-C4C706A2AD2A}" type="datetimeFigureOut">
              <a:rPr lang="en-US" smtClean="0"/>
              <a:t>7/9/2013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4623A1-2822-40C4-870E-BC8E5726079E}" type="slidenum">
              <a:rPr lang="en-US" smtClean="0"/>
              <a:t>‹#›</a:t>
            </a:fld>
            <a:endParaRPr lang="en-US"/>
          </a:p>
        </p:txBody>
      </p:sp>
    </p:spTree>
    <p:extLst>
      <p:ext uri="{BB962C8B-B14F-4D97-AF65-F5344CB8AC3E}">
        <p14:creationId xmlns:p14="http://schemas.microsoft.com/office/powerpoint/2010/main" val="2296559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C65ADC-02B8-4DA8-87AF-C4C706A2AD2A}" type="datetimeFigureOut">
              <a:rPr lang="en-US" smtClean="0"/>
              <a:t>7/9/2013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4623A1-2822-40C4-870E-BC8E5726079E}" type="slidenum">
              <a:rPr lang="en-US" smtClean="0"/>
              <a:t>‹#›</a:t>
            </a:fld>
            <a:endParaRPr lang="en-US"/>
          </a:p>
        </p:txBody>
      </p:sp>
    </p:spTree>
    <p:extLst>
      <p:ext uri="{BB962C8B-B14F-4D97-AF65-F5344CB8AC3E}">
        <p14:creationId xmlns:p14="http://schemas.microsoft.com/office/powerpoint/2010/main" val="266818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C65ADC-02B8-4DA8-87AF-C4C706A2AD2A}" type="datetimeFigureOut">
              <a:rPr lang="en-US" smtClean="0"/>
              <a:t>7/9/2013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623A1-2822-40C4-870E-BC8E5726079E}" type="slidenum">
              <a:rPr lang="en-US" smtClean="0"/>
              <a:t>‹#›</a:t>
            </a:fld>
            <a:endParaRPr lang="en-US"/>
          </a:p>
        </p:txBody>
      </p:sp>
    </p:spTree>
    <p:extLst>
      <p:ext uri="{BB962C8B-B14F-4D97-AF65-F5344CB8AC3E}">
        <p14:creationId xmlns:p14="http://schemas.microsoft.com/office/powerpoint/2010/main" val="1952259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C65ADC-02B8-4DA8-87AF-C4C706A2AD2A}" type="datetimeFigureOut">
              <a:rPr lang="en-US" smtClean="0"/>
              <a:t>7/9/2013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623A1-2822-40C4-870E-BC8E5726079E}" type="slidenum">
              <a:rPr lang="en-US" smtClean="0"/>
              <a:t>‹#›</a:t>
            </a:fld>
            <a:endParaRPr lang="en-US"/>
          </a:p>
        </p:txBody>
      </p:sp>
    </p:spTree>
    <p:extLst>
      <p:ext uri="{BB962C8B-B14F-4D97-AF65-F5344CB8AC3E}">
        <p14:creationId xmlns:p14="http://schemas.microsoft.com/office/powerpoint/2010/main" val="1610036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C65ADC-02B8-4DA8-87AF-C4C706A2AD2A}" type="datetimeFigureOut">
              <a:rPr lang="en-US" smtClean="0"/>
              <a:t>7/9/2013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4623A1-2822-40C4-870E-BC8E5726079E}" type="slidenum">
              <a:rPr lang="en-US" smtClean="0"/>
              <a:t>‹#›</a:t>
            </a:fld>
            <a:endParaRPr lang="en-US"/>
          </a:p>
        </p:txBody>
      </p:sp>
    </p:spTree>
    <p:extLst>
      <p:ext uri="{BB962C8B-B14F-4D97-AF65-F5344CB8AC3E}">
        <p14:creationId xmlns:p14="http://schemas.microsoft.com/office/powerpoint/2010/main" val="2626772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lecture 13 we analyzed the circular flow of income and expenditure allowing for unsold stocks of goods.</a:t>
            </a:r>
          </a:p>
          <a:p>
            <a:pPr algn="just"/>
            <a:r>
              <a:rPr lang="en-US" dirty="0" smtClean="0"/>
              <a:t>We saw that a mismatch between current income and realized expenditure out of this income results in changes in the amounts of inventories.</a:t>
            </a:r>
          </a:p>
          <a:p>
            <a:pPr algn="just"/>
            <a:r>
              <a:rPr lang="en-US" dirty="0" smtClean="0"/>
              <a:t>In this lecture </a:t>
            </a:r>
            <a:r>
              <a:rPr lang="en-US" dirty="0" smtClean="0"/>
              <a:t>we will first briefly revise the conclusions reached in the previous lecture and then go on to introduce a concept that is fundamental to the Keynesian system -  that of an  </a:t>
            </a:r>
            <a:r>
              <a:rPr lang="en-US" dirty="0" smtClean="0"/>
              <a:t>equilibrium level of GDP</a:t>
            </a:r>
            <a:r>
              <a:rPr lang="en-US" dirty="0" smtClean="0"/>
              <a:t>.</a:t>
            </a:r>
          </a:p>
          <a:p>
            <a:pPr algn="just"/>
            <a:r>
              <a:rPr lang="en-US" dirty="0" smtClean="0"/>
              <a:t>We will also extend the analysis to the case of an economy with the production of durable capital goods.</a:t>
            </a:r>
            <a:endParaRPr lang="en-US" dirty="0"/>
          </a:p>
        </p:txBody>
      </p:sp>
    </p:spTree>
    <p:extLst>
      <p:ext uri="{BB962C8B-B14F-4D97-AF65-F5344CB8AC3E}">
        <p14:creationId xmlns:p14="http://schemas.microsoft.com/office/powerpoint/2010/main" val="3798327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14</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Regardless of the how the mismatch between realized expenditure and current income manifests itself, total expenditure can still be defined to equal total income earned.</a:t>
            </a:r>
          </a:p>
          <a:p>
            <a:pPr algn="just"/>
            <a:r>
              <a:rPr lang="en-US" dirty="0" smtClean="0"/>
              <a:t>This can be done by including the monetary value of inventories built up (regardless of the good being held in inventory) as part of investment expenditure</a:t>
            </a:r>
            <a:r>
              <a:rPr lang="en-US" dirty="0" smtClean="0"/>
              <a:t>.</a:t>
            </a:r>
          </a:p>
          <a:p>
            <a:pPr algn="just"/>
            <a:r>
              <a:rPr lang="en-US" dirty="0" smtClean="0"/>
              <a:t>Or the monetary value of inventories run down can be deducted from investment expenditure.</a:t>
            </a:r>
          </a:p>
          <a:p>
            <a:pPr algn="just"/>
            <a:r>
              <a:rPr lang="en-US" dirty="0" smtClean="0"/>
              <a:t>In either case, the level of GDP at which there is a mismatch between income and realized expenditure will be one of disequilibrium.</a:t>
            </a:r>
            <a:endParaRPr lang="en-US" dirty="0" smtClean="0"/>
          </a:p>
          <a:p>
            <a:pPr algn="just"/>
            <a:endParaRPr lang="en-US" dirty="0"/>
          </a:p>
        </p:txBody>
      </p:sp>
    </p:spTree>
    <p:extLst>
      <p:ext uri="{BB962C8B-B14F-4D97-AF65-F5344CB8AC3E}">
        <p14:creationId xmlns:p14="http://schemas.microsoft.com/office/powerpoint/2010/main" val="3244141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14</a:t>
            </a:r>
            <a:endParaRPr lang="en-US" dirty="0"/>
          </a:p>
        </p:txBody>
      </p:sp>
      <p:sp>
        <p:nvSpPr>
          <p:cNvPr id="3" name="Content Placeholder 2"/>
          <p:cNvSpPr>
            <a:spLocks noGrp="1"/>
          </p:cNvSpPr>
          <p:nvPr>
            <p:ph idx="1"/>
          </p:nvPr>
        </p:nvSpPr>
        <p:spPr/>
        <p:txBody>
          <a:bodyPr>
            <a:noAutofit/>
          </a:bodyPr>
          <a:lstStyle/>
          <a:p>
            <a:pPr algn="just"/>
            <a:r>
              <a:rPr lang="en-US" sz="2550" dirty="0" smtClean="0"/>
              <a:t>The process of removing this disequilibrium and arriving at an equilibrium level of GDP is similar to the case with no durable capital good production.</a:t>
            </a:r>
            <a:endParaRPr lang="en-US" sz="2550" dirty="0" smtClean="0"/>
          </a:p>
          <a:p>
            <a:pPr algn="just"/>
            <a:r>
              <a:rPr lang="en-US" sz="2550" dirty="0" smtClean="0"/>
              <a:t>An unplanned inventory build up (run down) will result in a reduction (an increase) of production and employment, resulting in a reduction (an increase) in GDP.</a:t>
            </a:r>
            <a:endParaRPr lang="en-US" sz="2550" dirty="0" smtClean="0"/>
          </a:p>
          <a:p>
            <a:pPr algn="just"/>
            <a:r>
              <a:rPr lang="en-US" sz="2550" dirty="0" smtClean="0"/>
              <a:t>GDP will be at equilibrium at a level where realized expenditures equal income earned – when all that is earned is spent.</a:t>
            </a:r>
            <a:endParaRPr lang="en-US" sz="2550" dirty="0" smtClean="0"/>
          </a:p>
          <a:p>
            <a:pPr algn="just"/>
            <a:r>
              <a:rPr lang="en-US" sz="2550" dirty="0" smtClean="0"/>
              <a:t>The only difference in this case is that the increase and decrease in production could take place in the durable capital goods sector as well.</a:t>
            </a:r>
            <a:endParaRPr lang="en-US" sz="2550" dirty="0" smtClean="0"/>
          </a:p>
        </p:txBody>
      </p:sp>
    </p:spTree>
    <p:extLst>
      <p:ext uri="{BB962C8B-B14F-4D97-AF65-F5344CB8AC3E}">
        <p14:creationId xmlns:p14="http://schemas.microsoft.com/office/powerpoint/2010/main" val="4275743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14</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the previous lecture we </a:t>
            </a:r>
            <a:r>
              <a:rPr lang="en-US" dirty="0" smtClean="0"/>
              <a:t>analyzed</a:t>
            </a:r>
            <a:r>
              <a:rPr lang="en-US" dirty="0" smtClean="0"/>
              <a:t> </a:t>
            </a:r>
            <a:r>
              <a:rPr lang="en-US" dirty="0" smtClean="0"/>
              <a:t>an economy where only consumer and intermediate goods are produced.</a:t>
            </a:r>
          </a:p>
          <a:p>
            <a:pPr algn="just"/>
            <a:r>
              <a:rPr lang="en-US" dirty="0" smtClean="0"/>
              <a:t>In such an economy, if all income earned in a given period (a year) is not spent in the same period, i.e., current realized expenditure is lower that current income, there is a build up of </a:t>
            </a:r>
            <a:r>
              <a:rPr lang="en-US" dirty="0" smtClean="0"/>
              <a:t>inventories in the consumption goods sector.</a:t>
            </a:r>
          </a:p>
          <a:p>
            <a:pPr algn="just"/>
            <a:r>
              <a:rPr lang="en-US" dirty="0" smtClean="0"/>
              <a:t>Thus, given that the income generated in the production of all three goods is $1000, expenditure of $700 out of this income leads to an inventory build up of goods worth $300.</a:t>
            </a:r>
            <a:endParaRPr lang="en-US" dirty="0" smtClean="0"/>
          </a:p>
          <a:p>
            <a:pPr algn="just"/>
            <a:r>
              <a:rPr lang="en-US" dirty="0" smtClean="0"/>
              <a:t>Note that</a:t>
            </a:r>
            <a:r>
              <a:rPr lang="en-US" dirty="0" smtClean="0"/>
              <a:t> </a:t>
            </a:r>
            <a:r>
              <a:rPr lang="en-US" dirty="0" smtClean="0"/>
              <a:t>total expenditure can still be defined to equal total income by making appropriate changes to the definition of investment expenditure and GDP can still be calculated by either </a:t>
            </a:r>
            <a:r>
              <a:rPr lang="en-US" dirty="0" smtClean="0"/>
              <a:t>method to be $1000. </a:t>
            </a:r>
            <a:endParaRPr lang="en-US" dirty="0" smtClean="0"/>
          </a:p>
        </p:txBody>
      </p:sp>
    </p:spTree>
    <p:extLst>
      <p:ext uri="{BB962C8B-B14F-4D97-AF65-F5344CB8AC3E}">
        <p14:creationId xmlns:p14="http://schemas.microsoft.com/office/powerpoint/2010/main" val="1803434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14</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If, on the other hand, realized expenditure outstrips total current income earned, there is a running down of the inventories brought forward.</a:t>
            </a:r>
            <a:endParaRPr lang="en-US" dirty="0" smtClean="0"/>
          </a:p>
          <a:p>
            <a:pPr algn="just"/>
            <a:r>
              <a:rPr lang="en-US" dirty="0" smtClean="0"/>
              <a:t>For example, if the level of realized expenditure is  $1300 when the income earned is $1000, goods worth $300 are sold out of inventories brought forward from previous periods.</a:t>
            </a:r>
            <a:endParaRPr lang="en-US" dirty="0" smtClean="0"/>
          </a:p>
          <a:p>
            <a:pPr algn="just"/>
            <a:r>
              <a:rPr lang="en-US" dirty="0" smtClean="0"/>
              <a:t>In this case too </a:t>
            </a:r>
            <a:r>
              <a:rPr lang="en-US" dirty="0" smtClean="0"/>
              <a:t>total expenditure can still be defined to equal total income by making appropriate changes to the definition of investment expenditure and GDP can still be calculated by either </a:t>
            </a:r>
            <a:r>
              <a:rPr lang="en-US" dirty="0" smtClean="0"/>
              <a:t>method to be $1000. </a:t>
            </a:r>
            <a:endParaRPr lang="en-US" dirty="0" smtClean="0"/>
          </a:p>
        </p:txBody>
      </p:sp>
    </p:spTree>
    <p:extLst>
      <p:ext uri="{BB962C8B-B14F-4D97-AF65-F5344CB8AC3E}">
        <p14:creationId xmlns:p14="http://schemas.microsoft.com/office/powerpoint/2010/main" val="211882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14</a:t>
            </a:r>
            <a:endParaRPr lang="en-US" dirty="0"/>
          </a:p>
        </p:txBody>
      </p:sp>
      <p:sp>
        <p:nvSpPr>
          <p:cNvPr id="3" name="Content Placeholder 2"/>
          <p:cNvSpPr>
            <a:spLocks noGrp="1"/>
          </p:cNvSpPr>
          <p:nvPr>
            <p:ph idx="1"/>
          </p:nvPr>
        </p:nvSpPr>
        <p:spPr/>
        <p:txBody>
          <a:bodyPr>
            <a:noAutofit/>
          </a:bodyPr>
          <a:lstStyle/>
          <a:p>
            <a:pPr algn="just"/>
            <a:r>
              <a:rPr lang="en-US" sz="2550" dirty="0" smtClean="0"/>
              <a:t>Consider first the case when realized consumption expenditure is lower than income and there is a build up of inventories. The GDP in this case is equal to $1000.</a:t>
            </a:r>
          </a:p>
          <a:p>
            <a:pPr algn="just"/>
            <a:r>
              <a:rPr lang="en-US" sz="2550" dirty="0" smtClean="0"/>
              <a:t>At this level of $1000 with a mismatch between realized expenditure and current income, the GDP is in disequilibrium.</a:t>
            </a:r>
          </a:p>
          <a:p>
            <a:pPr algn="just"/>
            <a:r>
              <a:rPr lang="en-US" sz="2550" dirty="0" smtClean="0"/>
              <a:t>What is meant by this? This level of GDP is unstable, it is not a level at which GDP is at rest. Instead there are forces in operation that will cause the level of GDP to change.</a:t>
            </a:r>
          </a:p>
          <a:p>
            <a:pPr algn="just"/>
            <a:r>
              <a:rPr lang="en-US" sz="2550" dirty="0"/>
              <a:t>What are the causes of this disequilibrium? Specifically, the build up of inventory</a:t>
            </a:r>
            <a:r>
              <a:rPr lang="en-US" sz="2550" dirty="0" smtClean="0"/>
              <a:t>.</a:t>
            </a:r>
            <a:endParaRPr lang="en-US" sz="2550" dirty="0"/>
          </a:p>
        </p:txBody>
      </p:sp>
    </p:spTree>
    <p:extLst>
      <p:ext uri="{BB962C8B-B14F-4D97-AF65-F5344CB8AC3E}">
        <p14:creationId xmlns:p14="http://schemas.microsoft.com/office/powerpoint/2010/main" val="1612312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14</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producers in the consumption goods sector</a:t>
            </a:r>
            <a:r>
              <a:rPr lang="en-US" dirty="0" smtClean="0"/>
              <a:t>, </a:t>
            </a:r>
            <a:r>
              <a:rPr lang="en-US" dirty="0" smtClean="0"/>
              <a:t>seeing that they are unable to sell all the </a:t>
            </a:r>
            <a:r>
              <a:rPr lang="en-US" dirty="0" smtClean="0"/>
              <a:t>goods</a:t>
            </a:r>
            <a:r>
              <a:rPr lang="en-US" dirty="0" smtClean="0"/>
              <a:t> </a:t>
            </a:r>
            <a:r>
              <a:rPr lang="en-US" dirty="0" smtClean="0"/>
              <a:t>that they have produced, will cut back on </a:t>
            </a:r>
            <a:r>
              <a:rPr lang="en-US" dirty="0" smtClean="0"/>
              <a:t>the level of production. </a:t>
            </a:r>
            <a:endParaRPr lang="en-US" dirty="0" smtClean="0"/>
          </a:p>
          <a:p>
            <a:pPr algn="just"/>
            <a:r>
              <a:rPr lang="en-US" dirty="0" smtClean="0"/>
              <a:t>Thus, in year 2 </a:t>
            </a:r>
            <a:r>
              <a:rPr lang="en-US" dirty="0" smtClean="0"/>
              <a:t>the</a:t>
            </a:r>
            <a:r>
              <a:rPr lang="en-US" dirty="0" smtClean="0"/>
              <a:t> production of wheat, flour and bread </a:t>
            </a:r>
            <a:r>
              <a:rPr lang="en-US" dirty="0" smtClean="0"/>
              <a:t>will decline and the amount of income generated in </a:t>
            </a:r>
            <a:r>
              <a:rPr lang="en-US" dirty="0" smtClean="0"/>
              <a:t>their</a:t>
            </a:r>
            <a:r>
              <a:rPr lang="en-US" dirty="0" smtClean="0"/>
              <a:t> </a:t>
            </a:r>
            <a:r>
              <a:rPr lang="en-US" dirty="0" smtClean="0"/>
              <a:t>will also decline. </a:t>
            </a:r>
            <a:endParaRPr lang="en-US" dirty="0" smtClean="0"/>
          </a:p>
          <a:p>
            <a:pPr algn="just"/>
            <a:r>
              <a:rPr lang="en-US" dirty="0" smtClean="0"/>
              <a:t>This </a:t>
            </a:r>
            <a:r>
              <a:rPr lang="en-US" dirty="0" smtClean="0"/>
              <a:t>decline in income is a result of the decline in the number of workers employed in </a:t>
            </a:r>
            <a:r>
              <a:rPr lang="en-US" dirty="0" smtClean="0"/>
              <a:t>the</a:t>
            </a:r>
            <a:r>
              <a:rPr lang="en-US" dirty="0" smtClean="0"/>
              <a:t> production of these goods.</a:t>
            </a:r>
            <a:endParaRPr lang="en-US" dirty="0" smtClean="0"/>
          </a:p>
          <a:p>
            <a:pPr algn="just"/>
            <a:r>
              <a:rPr lang="en-US" dirty="0"/>
              <a:t>This will continue as long as there is a mismatch between income earned and realized expenditure out of that </a:t>
            </a:r>
            <a:r>
              <a:rPr lang="en-US" dirty="0" smtClean="0"/>
              <a:t>income. GDP will find its equilibrium when </a:t>
            </a:r>
            <a:r>
              <a:rPr lang="en-US" dirty="0"/>
              <a:t>current income = current realized </a:t>
            </a:r>
            <a:r>
              <a:rPr lang="en-US" dirty="0" smtClean="0"/>
              <a:t>expenditure</a:t>
            </a:r>
            <a:r>
              <a:rPr lang="en-US" dirty="0"/>
              <a:t>.</a:t>
            </a:r>
          </a:p>
          <a:p>
            <a:pPr algn="just"/>
            <a:endParaRPr lang="en-US" dirty="0"/>
          </a:p>
          <a:p>
            <a:pPr algn="just"/>
            <a:endParaRPr lang="en-US" dirty="0" smtClean="0"/>
          </a:p>
          <a:p>
            <a:pPr algn="just"/>
            <a:endParaRPr lang="en-US" dirty="0" smtClean="0"/>
          </a:p>
        </p:txBody>
      </p:sp>
    </p:spTree>
    <p:extLst>
      <p:ext uri="{BB962C8B-B14F-4D97-AF65-F5344CB8AC3E}">
        <p14:creationId xmlns:p14="http://schemas.microsoft.com/office/powerpoint/2010/main" val="3084300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14</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What about the opposite case when realized expenditure is greater than income? In this case the producers in the consumption goods sector</a:t>
            </a:r>
            <a:r>
              <a:rPr lang="en-US" dirty="0" smtClean="0"/>
              <a:t>, having sold their entire current output and seeing inventories then fly off the shelves, </a:t>
            </a:r>
            <a:r>
              <a:rPr lang="en-US" dirty="0" smtClean="0"/>
              <a:t>will </a:t>
            </a:r>
            <a:r>
              <a:rPr lang="en-US" dirty="0" smtClean="0"/>
              <a:t>increase</a:t>
            </a:r>
            <a:r>
              <a:rPr lang="en-US" dirty="0" smtClean="0"/>
              <a:t> the level of production. </a:t>
            </a:r>
            <a:endParaRPr lang="en-US" dirty="0" smtClean="0"/>
          </a:p>
          <a:p>
            <a:pPr algn="just"/>
            <a:r>
              <a:rPr lang="en-US" dirty="0" smtClean="0"/>
              <a:t>As a result, in the following year there will be an increase in </a:t>
            </a:r>
            <a:r>
              <a:rPr lang="en-US" dirty="0" smtClean="0"/>
              <a:t>the amount of income generated in </a:t>
            </a:r>
            <a:r>
              <a:rPr lang="en-US" dirty="0" smtClean="0"/>
              <a:t>the sector due to the employment of more workers</a:t>
            </a:r>
            <a:r>
              <a:rPr lang="en-US" dirty="0" smtClean="0"/>
              <a:t>. </a:t>
            </a:r>
            <a:endParaRPr lang="en-US" dirty="0" smtClean="0"/>
          </a:p>
          <a:p>
            <a:pPr algn="just"/>
            <a:r>
              <a:rPr lang="en-US" dirty="0" smtClean="0"/>
              <a:t>Once again, this </a:t>
            </a:r>
            <a:r>
              <a:rPr lang="en-US" dirty="0"/>
              <a:t>will continue as long as there is a mismatch between income earned and realized expenditure out of that </a:t>
            </a:r>
            <a:r>
              <a:rPr lang="en-US" dirty="0" smtClean="0"/>
              <a:t>income. GDP will find its equilibrium when </a:t>
            </a:r>
            <a:r>
              <a:rPr lang="en-US" dirty="0"/>
              <a:t>current income = current realized </a:t>
            </a:r>
            <a:r>
              <a:rPr lang="en-US" dirty="0" smtClean="0"/>
              <a:t>expenditure</a:t>
            </a:r>
            <a:r>
              <a:rPr lang="en-US" dirty="0" smtClean="0"/>
              <a:t>.</a:t>
            </a:r>
            <a:endParaRPr lang="en-US" dirty="0"/>
          </a:p>
          <a:p>
            <a:pPr algn="just"/>
            <a:endParaRPr lang="en-US" dirty="0" smtClean="0"/>
          </a:p>
          <a:p>
            <a:pPr algn="just"/>
            <a:endParaRPr lang="en-US" dirty="0" smtClean="0"/>
          </a:p>
        </p:txBody>
      </p:sp>
    </p:spTree>
    <p:extLst>
      <p:ext uri="{BB962C8B-B14F-4D97-AF65-F5344CB8AC3E}">
        <p14:creationId xmlns:p14="http://schemas.microsoft.com/office/powerpoint/2010/main" val="1691346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14</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Current expenditure and income mismatches can occur in an economy producing durable capital goods as well.</a:t>
            </a:r>
          </a:p>
          <a:p>
            <a:pPr algn="just"/>
            <a:r>
              <a:rPr lang="en-US" dirty="0" smtClean="0"/>
              <a:t>In such an economy income is generated in the production of both consumer goods as well as  durable capital goods (investment goods</a:t>
            </a:r>
            <a:r>
              <a:rPr lang="en-US" dirty="0" smtClean="0"/>
              <a:t>).</a:t>
            </a:r>
          </a:p>
          <a:p>
            <a:pPr algn="just"/>
            <a:r>
              <a:rPr lang="en-US" dirty="0"/>
              <a:t>There are two </a:t>
            </a:r>
            <a:r>
              <a:rPr lang="en-US" dirty="0" smtClean="0"/>
              <a:t>streams of realized </a:t>
            </a:r>
            <a:r>
              <a:rPr lang="en-US" dirty="0"/>
              <a:t>expenditures </a:t>
            </a:r>
            <a:r>
              <a:rPr lang="en-US" dirty="0" smtClean="0"/>
              <a:t>out of this income </a:t>
            </a:r>
            <a:r>
              <a:rPr lang="en-US" dirty="0"/>
              <a:t>in every period – consumption expenditure and investment expenditure</a:t>
            </a:r>
            <a:r>
              <a:rPr lang="en-US" dirty="0" smtClean="0"/>
              <a:t>.</a:t>
            </a:r>
          </a:p>
          <a:p>
            <a:pPr algn="just"/>
            <a:r>
              <a:rPr lang="en-US" dirty="0" smtClean="0"/>
              <a:t>The former is expended on consumer goods and the latter is the magnitude that is spent on the net addition to the capacity of durable capital goods. </a:t>
            </a:r>
            <a:endParaRPr lang="en-US" dirty="0"/>
          </a:p>
          <a:p>
            <a:pPr algn="just"/>
            <a:endParaRPr lang="en-US" dirty="0" smtClean="0"/>
          </a:p>
          <a:p>
            <a:pPr algn="just"/>
            <a:endParaRPr lang="en-US" dirty="0" smtClean="0"/>
          </a:p>
        </p:txBody>
      </p:sp>
    </p:spTree>
    <p:extLst>
      <p:ext uri="{BB962C8B-B14F-4D97-AF65-F5344CB8AC3E}">
        <p14:creationId xmlns:p14="http://schemas.microsoft.com/office/powerpoint/2010/main" val="826257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14</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Note that total gross investment expenditure is actually the total amount spent on durable capital goods. Nevertheless, since some amount of these goods is being used up concurrently, the total amount spent out of income on net </a:t>
            </a:r>
            <a:r>
              <a:rPr lang="en-US" dirty="0" smtClean="0"/>
              <a:t>additions to </a:t>
            </a:r>
            <a:r>
              <a:rPr lang="en-US" dirty="0" smtClean="0"/>
              <a:t>these goods is lower.</a:t>
            </a:r>
          </a:p>
          <a:p>
            <a:pPr algn="just"/>
            <a:r>
              <a:rPr lang="en-US" dirty="0" smtClean="0"/>
              <a:t>Thus, in our example, gross investment expenditure was $300, whereas the actual magnitude of investment expenditure that we calculated was $200.</a:t>
            </a:r>
            <a:endParaRPr lang="en-US" dirty="0" smtClean="0"/>
          </a:p>
          <a:p>
            <a:pPr algn="just"/>
            <a:r>
              <a:rPr lang="en-US" dirty="0" smtClean="0"/>
              <a:t>In such an economy,</a:t>
            </a:r>
            <a:r>
              <a:rPr lang="en-US" dirty="0" smtClean="0"/>
              <a:t> </a:t>
            </a:r>
            <a:r>
              <a:rPr lang="en-US" dirty="0" smtClean="0"/>
              <a:t>realized expenditure on consumer goods may be below the income generated in producing them and/or realized expenditure in buying durable capital goods may be below the income generated in their production. </a:t>
            </a:r>
            <a:endParaRPr lang="en-US" dirty="0"/>
          </a:p>
        </p:txBody>
      </p:sp>
    </p:spTree>
    <p:extLst>
      <p:ext uri="{BB962C8B-B14F-4D97-AF65-F5344CB8AC3E}">
        <p14:creationId xmlns:p14="http://schemas.microsoft.com/office/powerpoint/2010/main" val="273406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14</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Stated differently, the mismatch between realized expenditure and income earned may manifest itself in either of the two subsectors (or in both of them) – the consumption goods or the investment goods sector.</a:t>
            </a:r>
            <a:endParaRPr lang="en-US" dirty="0" smtClean="0"/>
          </a:p>
          <a:p>
            <a:pPr algn="just"/>
            <a:r>
              <a:rPr lang="en-US" dirty="0" smtClean="0"/>
              <a:t>As a result, the subsequent unplanned building up or running down of inventories may occur in either sector.</a:t>
            </a:r>
            <a:endParaRPr lang="en-US" dirty="0" smtClean="0"/>
          </a:p>
          <a:p>
            <a:pPr algn="just"/>
            <a:r>
              <a:rPr lang="en-US" dirty="0" smtClean="0"/>
              <a:t>Thus, in our imaginary scenario, there might be unsold stocks of ovens or unexpectedly brisk sales of the same.</a:t>
            </a:r>
            <a:endParaRPr lang="en-US" dirty="0" smtClean="0"/>
          </a:p>
          <a:p>
            <a:pPr algn="just"/>
            <a:r>
              <a:rPr lang="en-US" dirty="0" smtClean="0"/>
              <a:t>The analysis regarding equilibrium and disequilibrium levels of GDP is similar to that in the simpler scenario where no investment goods were being produced.</a:t>
            </a:r>
            <a:endParaRPr lang="en-US" dirty="0"/>
          </a:p>
        </p:txBody>
      </p:sp>
    </p:spTree>
    <p:extLst>
      <p:ext uri="{BB962C8B-B14F-4D97-AF65-F5344CB8AC3E}">
        <p14:creationId xmlns:p14="http://schemas.microsoft.com/office/powerpoint/2010/main" val="3713145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TotalTime>
  <Words>1212</Words>
  <Application>Microsoft Office PowerPoint</Application>
  <PresentationFormat>On-screen Show (4:3)</PresentationFormat>
  <Paragraphs>53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Introduction</vt:lpstr>
      <vt:lpstr>Lecture 14</vt:lpstr>
      <vt:lpstr>Lecture 14</vt:lpstr>
      <vt:lpstr>Lecture 14</vt:lpstr>
      <vt:lpstr>Lecture 14</vt:lpstr>
      <vt:lpstr>Lecture 14</vt:lpstr>
      <vt:lpstr>Lecture 14</vt:lpstr>
      <vt:lpstr>Lecture 14</vt:lpstr>
      <vt:lpstr>Lecture 14</vt:lpstr>
      <vt:lpstr>Lecture 14</vt:lpstr>
      <vt:lpstr>Lecture 14</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47</cp:revision>
  <dcterms:created xsi:type="dcterms:W3CDTF">2013-06-05T18:00:48Z</dcterms:created>
  <dcterms:modified xsi:type="dcterms:W3CDTF">2013-07-10T01:43:48Z</dcterms:modified>
</cp:coreProperties>
</file>