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9" r:id="rId3"/>
    <p:sldId id="270" r:id="rId4"/>
    <p:sldId id="260" r:id="rId5"/>
    <p:sldId id="261" r:id="rId6"/>
    <p:sldId id="262" r:id="rId7"/>
    <p:sldId id="271" r:id="rId8"/>
    <p:sldId id="272" r:id="rId9"/>
    <p:sldId id="273" r:id="rId10"/>
    <p:sldId id="279" r:id="rId11"/>
    <p:sldId id="275" r:id="rId12"/>
    <p:sldId id="276" r:id="rId13"/>
    <p:sldId id="277" r:id="rId14"/>
    <p:sldId id="27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7EF8F9-F733-462D-9E10-788063E5D939}" type="datetimeFigureOut">
              <a:rPr lang="en-US" smtClean="0"/>
              <a:t>7/8/2013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9201DC-0FD4-4297-A120-5EC3E117F836}" type="slidenum">
              <a:rPr lang="en-US" smtClean="0"/>
              <a:t>‹#›</a:t>
            </a:fld>
            <a:endParaRPr lang="en-US"/>
          </a:p>
        </p:txBody>
      </p:sp>
    </p:spTree>
    <p:extLst>
      <p:ext uri="{BB962C8B-B14F-4D97-AF65-F5344CB8AC3E}">
        <p14:creationId xmlns:p14="http://schemas.microsoft.com/office/powerpoint/2010/main" val="678784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1FDA6D-F4DE-4FCF-BA34-1FEA9F4F54F6}"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1781004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FDA6D-F4DE-4FCF-BA34-1FEA9F4F54F6}"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1359931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FDA6D-F4DE-4FCF-BA34-1FEA9F4F54F6}"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3034829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FDA6D-F4DE-4FCF-BA34-1FEA9F4F54F6}"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319346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1FDA6D-F4DE-4FCF-BA34-1FEA9F4F54F6}"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2052303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1FDA6D-F4DE-4FCF-BA34-1FEA9F4F54F6}"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897867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1FDA6D-F4DE-4FCF-BA34-1FEA9F4F54F6}" type="datetimeFigureOut">
              <a:rPr lang="en-US" smtClean="0"/>
              <a:t>7/8/2013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1015438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1FDA6D-F4DE-4FCF-BA34-1FEA9F4F54F6}" type="datetimeFigureOut">
              <a:rPr lang="en-US" smtClean="0"/>
              <a:t>7/8/2013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3351199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FDA6D-F4DE-4FCF-BA34-1FEA9F4F54F6}" type="datetimeFigureOut">
              <a:rPr lang="en-US" smtClean="0"/>
              <a:t>7/8/2013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2099146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1FDA6D-F4DE-4FCF-BA34-1FEA9F4F54F6}"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3322831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1FDA6D-F4DE-4FCF-BA34-1FEA9F4F54F6}"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D5611C-C4E0-4A8A-9DD2-916C92EC8737}" type="slidenum">
              <a:rPr lang="en-US" smtClean="0"/>
              <a:t>‹#›</a:t>
            </a:fld>
            <a:endParaRPr lang="en-US"/>
          </a:p>
        </p:txBody>
      </p:sp>
    </p:spTree>
    <p:extLst>
      <p:ext uri="{BB962C8B-B14F-4D97-AF65-F5344CB8AC3E}">
        <p14:creationId xmlns:p14="http://schemas.microsoft.com/office/powerpoint/2010/main" val="4116203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FDA6D-F4DE-4FCF-BA34-1FEA9F4F54F6}" type="datetimeFigureOut">
              <a:rPr lang="en-US" smtClean="0"/>
              <a:t>7/8/2013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D5611C-C4E0-4A8A-9DD2-916C92EC8737}" type="slidenum">
              <a:rPr lang="en-US" smtClean="0"/>
              <a:t>‹#›</a:t>
            </a:fld>
            <a:endParaRPr lang="en-US"/>
          </a:p>
        </p:txBody>
      </p:sp>
    </p:spTree>
    <p:extLst>
      <p:ext uri="{BB962C8B-B14F-4D97-AF65-F5344CB8AC3E}">
        <p14:creationId xmlns:p14="http://schemas.microsoft.com/office/powerpoint/2010/main" val="306658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lecture 12 we extended the analysis of the circular flow of income and expenditure to include income earned and money expended in the production and utilization of durable capital goods.</a:t>
            </a:r>
          </a:p>
          <a:p>
            <a:pPr algn="just"/>
            <a:r>
              <a:rPr lang="en-US" dirty="0" smtClean="0"/>
              <a:t>In this lecture we will examine the market for loanable funds.</a:t>
            </a:r>
          </a:p>
          <a:p>
            <a:pPr algn="just"/>
            <a:r>
              <a:rPr lang="en-US" dirty="0" smtClean="0"/>
              <a:t>We will also analyze how inventories are treated in the context of the circular flow.</a:t>
            </a:r>
          </a:p>
          <a:p>
            <a:pPr algn="just"/>
            <a:r>
              <a:rPr lang="en-US" dirty="0" smtClean="0"/>
              <a:t>In the process the important (and confusing!) distinction between desired (realized) expenditure and “identical” (total incl. realized and unrealized) expenditure will be introduced.  </a:t>
            </a:r>
            <a:endParaRPr lang="en-US" dirty="0"/>
          </a:p>
        </p:txBody>
      </p:sp>
    </p:spTree>
    <p:extLst>
      <p:ext uri="{BB962C8B-B14F-4D97-AF65-F5344CB8AC3E}">
        <p14:creationId xmlns:p14="http://schemas.microsoft.com/office/powerpoint/2010/main" val="3206040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6109626"/>
              </p:ext>
            </p:extLst>
          </p:nvPr>
        </p:nvGraphicFramePr>
        <p:xfrm>
          <a:off x="457200" y="1676400"/>
          <a:ext cx="8229600" cy="466344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400" dirty="0" smtClean="0"/>
                        <a:t>Payments</a:t>
                      </a:r>
                      <a:r>
                        <a:rPr lang="en-US" sz="2400" baseline="0" dirty="0" smtClean="0"/>
                        <a:t> of wheat producers: $250 as wages (to labor), $25 as interest (to creditors/imputed). </a:t>
                      </a:r>
                    </a:p>
                    <a:p>
                      <a:pPr algn="just"/>
                      <a:r>
                        <a:rPr lang="en-US" sz="2400" baseline="0" dirty="0" smtClean="0"/>
                        <a:t>Revenue earned by selling wheat (to flour producers): $300. Total profits earned  = $25.</a:t>
                      </a:r>
                      <a:endParaRPr lang="en-US" sz="2400" dirty="0"/>
                    </a:p>
                  </a:txBody>
                  <a:tcPr/>
                </a:tc>
              </a:tr>
              <a:tr h="370840">
                <a:tc>
                  <a:txBody>
                    <a:bodyPr/>
                    <a:lstStyle/>
                    <a:p>
                      <a:pPr algn="just"/>
                      <a:r>
                        <a:rPr lang="en-US" sz="2400" dirty="0" smtClean="0"/>
                        <a:t>Payments of flour producers: $300</a:t>
                      </a:r>
                      <a:r>
                        <a:rPr lang="en-US" sz="2400" baseline="0" dirty="0" smtClean="0"/>
                        <a:t> to wheat producers, $225 as wages (to labor), $25 as interest (to creditors).</a:t>
                      </a:r>
                    </a:p>
                    <a:p>
                      <a:pPr algn="just"/>
                      <a:r>
                        <a:rPr lang="en-US" sz="2400" baseline="0" dirty="0" smtClean="0"/>
                        <a:t>Revenue earned by selling flour (to bread producers): $600. Total profits earned = $50.</a:t>
                      </a:r>
                      <a:endParaRPr lang="en-US" sz="2400" dirty="0"/>
                    </a:p>
                  </a:txBody>
                  <a:tcPr/>
                </a:tc>
              </a:tr>
              <a:tr h="370840">
                <a:tc>
                  <a:txBody>
                    <a:bodyPr/>
                    <a:lstStyle/>
                    <a:p>
                      <a:pPr algn="just"/>
                      <a:r>
                        <a:rPr lang="en-US" sz="2400" dirty="0" smtClean="0"/>
                        <a:t>Payments of bread producers:</a:t>
                      </a:r>
                      <a:r>
                        <a:rPr lang="en-US" sz="2400" baseline="0" dirty="0" smtClean="0"/>
                        <a:t> $600 to flour producers, $325 as wages (to labor), $25 as interest (to creditors).</a:t>
                      </a:r>
                    </a:p>
                    <a:p>
                      <a:pPr algn="just"/>
                      <a:r>
                        <a:rPr lang="en-US" sz="2400" baseline="0" dirty="0" smtClean="0"/>
                        <a:t>Revenue earned through sale of bread (to consumers): $1000. Total profits earned = $50. </a:t>
                      </a:r>
                      <a:endParaRPr lang="en-US" sz="2400" dirty="0"/>
                    </a:p>
                  </a:txBody>
                  <a:tcPr/>
                </a:tc>
              </a:tr>
            </a:tbl>
          </a:graphicData>
        </a:graphic>
      </p:graphicFrame>
      <p:sp>
        <p:nvSpPr>
          <p:cNvPr id="3" name="TextBox 2"/>
          <p:cNvSpPr txBox="1"/>
          <p:nvPr/>
        </p:nvSpPr>
        <p:spPr>
          <a:xfrm>
            <a:off x="441034" y="1191491"/>
            <a:ext cx="1311566"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a:solidFill>
                  <a:prstClr val="black"/>
                </a:solidFill>
              </a:rPr>
              <a:t>Table 1</a:t>
            </a:r>
          </a:p>
        </p:txBody>
      </p:sp>
    </p:spTree>
    <p:extLst>
      <p:ext uri="{BB962C8B-B14F-4D97-AF65-F5344CB8AC3E}">
        <p14:creationId xmlns:p14="http://schemas.microsoft.com/office/powerpoint/2010/main" val="23556562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But what if all the income generated in current production was not spent on consumption?</a:t>
            </a:r>
          </a:p>
          <a:p>
            <a:pPr algn="just"/>
            <a:r>
              <a:rPr lang="en-US" dirty="0" smtClean="0"/>
              <a:t>Assume that only $800 out of the $1000 earned was spent on bread.</a:t>
            </a:r>
          </a:p>
          <a:p>
            <a:pPr algn="just"/>
            <a:r>
              <a:rPr lang="en-US" dirty="0" smtClean="0"/>
              <a:t>The result would be an unsold stock of goods in the “consumption goods sector” which would be held in inventory by the producers. The rate of sales of </a:t>
            </a:r>
            <a:r>
              <a:rPr lang="en-US" smtClean="0"/>
              <a:t>bread </a:t>
            </a:r>
            <a:r>
              <a:rPr lang="en-US" smtClean="0"/>
              <a:t>as well as </a:t>
            </a:r>
            <a:r>
              <a:rPr lang="en-US" dirty="0" smtClean="0"/>
              <a:t>wheat and flour would slow down.</a:t>
            </a:r>
          </a:p>
          <a:p>
            <a:pPr algn="just"/>
            <a:r>
              <a:rPr lang="en-US" dirty="0" smtClean="0"/>
              <a:t>These unsold goods would be carried over to the next year and the producers will hope that they will then be able to sell them.</a:t>
            </a:r>
            <a:endParaRPr lang="en-US" dirty="0"/>
          </a:p>
        </p:txBody>
      </p:sp>
    </p:spTree>
    <p:extLst>
      <p:ext uri="{BB962C8B-B14F-4D97-AF65-F5344CB8AC3E}">
        <p14:creationId xmlns:p14="http://schemas.microsoft.com/office/powerpoint/2010/main" val="2361349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Thus, a mismatch between desired (and thus realized) expenditure and income earned is reflected in the emergence of inventories.</a:t>
            </a:r>
          </a:p>
          <a:p>
            <a:pPr algn="just"/>
            <a:r>
              <a:rPr lang="en-US" dirty="0" smtClean="0"/>
              <a:t>Remember that the money value of goods held in inventory amounts to unrealized expenditure and is counted as part of investment expenditure.</a:t>
            </a:r>
          </a:p>
          <a:p>
            <a:pPr algn="just"/>
            <a:r>
              <a:rPr lang="en-US" dirty="0" smtClean="0"/>
              <a:t>So total expenditure can still be defined to equal total income (given that we define investment exp. to maintain such an equality) and GDP is still $1000.</a:t>
            </a:r>
          </a:p>
          <a:p>
            <a:pPr algn="just"/>
            <a:r>
              <a:rPr lang="en-US" dirty="0" smtClean="0"/>
              <a:t>But desired expenditure is not equal to total income earned. All that is earned is not spent.</a:t>
            </a:r>
            <a:endParaRPr lang="en-US" dirty="0"/>
          </a:p>
        </p:txBody>
      </p:sp>
    </p:spTree>
    <p:extLst>
      <p:ext uri="{BB962C8B-B14F-4D97-AF65-F5344CB8AC3E}">
        <p14:creationId xmlns:p14="http://schemas.microsoft.com/office/powerpoint/2010/main" val="235620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What if the opposite were to happen? What if actual expenditure was to outstrip income earned in a given period of time?</a:t>
            </a:r>
          </a:p>
          <a:p>
            <a:pPr algn="just"/>
            <a:r>
              <a:rPr lang="en-US" dirty="0" smtClean="0"/>
              <a:t>How could this occur? By individuals running down unspent earnings from a previous period (or perhaps even through some form of monetary intervention). </a:t>
            </a:r>
          </a:p>
          <a:p>
            <a:pPr algn="just"/>
            <a:r>
              <a:rPr lang="en-US" dirty="0" smtClean="0"/>
              <a:t>Let’s assume $1200 was spent on bread in a year when only $1000 was generated in its production. </a:t>
            </a:r>
          </a:p>
          <a:p>
            <a:pPr algn="just"/>
            <a:r>
              <a:rPr lang="en-US" dirty="0" smtClean="0"/>
              <a:t>This would result in a drawing down of inventories brought forward from past years.</a:t>
            </a:r>
            <a:endParaRPr lang="en-US" dirty="0"/>
          </a:p>
        </p:txBody>
      </p:sp>
    </p:spTree>
    <p:extLst>
      <p:ext uri="{BB962C8B-B14F-4D97-AF65-F5344CB8AC3E}">
        <p14:creationId xmlns:p14="http://schemas.microsoft.com/office/powerpoint/2010/main" val="4071044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If  current expenditure exceeds current income, then previously unsold stock carried forward are now sold. </a:t>
            </a:r>
          </a:p>
          <a:p>
            <a:pPr algn="just"/>
            <a:r>
              <a:rPr lang="en-US" dirty="0" smtClean="0"/>
              <a:t>Sales of the bread producers and as a result wheat and flour producers proceed at a pace that is higher than the norm. Goods fly off the shelf at a much faster rate than normal.</a:t>
            </a:r>
          </a:p>
          <a:p>
            <a:pPr algn="just"/>
            <a:r>
              <a:rPr lang="en-US" dirty="0" smtClean="0"/>
              <a:t>In this case too total expenditure can be defined  to equal total income. Investment expenditure counts the money value of inventories sold with a negative sign.</a:t>
            </a:r>
          </a:p>
          <a:p>
            <a:pPr algn="just"/>
            <a:r>
              <a:rPr lang="en-US" dirty="0" smtClean="0"/>
              <a:t>Thus, total expenditure  = $1000 ($1200 - $200) and GDP = $1000. Nevertheless, actual expenditure was greater that earned income, resulting in a drawing down of inventories.  </a:t>
            </a:r>
            <a:endParaRPr lang="en-US" dirty="0"/>
          </a:p>
        </p:txBody>
      </p:sp>
    </p:spTree>
    <p:extLst>
      <p:ext uri="{BB962C8B-B14F-4D97-AF65-F5344CB8AC3E}">
        <p14:creationId xmlns:p14="http://schemas.microsoft.com/office/powerpoint/2010/main" val="1361891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76400"/>
            <a:ext cx="7391400" cy="4914900"/>
          </a:xfrm>
        </p:spPr>
      </p:pic>
    </p:spTree>
    <p:extLst>
      <p:ext uri="{BB962C8B-B14F-4D97-AF65-F5344CB8AC3E}">
        <p14:creationId xmlns:p14="http://schemas.microsoft.com/office/powerpoint/2010/main" val="4048231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In the more extended circular flow, durable capital goods are produced alongside consumer and intermediate goods.</a:t>
            </a:r>
          </a:p>
          <a:p>
            <a:pPr algn="just"/>
            <a:r>
              <a:rPr lang="en-US" dirty="0" smtClean="0"/>
              <a:t>Income is generated in their production, just as in the case of the other two kinds of goods.</a:t>
            </a:r>
          </a:p>
          <a:p>
            <a:pPr algn="just"/>
            <a:r>
              <a:rPr lang="en-US" dirty="0" smtClean="0"/>
              <a:t>Expenditure incurred on them is categorized as investment expenditure and is financed out of savings – that part of total income earned by all individuals or households that is not spent on consumption.</a:t>
            </a:r>
            <a:endParaRPr lang="en-US" dirty="0"/>
          </a:p>
        </p:txBody>
      </p:sp>
    </p:spTree>
    <p:extLst>
      <p:ext uri="{BB962C8B-B14F-4D97-AF65-F5344CB8AC3E}">
        <p14:creationId xmlns:p14="http://schemas.microsoft.com/office/powerpoint/2010/main" val="548464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Lecture 13</a:t>
            </a:r>
            <a:endParaRPr lang="en-US" dirty="0"/>
          </a:p>
        </p:txBody>
      </p:sp>
      <p:sp>
        <p:nvSpPr>
          <p:cNvPr id="32" name="Slide Number Placeholder 3"/>
          <p:cNvSpPr>
            <a:spLocks noGrp="1"/>
          </p:cNvSpPr>
          <p:nvPr>
            <p:ph type="sldNum" sz="quarter" idx="12"/>
          </p:nvPr>
        </p:nvSpPr>
        <p:spPr/>
        <p:txBody>
          <a:bodyPr/>
          <a:lstStyle/>
          <a:p>
            <a:fld id="{E973A127-135A-418F-85A0-8BEE03BA3A1C}" type="slidenum">
              <a:rPr lang="en-US">
                <a:solidFill>
                  <a:srgbClr val="000000"/>
                </a:solidFill>
              </a:rPr>
              <a:pPr/>
              <a:t>4</a:t>
            </a:fld>
            <a:endParaRPr lang="en-US">
              <a:solidFill>
                <a:srgbClr val="000000"/>
              </a:solidFill>
            </a:endParaRPr>
          </a:p>
        </p:txBody>
      </p:sp>
      <p:grpSp>
        <p:nvGrpSpPr>
          <p:cNvPr id="283683" name="Group 1059"/>
          <p:cNvGrpSpPr>
            <a:grpSpLocks/>
          </p:cNvGrpSpPr>
          <p:nvPr/>
        </p:nvGrpSpPr>
        <p:grpSpPr bwMode="auto">
          <a:xfrm>
            <a:off x="228601" y="1524000"/>
            <a:ext cx="8211050" cy="4973729"/>
            <a:chOff x="1972" y="1255"/>
            <a:chExt cx="2958" cy="1987"/>
          </a:xfrm>
        </p:grpSpPr>
        <p:sp>
          <p:nvSpPr>
            <p:cNvPr id="283652" name="Rectangle 1028"/>
            <p:cNvSpPr>
              <a:spLocks noChangeArrowheads="1"/>
            </p:cNvSpPr>
            <p:nvPr/>
          </p:nvSpPr>
          <p:spPr bwMode="auto">
            <a:xfrm>
              <a:off x="2891" y="2869"/>
              <a:ext cx="1168" cy="373"/>
            </a:xfrm>
            <a:prstGeom prst="rect">
              <a:avLst/>
            </a:prstGeom>
            <a:solidFill>
              <a:srgbClr val="FFE60F">
                <a:alpha val="50000"/>
              </a:srgbClr>
            </a:solidFill>
            <a:ln w="28575">
              <a:solidFill>
                <a:srgbClr val="FF6600"/>
              </a:solidFill>
              <a:miter lim="800000"/>
              <a:headEnd/>
              <a:tailEnd/>
            </a:ln>
          </p:spPr>
          <p:txBody>
            <a:bodyPr wrap="none" anchor="ctr"/>
            <a:lstStyle/>
            <a:p>
              <a:pPr fontAlgn="base">
                <a:spcBef>
                  <a:spcPct val="0"/>
                </a:spcBef>
                <a:spcAft>
                  <a:spcPct val="0"/>
                </a:spcAft>
              </a:pPr>
              <a:endParaRPr lang="en-US">
                <a:solidFill>
                  <a:srgbClr val="000000"/>
                </a:solidFill>
              </a:endParaRPr>
            </a:p>
          </p:txBody>
        </p:sp>
        <p:sp>
          <p:nvSpPr>
            <p:cNvPr id="283653" name="Rectangle 1029"/>
            <p:cNvSpPr>
              <a:spLocks noChangeArrowheads="1"/>
            </p:cNvSpPr>
            <p:nvPr/>
          </p:nvSpPr>
          <p:spPr bwMode="auto">
            <a:xfrm>
              <a:off x="3690" y="1255"/>
              <a:ext cx="593" cy="342"/>
            </a:xfrm>
            <a:prstGeom prst="rect">
              <a:avLst/>
            </a:prstGeom>
            <a:solidFill>
              <a:srgbClr val="FFE60F">
                <a:alpha val="50000"/>
              </a:srgbClr>
            </a:solidFill>
            <a:ln w="28575">
              <a:solidFill>
                <a:srgbClr val="FF6600"/>
              </a:solidFill>
              <a:miter lim="800000"/>
              <a:headEnd/>
              <a:tailEnd/>
            </a:ln>
          </p:spPr>
          <p:txBody>
            <a:bodyPr wrap="none" anchor="ctr"/>
            <a:lstStyle/>
            <a:p>
              <a:pPr fontAlgn="base">
                <a:spcBef>
                  <a:spcPct val="0"/>
                </a:spcBef>
                <a:spcAft>
                  <a:spcPct val="0"/>
                </a:spcAft>
              </a:pPr>
              <a:endParaRPr lang="en-US">
                <a:solidFill>
                  <a:srgbClr val="000000"/>
                </a:solidFill>
              </a:endParaRPr>
            </a:p>
          </p:txBody>
        </p:sp>
        <p:sp>
          <p:nvSpPr>
            <p:cNvPr id="283656" name="Text Box 1032"/>
            <p:cNvSpPr txBox="1">
              <a:spLocks noChangeArrowheads="1"/>
            </p:cNvSpPr>
            <p:nvPr/>
          </p:nvSpPr>
          <p:spPr bwMode="auto">
            <a:xfrm>
              <a:off x="3018" y="2988"/>
              <a:ext cx="968" cy="148"/>
            </a:xfrm>
            <a:prstGeom prst="rect">
              <a:avLst/>
            </a:prstGeom>
            <a:noFill/>
            <a:ln>
              <a:noFill/>
            </a:ln>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b="1" dirty="0">
                  <a:solidFill>
                    <a:srgbClr val="000000"/>
                  </a:solidFill>
                  <a:latin typeface="Times New Roman" pitchFamily="18" charset="0"/>
                </a:rPr>
                <a:t>          Households</a:t>
              </a:r>
            </a:p>
          </p:txBody>
        </p:sp>
        <p:sp>
          <p:nvSpPr>
            <p:cNvPr id="283659" name="Freeform 1035"/>
            <p:cNvSpPr>
              <a:spLocks/>
            </p:cNvSpPr>
            <p:nvPr/>
          </p:nvSpPr>
          <p:spPr bwMode="auto">
            <a:xfrm>
              <a:off x="3236" y="2561"/>
              <a:ext cx="21" cy="271"/>
            </a:xfrm>
            <a:custGeom>
              <a:avLst/>
              <a:gdLst>
                <a:gd name="T0" fmla="*/ 845 w 845"/>
                <a:gd name="T1" fmla="*/ 488 h 488"/>
                <a:gd name="T2" fmla="*/ 0 w 845"/>
                <a:gd name="T3" fmla="*/ 488 h 488"/>
                <a:gd name="T4" fmla="*/ 0 w 845"/>
                <a:gd name="T5" fmla="*/ 0 h 488"/>
              </a:gdLst>
              <a:ahLst/>
              <a:cxnLst>
                <a:cxn ang="0">
                  <a:pos x="T0" y="T1"/>
                </a:cxn>
                <a:cxn ang="0">
                  <a:pos x="T2" y="T3"/>
                </a:cxn>
                <a:cxn ang="0">
                  <a:pos x="T4" y="T5"/>
                </a:cxn>
              </a:cxnLst>
              <a:rect l="0" t="0" r="r" b="b"/>
              <a:pathLst>
                <a:path w="845" h="488">
                  <a:moveTo>
                    <a:pt x="845" y="488"/>
                  </a:moveTo>
                  <a:lnTo>
                    <a:pt x="0" y="488"/>
                  </a:lnTo>
                  <a:lnTo>
                    <a:pt x="0" y="0"/>
                  </a:lnTo>
                </a:path>
              </a:pathLst>
            </a:custGeom>
            <a:noFill/>
            <a:ln w="76200" cmpd="sng">
              <a:solidFill>
                <a:srgbClr val="FF6600"/>
              </a:solidFill>
              <a:round/>
              <a:headEnd type="non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0" name="Text Box 1036"/>
            <p:cNvSpPr txBox="1">
              <a:spLocks noChangeArrowheads="1"/>
            </p:cNvSpPr>
            <p:nvPr/>
          </p:nvSpPr>
          <p:spPr bwMode="auto">
            <a:xfrm>
              <a:off x="3799" y="1895"/>
              <a:ext cx="1131" cy="16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sz="2000" b="1" dirty="0">
                  <a:solidFill>
                    <a:srgbClr val="000000"/>
                  </a:solidFill>
                  <a:latin typeface="Times New Roman" pitchFamily="18" charset="0"/>
                </a:rPr>
                <a:t>               Consumption</a:t>
              </a:r>
            </a:p>
          </p:txBody>
        </p:sp>
        <p:sp>
          <p:nvSpPr>
            <p:cNvPr id="283661" name="Freeform 1037"/>
            <p:cNvSpPr>
              <a:spLocks/>
            </p:cNvSpPr>
            <p:nvPr/>
          </p:nvSpPr>
          <p:spPr bwMode="auto">
            <a:xfrm>
              <a:off x="3236" y="1597"/>
              <a:ext cx="447" cy="735"/>
            </a:xfrm>
            <a:custGeom>
              <a:avLst/>
              <a:gdLst>
                <a:gd name="T0" fmla="*/ 0 w 889"/>
                <a:gd name="T1" fmla="*/ 1122 h 1122"/>
                <a:gd name="T2" fmla="*/ 0 w 889"/>
                <a:gd name="T3" fmla="*/ 88 h 1122"/>
                <a:gd name="T4" fmla="*/ 0 w 889"/>
                <a:gd name="T5" fmla="*/ 0 h 1122"/>
                <a:gd name="T6" fmla="*/ 889 w 889"/>
                <a:gd name="T7" fmla="*/ 0 h 1122"/>
              </a:gdLst>
              <a:ahLst/>
              <a:cxnLst>
                <a:cxn ang="0">
                  <a:pos x="T0" y="T1"/>
                </a:cxn>
                <a:cxn ang="0">
                  <a:pos x="T2" y="T3"/>
                </a:cxn>
                <a:cxn ang="0">
                  <a:pos x="T4" y="T5"/>
                </a:cxn>
                <a:cxn ang="0">
                  <a:pos x="T6" y="T7"/>
                </a:cxn>
              </a:cxnLst>
              <a:rect l="0" t="0" r="r" b="b"/>
              <a:pathLst>
                <a:path w="889" h="1122">
                  <a:moveTo>
                    <a:pt x="0" y="1122"/>
                  </a:moveTo>
                  <a:lnTo>
                    <a:pt x="0" y="88"/>
                  </a:lnTo>
                  <a:lnTo>
                    <a:pt x="0" y="0"/>
                  </a:lnTo>
                  <a:lnTo>
                    <a:pt x="889" y="0"/>
                  </a:lnTo>
                </a:path>
              </a:pathLst>
            </a:custGeom>
            <a:noFill/>
            <a:ln w="76200" cmpd="sng">
              <a:solidFill>
                <a:srgbClr val="FF6600"/>
              </a:solidFill>
              <a:round/>
              <a:headEnd type="triangl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2" name="Freeform 1038"/>
            <p:cNvSpPr>
              <a:spLocks/>
            </p:cNvSpPr>
            <p:nvPr/>
          </p:nvSpPr>
          <p:spPr bwMode="auto">
            <a:xfrm>
              <a:off x="4283" y="1459"/>
              <a:ext cx="161" cy="416"/>
            </a:xfrm>
            <a:custGeom>
              <a:avLst/>
              <a:gdLst>
                <a:gd name="T0" fmla="*/ 0 w 756"/>
                <a:gd name="T1" fmla="*/ 0 h 577"/>
                <a:gd name="T2" fmla="*/ 756 w 756"/>
                <a:gd name="T3" fmla="*/ 0 h 577"/>
                <a:gd name="T4" fmla="*/ 756 w 756"/>
                <a:gd name="T5" fmla="*/ 577 h 577"/>
              </a:gdLst>
              <a:ahLst/>
              <a:cxnLst>
                <a:cxn ang="0">
                  <a:pos x="T0" y="T1"/>
                </a:cxn>
                <a:cxn ang="0">
                  <a:pos x="T2" y="T3"/>
                </a:cxn>
                <a:cxn ang="0">
                  <a:pos x="T4" y="T5"/>
                </a:cxn>
              </a:cxnLst>
              <a:rect l="0" t="0" r="r" b="b"/>
              <a:pathLst>
                <a:path w="756" h="577">
                  <a:moveTo>
                    <a:pt x="0" y="0"/>
                  </a:moveTo>
                  <a:lnTo>
                    <a:pt x="756" y="0"/>
                  </a:lnTo>
                  <a:lnTo>
                    <a:pt x="756" y="577"/>
                  </a:lnTo>
                </a:path>
              </a:pathLst>
            </a:custGeom>
            <a:noFill/>
            <a:ln w="76200" cmpd="sng">
              <a:solidFill>
                <a:srgbClr val="FF6600"/>
              </a:solidFill>
              <a:round/>
              <a:headEnd type="non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3" name="Text Box 1039"/>
            <p:cNvSpPr txBox="1">
              <a:spLocks noChangeArrowheads="1"/>
            </p:cNvSpPr>
            <p:nvPr/>
          </p:nvSpPr>
          <p:spPr bwMode="auto">
            <a:xfrm>
              <a:off x="2917" y="2307"/>
              <a:ext cx="679" cy="148"/>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b="1" dirty="0">
                  <a:solidFill>
                    <a:srgbClr val="000000"/>
                  </a:solidFill>
                  <a:latin typeface="Times New Roman" pitchFamily="18" charset="0"/>
                </a:rPr>
                <a:t>        Income</a:t>
              </a:r>
            </a:p>
          </p:txBody>
        </p:sp>
        <p:sp>
          <p:nvSpPr>
            <p:cNvPr id="283664" name="Freeform 1040"/>
            <p:cNvSpPr>
              <a:spLocks/>
            </p:cNvSpPr>
            <p:nvPr/>
          </p:nvSpPr>
          <p:spPr bwMode="auto">
            <a:xfrm>
              <a:off x="4066" y="2168"/>
              <a:ext cx="378" cy="918"/>
            </a:xfrm>
            <a:custGeom>
              <a:avLst/>
              <a:gdLst>
                <a:gd name="T0" fmla="*/ 478 w 478"/>
                <a:gd name="T1" fmla="*/ 0 h 1178"/>
                <a:gd name="T2" fmla="*/ 478 w 478"/>
                <a:gd name="T3" fmla="*/ 1178 h 1178"/>
                <a:gd name="T4" fmla="*/ 0 w 478"/>
                <a:gd name="T5" fmla="*/ 1178 h 1178"/>
              </a:gdLst>
              <a:ahLst/>
              <a:cxnLst>
                <a:cxn ang="0">
                  <a:pos x="T0" y="T1"/>
                </a:cxn>
                <a:cxn ang="0">
                  <a:pos x="T2" y="T3"/>
                </a:cxn>
                <a:cxn ang="0">
                  <a:pos x="T4" y="T5"/>
                </a:cxn>
              </a:cxnLst>
              <a:rect l="0" t="0" r="r" b="b"/>
              <a:pathLst>
                <a:path w="478" h="1178">
                  <a:moveTo>
                    <a:pt x="478" y="0"/>
                  </a:moveTo>
                  <a:lnTo>
                    <a:pt x="478" y="1178"/>
                  </a:lnTo>
                  <a:lnTo>
                    <a:pt x="0" y="1178"/>
                  </a:lnTo>
                </a:path>
              </a:pathLst>
            </a:custGeom>
            <a:noFill/>
            <a:ln w="76200" cmpd="sng">
              <a:solidFill>
                <a:srgbClr val="FF6600"/>
              </a:solidFill>
              <a:round/>
              <a:headEnd type="triangl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6" name="Freeform 1042"/>
            <p:cNvSpPr>
              <a:spLocks/>
            </p:cNvSpPr>
            <p:nvPr/>
          </p:nvSpPr>
          <p:spPr bwMode="auto">
            <a:xfrm>
              <a:off x="2490" y="1459"/>
              <a:ext cx="1187" cy="315"/>
            </a:xfrm>
            <a:custGeom>
              <a:avLst/>
              <a:gdLst>
                <a:gd name="T0" fmla="*/ 0 w 2289"/>
                <a:gd name="T1" fmla="*/ 912 h 912"/>
                <a:gd name="T2" fmla="*/ 0 w 2289"/>
                <a:gd name="T3" fmla="*/ 0 h 912"/>
                <a:gd name="T4" fmla="*/ 2289 w 2289"/>
                <a:gd name="T5" fmla="*/ 0 h 912"/>
              </a:gdLst>
              <a:ahLst/>
              <a:cxnLst>
                <a:cxn ang="0">
                  <a:pos x="T0" y="T1"/>
                </a:cxn>
                <a:cxn ang="0">
                  <a:pos x="T2" y="T3"/>
                </a:cxn>
                <a:cxn ang="0">
                  <a:pos x="T4" y="T5"/>
                </a:cxn>
              </a:cxnLst>
              <a:rect l="0" t="0" r="r" b="b"/>
              <a:pathLst>
                <a:path w="2289" h="912">
                  <a:moveTo>
                    <a:pt x="0" y="912"/>
                  </a:moveTo>
                  <a:lnTo>
                    <a:pt x="0" y="0"/>
                  </a:lnTo>
                  <a:lnTo>
                    <a:pt x="2289" y="0"/>
                  </a:lnTo>
                </a:path>
              </a:pathLst>
            </a:custGeom>
            <a:noFill/>
            <a:ln w="76200" cmpd="sng">
              <a:solidFill>
                <a:srgbClr val="0066FF"/>
              </a:solidFill>
              <a:round/>
              <a:headEnd type="none" w="med" len="med"/>
              <a:tailEnd type="triangl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7" name="Freeform 1043"/>
            <p:cNvSpPr>
              <a:spLocks/>
            </p:cNvSpPr>
            <p:nvPr/>
          </p:nvSpPr>
          <p:spPr bwMode="auto">
            <a:xfrm>
              <a:off x="2496" y="2146"/>
              <a:ext cx="402" cy="864"/>
            </a:xfrm>
            <a:custGeom>
              <a:avLst/>
              <a:gdLst>
                <a:gd name="T0" fmla="*/ 2189 w 2189"/>
                <a:gd name="T1" fmla="*/ 778 h 778"/>
                <a:gd name="T2" fmla="*/ 0 w 2189"/>
                <a:gd name="T3" fmla="*/ 778 h 778"/>
                <a:gd name="T4" fmla="*/ 0 w 2189"/>
                <a:gd name="T5" fmla="*/ 0 h 778"/>
              </a:gdLst>
              <a:ahLst/>
              <a:cxnLst>
                <a:cxn ang="0">
                  <a:pos x="T0" y="T1"/>
                </a:cxn>
                <a:cxn ang="0">
                  <a:pos x="T2" y="T3"/>
                </a:cxn>
                <a:cxn ang="0">
                  <a:pos x="T4" y="T5"/>
                </a:cxn>
              </a:cxnLst>
              <a:rect l="0" t="0" r="r" b="b"/>
              <a:pathLst>
                <a:path w="2189" h="778">
                  <a:moveTo>
                    <a:pt x="2189" y="778"/>
                  </a:moveTo>
                  <a:lnTo>
                    <a:pt x="0" y="778"/>
                  </a:lnTo>
                  <a:lnTo>
                    <a:pt x="0" y="0"/>
                  </a:lnTo>
                </a:path>
              </a:pathLst>
            </a:custGeom>
            <a:noFill/>
            <a:ln w="76200" cmpd="sng">
              <a:solidFill>
                <a:srgbClr val="0066FF"/>
              </a:solidFill>
              <a:round/>
              <a:headEnd type="none" w="med" len="med"/>
              <a:tailEnd type="triangl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8" name="Text Box 1044"/>
            <p:cNvSpPr txBox="1">
              <a:spLocks noChangeArrowheads="1"/>
            </p:cNvSpPr>
            <p:nvPr/>
          </p:nvSpPr>
          <p:spPr bwMode="auto">
            <a:xfrm>
              <a:off x="2214" y="1793"/>
              <a:ext cx="777" cy="258"/>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b="1" dirty="0">
                  <a:solidFill>
                    <a:srgbClr val="000000"/>
                  </a:solidFill>
                  <a:latin typeface="Times New Roman" pitchFamily="18" charset="0"/>
                </a:rPr>
                <a:t>    Financial</a:t>
              </a:r>
            </a:p>
            <a:p>
              <a:pPr eaLnBrk="0" fontAlgn="base" hangingPunct="0">
                <a:spcBef>
                  <a:spcPct val="0"/>
                </a:spcBef>
                <a:spcAft>
                  <a:spcPct val="0"/>
                </a:spcAft>
              </a:pPr>
              <a:r>
                <a:rPr lang="en-US" b="1" dirty="0">
                  <a:solidFill>
                    <a:srgbClr val="000000"/>
                  </a:solidFill>
                  <a:latin typeface="Times New Roman" pitchFamily="18" charset="0"/>
                </a:rPr>
                <a:t>     Market</a:t>
              </a:r>
            </a:p>
          </p:txBody>
        </p:sp>
        <p:sp>
          <p:nvSpPr>
            <p:cNvPr id="283669" name="Text Box 1045"/>
            <p:cNvSpPr txBox="1">
              <a:spLocks noChangeArrowheads="1"/>
            </p:cNvSpPr>
            <p:nvPr/>
          </p:nvSpPr>
          <p:spPr bwMode="auto">
            <a:xfrm>
              <a:off x="2271" y="2593"/>
              <a:ext cx="620" cy="148"/>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b="1" dirty="0">
                  <a:solidFill>
                    <a:srgbClr val="000000"/>
                  </a:solidFill>
                  <a:latin typeface="Times New Roman" pitchFamily="18" charset="0"/>
                </a:rPr>
                <a:t>    Saving</a:t>
              </a:r>
            </a:p>
          </p:txBody>
        </p:sp>
        <p:sp>
          <p:nvSpPr>
            <p:cNvPr id="283670" name="Text Box 1046"/>
            <p:cNvSpPr txBox="1">
              <a:spLocks noChangeArrowheads="1"/>
            </p:cNvSpPr>
            <p:nvPr/>
          </p:nvSpPr>
          <p:spPr bwMode="auto">
            <a:xfrm>
              <a:off x="2629" y="1338"/>
              <a:ext cx="564" cy="141"/>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sz="1700" dirty="0">
                  <a:solidFill>
                    <a:srgbClr val="000000"/>
                  </a:solidFill>
                  <a:latin typeface="Times New Roman" pitchFamily="18" charset="0"/>
                </a:rPr>
                <a:t>   </a:t>
              </a:r>
              <a:r>
                <a:rPr lang="en-US" sz="1700" b="1" dirty="0">
                  <a:solidFill>
                    <a:srgbClr val="000000"/>
                  </a:solidFill>
                  <a:latin typeface="Times New Roman" pitchFamily="18" charset="0"/>
                </a:rPr>
                <a:t>Investment</a:t>
              </a:r>
            </a:p>
          </p:txBody>
        </p:sp>
        <p:sp>
          <p:nvSpPr>
            <p:cNvPr id="283677" name="Text Box 1053"/>
            <p:cNvSpPr txBox="1">
              <a:spLocks noChangeArrowheads="1"/>
            </p:cNvSpPr>
            <p:nvPr/>
          </p:nvSpPr>
          <p:spPr bwMode="auto">
            <a:xfrm>
              <a:off x="1972" y="3005"/>
              <a:ext cx="91" cy="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endParaRPr lang="en-US">
                <a:solidFill>
                  <a:srgbClr val="000000"/>
                </a:solidFill>
              </a:endParaRPr>
            </a:p>
          </p:txBody>
        </p:sp>
      </p:grpSp>
      <p:sp>
        <p:nvSpPr>
          <p:cNvPr id="283682" name="Text Box 1058"/>
          <p:cNvSpPr txBox="1">
            <a:spLocks noChangeArrowheads="1"/>
          </p:cNvSpPr>
          <p:nvPr/>
        </p:nvSpPr>
        <p:spPr bwMode="auto">
          <a:xfrm>
            <a:off x="5258634" y="1772855"/>
            <a:ext cx="1123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b="1" dirty="0">
                <a:solidFill>
                  <a:srgbClr val="000000"/>
                </a:solidFill>
              </a:rPr>
              <a:t>     Firms</a:t>
            </a:r>
          </a:p>
        </p:txBody>
      </p:sp>
    </p:spTree>
    <p:extLst>
      <p:ext uri="{BB962C8B-B14F-4D97-AF65-F5344CB8AC3E}">
        <p14:creationId xmlns:p14="http://schemas.microsoft.com/office/powerpoint/2010/main" val="3304190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Who saves? Who sacrifices consumption and instead frees up money to spend for the purposes of investment on durable capital goods?</a:t>
            </a:r>
          </a:p>
          <a:p>
            <a:pPr algn="just"/>
            <a:r>
              <a:rPr lang="en-US" dirty="0" smtClean="0"/>
              <a:t>There are two possibilities. Either the laborers save out of wages earned or the owners of the consolidated firm save out of the profits (and interest) that they have earned in the past.</a:t>
            </a:r>
          </a:p>
          <a:p>
            <a:pPr algn="just"/>
            <a:r>
              <a:rPr lang="en-US" dirty="0" smtClean="0"/>
              <a:t>If wage earners save, they lend this money to the single firm to finance the expenditure on the durable capital goods.</a:t>
            </a:r>
          </a:p>
          <a:p>
            <a:pPr algn="just"/>
            <a:r>
              <a:rPr lang="en-US" dirty="0" smtClean="0"/>
              <a:t>If the owners of the firm do the saving, they lend themselves the money.</a:t>
            </a:r>
            <a:endParaRPr lang="en-US" dirty="0"/>
          </a:p>
        </p:txBody>
      </p:sp>
    </p:spTree>
    <p:extLst>
      <p:ext uri="{BB962C8B-B14F-4D97-AF65-F5344CB8AC3E}">
        <p14:creationId xmlns:p14="http://schemas.microsoft.com/office/powerpoint/2010/main" val="291966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either case, the act of saving introduces a new market in our circular flow analysis.</a:t>
            </a:r>
          </a:p>
          <a:p>
            <a:pPr algn="just"/>
            <a:r>
              <a:rPr lang="en-US" dirty="0" smtClean="0"/>
              <a:t>Over and above the factor market where labor (and land) are traded and the product market where final output is exchanged, we have a loanable funds market (“financial market” in the diagram).</a:t>
            </a:r>
          </a:p>
          <a:p>
            <a:pPr algn="just"/>
            <a:r>
              <a:rPr lang="en-US" dirty="0" smtClean="0"/>
              <a:t>In this market saved money is lent out at interest to the firm to invest. Even in the case of the owners saving and investing in their own firm, we can assume that this is done on this market, with imputed interest being earned. </a:t>
            </a:r>
            <a:endParaRPr lang="en-US" dirty="0"/>
          </a:p>
        </p:txBody>
      </p:sp>
    </p:spTree>
    <p:extLst>
      <p:ext uri="{BB962C8B-B14F-4D97-AF65-F5344CB8AC3E}">
        <p14:creationId xmlns:p14="http://schemas.microsoft.com/office/powerpoint/2010/main" val="2811752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Lecture 13</a:t>
            </a:r>
            <a:endParaRPr lang="en-US" dirty="0"/>
          </a:p>
        </p:txBody>
      </p:sp>
      <p:sp>
        <p:nvSpPr>
          <p:cNvPr id="32" name="Slide Number Placeholder 3"/>
          <p:cNvSpPr>
            <a:spLocks noGrp="1"/>
          </p:cNvSpPr>
          <p:nvPr>
            <p:ph type="sldNum" sz="quarter" idx="12"/>
          </p:nvPr>
        </p:nvSpPr>
        <p:spPr/>
        <p:txBody>
          <a:bodyPr/>
          <a:lstStyle/>
          <a:p>
            <a:fld id="{E973A127-135A-418F-85A0-8BEE03BA3A1C}" type="slidenum">
              <a:rPr lang="en-US">
                <a:solidFill>
                  <a:srgbClr val="000000"/>
                </a:solidFill>
              </a:rPr>
              <a:pPr/>
              <a:t>7</a:t>
            </a:fld>
            <a:endParaRPr lang="en-US">
              <a:solidFill>
                <a:srgbClr val="000000"/>
              </a:solidFill>
            </a:endParaRPr>
          </a:p>
        </p:txBody>
      </p:sp>
      <p:grpSp>
        <p:nvGrpSpPr>
          <p:cNvPr id="283683" name="Group 1059"/>
          <p:cNvGrpSpPr>
            <a:grpSpLocks/>
          </p:cNvGrpSpPr>
          <p:nvPr/>
        </p:nvGrpSpPr>
        <p:grpSpPr bwMode="auto">
          <a:xfrm>
            <a:off x="228601" y="1524000"/>
            <a:ext cx="8211050" cy="4973729"/>
            <a:chOff x="1972" y="1255"/>
            <a:chExt cx="2958" cy="1987"/>
          </a:xfrm>
        </p:grpSpPr>
        <p:sp>
          <p:nvSpPr>
            <p:cNvPr id="283652" name="Rectangle 1028"/>
            <p:cNvSpPr>
              <a:spLocks noChangeArrowheads="1"/>
            </p:cNvSpPr>
            <p:nvPr/>
          </p:nvSpPr>
          <p:spPr bwMode="auto">
            <a:xfrm>
              <a:off x="2891" y="2869"/>
              <a:ext cx="1168" cy="373"/>
            </a:xfrm>
            <a:prstGeom prst="rect">
              <a:avLst/>
            </a:prstGeom>
            <a:solidFill>
              <a:srgbClr val="FFE60F">
                <a:alpha val="50000"/>
              </a:srgbClr>
            </a:solidFill>
            <a:ln w="28575">
              <a:solidFill>
                <a:srgbClr val="FF6600"/>
              </a:solidFill>
              <a:miter lim="800000"/>
              <a:headEnd/>
              <a:tailEnd/>
            </a:ln>
          </p:spPr>
          <p:txBody>
            <a:bodyPr wrap="none" anchor="ctr"/>
            <a:lstStyle/>
            <a:p>
              <a:pPr fontAlgn="base">
                <a:spcBef>
                  <a:spcPct val="0"/>
                </a:spcBef>
                <a:spcAft>
                  <a:spcPct val="0"/>
                </a:spcAft>
              </a:pPr>
              <a:endParaRPr lang="en-US">
                <a:solidFill>
                  <a:srgbClr val="000000"/>
                </a:solidFill>
              </a:endParaRPr>
            </a:p>
          </p:txBody>
        </p:sp>
        <p:sp>
          <p:nvSpPr>
            <p:cNvPr id="283653" name="Rectangle 1029"/>
            <p:cNvSpPr>
              <a:spLocks noChangeArrowheads="1"/>
            </p:cNvSpPr>
            <p:nvPr/>
          </p:nvSpPr>
          <p:spPr bwMode="auto">
            <a:xfrm>
              <a:off x="3690" y="1255"/>
              <a:ext cx="593" cy="342"/>
            </a:xfrm>
            <a:prstGeom prst="rect">
              <a:avLst/>
            </a:prstGeom>
            <a:solidFill>
              <a:srgbClr val="FFE60F">
                <a:alpha val="50000"/>
              </a:srgbClr>
            </a:solidFill>
            <a:ln w="28575">
              <a:solidFill>
                <a:srgbClr val="FF6600"/>
              </a:solidFill>
              <a:miter lim="800000"/>
              <a:headEnd/>
              <a:tailEnd/>
            </a:ln>
          </p:spPr>
          <p:txBody>
            <a:bodyPr wrap="none" anchor="ctr"/>
            <a:lstStyle/>
            <a:p>
              <a:pPr fontAlgn="base">
                <a:spcBef>
                  <a:spcPct val="0"/>
                </a:spcBef>
                <a:spcAft>
                  <a:spcPct val="0"/>
                </a:spcAft>
              </a:pPr>
              <a:endParaRPr lang="en-US">
                <a:solidFill>
                  <a:srgbClr val="000000"/>
                </a:solidFill>
              </a:endParaRPr>
            </a:p>
          </p:txBody>
        </p:sp>
        <p:sp>
          <p:nvSpPr>
            <p:cNvPr id="283656" name="Text Box 1032"/>
            <p:cNvSpPr txBox="1">
              <a:spLocks noChangeArrowheads="1"/>
            </p:cNvSpPr>
            <p:nvPr/>
          </p:nvSpPr>
          <p:spPr bwMode="auto">
            <a:xfrm>
              <a:off x="3018" y="2988"/>
              <a:ext cx="968" cy="148"/>
            </a:xfrm>
            <a:prstGeom prst="rect">
              <a:avLst/>
            </a:prstGeom>
            <a:noFill/>
            <a:ln>
              <a:noFill/>
            </a:ln>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b="1" dirty="0">
                  <a:solidFill>
                    <a:srgbClr val="000000"/>
                  </a:solidFill>
                  <a:latin typeface="Times New Roman" pitchFamily="18" charset="0"/>
                </a:rPr>
                <a:t>          Households</a:t>
              </a:r>
            </a:p>
          </p:txBody>
        </p:sp>
        <p:sp>
          <p:nvSpPr>
            <p:cNvPr id="283659" name="Freeform 1035"/>
            <p:cNvSpPr>
              <a:spLocks/>
            </p:cNvSpPr>
            <p:nvPr/>
          </p:nvSpPr>
          <p:spPr bwMode="auto">
            <a:xfrm>
              <a:off x="3236" y="2561"/>
              <a:ext cx="21" cy="271"/>
            </a:xfrm>
            <a:custGeom>
              <a:avLst/>
              <a:gdLst>
                <a:gd name="T0" fmla="*/ 845 w 845"/>
                <a:gd name="T1" fmla="*/ 488 h 488"/>
                <a:gd name="T2" fmla="*/ 0 w 845"/>
                <a:gd name="T3" fmla="*/ 488 h 488"/>
                <a:gd name="T4" fmla="*/ 0 w 845"/>
                <a:gd name="T5" fmla="*/ 0 h 488"/>
              </a:gdLst>
              <a:ahLst/>
              <a:cxnLst>
                <a:cxn ang="0">
                  <a:pos x="T0" y="T1"/>
                </a:cxn>
                <a:cxn ang="0">
                  <a:pos x="T2" y="T3"/>
                </a:cxn>
                <a:cxn ang="0">
                  <a:pos x="T4" y="T5"/>
                </a:cxn>
              </a:cxnLst>
              <a:rect l="0" t="0" r="r" b="b"/>
              <a:pathLst>
                <a:path w="845" h="488">
                  <a:moveTo>
                    <a:pt x="845" y="488"/>
                  </a:moveTo>
                  <a:lnTo>
                    <a:pt x="0" y="488"/>
                  </a:lnTo>
                  <a:lnTo>
                    <a:pt x="0" y="0"/>
                  </a:lnTo>
                </a:path>
              </a:pathLst>
            </a:custGeom>
            <a:noFill/>
            <a:ln w="76200" cmpd="sng">
              <a:solidFill>
                <a:srgbClr val="FF6600"/>
              </a:solidFill>
              <a:round/>
              <a:headEnd type="non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0" name="Text Box 1036"/>
            <p:cNvSpPr txBox="1">
              <a:spLocks noChangeArrowheads="1"/>
            </p:cNvSpPr>
            <p:nvPr/>
          </p:nvSpPr>
          <p:spPr bwMode="auto">
            <a:xfrm>
              <a:off x="3799" y="1895"/>
              <a:ext cx="1131" cy="16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sz="2000" b="1" dirty="0">
                  <a:solidFill>
                    <a:srgbClr val="000000"/>
                  </a:solidFill>
                  <a:latin typeface="Times New Roman" pitchFamily="18" charset="0"/>
                </a:rPr>
                <a:t>               Consumption</a:t>
              </a:r>
            </a:p>
          </p:txBody>
        </p:sp>
        <p:sp>
          <p:nvSpPr>
            <p:cNvPr id="283661" name="Freeform 1037"/>
            <p:cNvSpPr>
              <a:spLocks/>
            </p:cNvSpPr>
            <p:nvPr/>
          </p:nvSpPr>
          <p:spPr bwMode="auto">
            <a:xfrm>
              <a:off x="3236" y="1597"/>
              <a:ext cx="447" cy="735"/>
            </a:xfrm>
            <a:custGeom>
              <a:avLst/>
              <a:gdLst>
                <a:gd name="T0" fmla="*/ 0 w 889"/>
                <a:gd name="T1" fmla="*/ 1122 h 1122"/>
                <a:gd name="T2" fmla="*/ 0 w 889"/>
                <a:gd name="T3" fmla="*/ 88 h 1122"/>
                <a:gd name="T4" fmla="*/ 0 w 889"/>
                <a:gd name="T5" fmla="*/ 0 h 1122"/>
                <a:gd name="T6" fmla="*/ 889 w 889"/>
                <a:gd name="T7" fmla="*/ 0 h 1122"/>
              </a:gdLst>
              <a:ahLst/>
              <a:cxnLst>
                <a:cxn ang="0">
                  <a:pos x="T0" y="T1"/>
                </a:cxn>
                <a:cxn ang="0">
                  <a:pos x="T2" y="T3"/>
                </a:cxn>
                <a:cxn ang="0">
                  <a:pos x="T4" y="T5"/>
                </a:cxn>
                <a:cxn ang="0">
                  <a:pos x="T6" y="T7"/>
                </a:cxn>
              </a:cxnLst>
              <a:rect l="0" t="0" r="r" b="b"/>
              <a:pathLst>
                <a:path w="889" h="1122">
                  <a:moveTo>
                    <a:pt x="0" y="1122"/>
                  </a:moveTo>
                  <a:lnTo>
                    <a:pt x="0" y="88"/>
                  </a:lnTo>
                  <a:lnTo>
                    <a:pt x="0" y="0"/>
                  </a:lnTo>
                  <a:lnTo>
                    <a:pt x="889" y="0"/>
                  </a:lnTo>
                </a:path>
              </a:pathLst>
            </a:custGeom>
            <a:noFill/>
            <a:ln w="76200" cmpd="sng">
              <a:solidFill>
                <a:srgbClr val="FF6600"/>
              </a:solidFill>
              <a:round/>
              <a:headEnd type="triangl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2" name="Freeform 1038"/>
            <p:cNvSpPr>
              <a:spLocks/>
            </p:cNvSpPr>
            <p:nvPr/>
          </p:nvSpPr>
          <p:spPr bwMode="auto">
            <a:xfrm>
              <a:off x="4283" y="1459"/>
              <a:ext cx="161" cy="416"/>
            </a:xfrm>
            <a:custGeom>
              <a:avLst/>
              <a:gdLst>
                <a:gd name="T0" fmla="*/ 0 w 756"/>
                <a:gd name="T1" fmla="*/ 0 h 577"/>
                <a:gd name="T2" fmla="*/ 756 w 756"/>
                <a:gd name="T3" fmla="*/ 0 h 577"/>
                <a:gd name="T4" fmla="*/ 756 w 756"/>
                <a:gd name="T5" fmla="*/ 577 h 577"/>
              </a:gdLst>
              <a:ahLst/>
              <a:cxnLst>
                <a:cxn ang="0">
                  <a:pos x="T0" y="T1"/>
                </a:cxn>
                <a:cxn ang="0">
                  <a:pos x="T2" y="T3"/>
                </a:cxn>
                <a:cxn ang="0">
                  <a:pos x="T4" y="T5"/>
                </a:cxn>
              </a:cxnLst>
              <a:rect l="0" t="0" r="r" b="b"/>
              <a:pathLst>
                <a:path w="756" h="577">
                  <a:moveTo>
                    <a:pt x="0" y="0"/>
                  </a:moveTo>
                  <a:lnTo>
                    <a:pt x="756" y="0"/>
                  </a:lnTo>
                  <a:lnTo>
                    <a:pt x="756" y="577"/>
                  </a:lnTo>
                </a:path>
              </a:pathLst>
            </a:custGeom>
            <a:noFill/>
            <a:ln w="76200" cmpd="sng">
              <a:solidFill>
                <a:srgbClr val="FF6600"/>
              </a:solidFill>
              <a:round/>
              <a:headEnd type="non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3" name="Text Box 1039"/>
            <p:cNvSpPr txBox="1">
              <a:spLocks noChangeArrowheads="1"/>
            </p:cNvSpPr>
            <p:nvPr/>
          </p:nvSpPr>
          <p:spPr bwMode="auto">
            <a:xfrm>
              <a:off x="2917" y="2307"/>
              <a:ext cx="679" cy="148"/>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b="1" dirty="0">
                  <a:solidFill>
                    <a:srgbClr val="000000"/>
                  </a:solidFill>
                  <a:latin typeface="Times New Roman" pitchFamily="18" charset="0"/>
                </a:rPr>
                <a:t>        Income</a:t>
              </a:r>
            </a:p>
          </p:txBody>
        </p:sp>
        <p:sp>
          <p:nvSpPr>
            <p:cNvPr id="283664" name="Freeform 1040"/>
            <p:cNvSpPr>
              <a:spLocks/>
            </p:cNvSpPr>
            <p:nvPr/>
          </p:nvSpPr>
          <p:spPr bwMode="auto">
            <a:xfrm>
              <a:off x="4066" y="2168"/>
              <a:ext cx="378" cy="918"/>
            </a:xfrm>
            <a:custGeom>
              <a:avLst/>
              <a:gdLst>
                <a:gd name="T0" fmla="*/ 478 w 478"/>
                <a:gd name="T1" fmla="*/ 0 h 1178"/>
                <a:gd name="T2" fmla="*/ 478 w 478"/>
                <a:gd name="T3" fmla="*/ 1178 h 1178"/>
                <a:gd name="T4" fmla="*/ 0 w 478"/>
                <a:gd name="T5" fmla="*/ 1178 h 1178"/>
              </a:gdLst>
              <a:ahLst/>
              <a:cxnLst>
                <a:cxn ang="0">
                  <a:pos x="T0" y="T1"/>
                </a:cxn>
                <a:cxn ang="0">
                  <a:pos x="T2" y="T3"/>
                </a:cxn>
                <a:cxn ang="0">
                  <a:pos x="T4" y="T5"/>
                </a:cxn>
              </a:cxnLst>
              <a:rect l="0" t="0" r="r" b="b"/>
              <a:pathLst>
                <a:path w="478" h="1178">
                  <a:moveTo>
                    <a:pt x="478" y="0"/>
                  </a:moveTo>
                  <a:lnTo>
                    <a:pt x="478" y="1178"/>
                  </a:lnTo>
                  <a:lnTo>
                    <a:pt x="0" y="1178"/>
                  </a:lnTo>
                </a:path>
              </a:pathLst>
            </a:custGeom>
            <a:noFill/>
            <a:ln w="76200" cmpd="sng">
              <a:solidFill>
                <a:srgbClr val="FF6600"/>
              </a:solidFill>
              <a:round/>
              <a:headEnd type="triangle" w="med" len="med"/>
              <a:tailEnd type="non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6" name="Freeform 1042"/>
            <p:cNvSpPr>
              <a:spLocks/>
            </p:cNvSpPr>
            <p:nvPr/>
          </p:nvSpPr>
          <p:spPr bwMode="auto">
            <a:xfrm>
              <a:off x="2490" y="1459"/>
              <a:ext cx="1187" cy="315"/>
            </a:xfrm>
            <a:custGeom>
              <a:avLst/>
              <a:gdLst>
                <a:gd name="T0" fmla="*/ 0 w 2289"/>
                <a:gd name="T1" fmla="*/ 912 h 912"/>
                <a:gd name="T2" fmla="*/ 0 w 2289"/>
                <a:gd name="T3" fmla="*/ 0 h 912"/>
                <a:gd name="T4" fmla="*/ 2289 w 2289"/>
                <a:gd name="T5" fmla="*/ 0 h 912"/>
              </a:gdLst>
              <a:ahLst/>
              <a:cxnLst>
                <a:cxn ang="0">
                  <a:pos x="T0" y="T1"/>
                </a:cxn>
                <a:cxn ang="0">
                  <a:pos x="T2" y="T3"/>
                </a:cxn>
                <a:cxn ang="0">
                  <a:pos x="T4" y="T5"/>
                </a:cxn>
              </a:cxnLst>
              <a:rect l="0" t="0" r="r" b="b"/>
              <a:pathLst>
                <a:path w="2289" h="912">
                  <a:moveTo>
                    <a:pt x="0" y="912"/>
                  </a:moveTo>
                  <a:lnTo>
                    <a:pt x="0" y="0"/>
                  </a:lnTo>
                  <a:lnTo>
                    <a:pt x="2289" y="0"/>
                  </a:lnTo>
                </a:path>
              </a:pathLst>
            </a:custGeom>
            <a:noFill/>
            <a:ln w="76200" cmpd="sng">
              <a:solidFill>
                <a:srgbClr val="0066FF"/>
              </a:solidFill>
              <a:round/>
              <a:headEnd type="none" w="med" len="med"/>
              <a:tailEnd type="triangl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7" name="Freeform 1043"/>
            <p:cNvSpPr>
              <a:spLocks/>
            </p:cNvSpPr>
            <p:nvPr/>
          </p:nvSpPr>
          <p:spPr bwMode="auto">
            <a:xfrm>
              <a:off x="2496" y="2146"/>
              <a:ext cx="402" cy="864"/>
            </a:xfrm>
            <a:custGeom>
              <a:avLst/>
              <a:gdLst>
                <a:gd name="T0" fmla="*/ 2189 w 2189"/>
                <a:gd name="T1" fmla="*/ 778 h 778"/>
                <a:gd name="T2" fmla="*/ 0 w 2189"/>
                <a:gd name="T3" fmla="*/ 778 h 778"/>
                <a:gd name="T4" fmla="*/ 0 w 2189"/>
                <a:gd name="T5" fmla="*/ 0 h 778"/>
              </a:gdLst>
              <a:ahLst/>
              <a:cxnLst>
                <a:cxn ang="0">
                  <a:pos x="T0" y="T1"/>
                </a:cxn>
                <a:cxn ang="0">
                  <a:pos x="T2" y="T3"/>
                </a:cxn>
                <a:cxn ang="0">
                  <a:pos x="T4" y="T5"/>
                </a:cxn>
              </a:cxnLst>
              <a:rect l="0" t="0" r="r" b="b"/>
              <a:pathLst>
                <a:path w="2189" h="778">
                  <a:moveTo>
                    <a:pt x="2189" y="778"/>
                  </a:moveTo>
                  <a:lnTo>
                    <a:pt x="0" y="778"/>
                  </a:lnTo>
                  <a:lnTo>
                    <a:pt x="0" y="0"/>
                  </a:lnTo>
                </a:path>
              </a:pathLst>
            </a:custGeom>
            <a:noFill/>
            <a:ln w="76200" cmpd="sng">
              <a:solidFill>
                <a:srgbClr val="0066FF"/>
              </a:solidFill>
              <a:round/>
              <a:headEnd type="none" w="med" len="med"/>
              <a:tailEnd type="triangle" w="med" len="med"/>
            </a:ln>
            <a:effectLst/>
            <a:extLst>
              <a:ext uri="{909E8E84-426E-40DD-AFC4-6F175D3DCCD1}">
                <a14:hiddenFill xmlns:a14="http://schemas.microsoft.com/office/drawing/2010/main">
                  <a:solidFill>
                    <a:srgbClr val="00CC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83668" name="Text Box 1044"/>
            <p:cNvSpPr txBox="1">
              <a:spLocks noChangeArrowheads="1"/>
            </p:cNvSpPr>
            <p:nvPr/>
          </p:nvSpPr>
          <p:spPr bwMode="auto">
            <a:xfrm>
              <a:off x="2214" y="1793"/>
              <a:ext cx="777" cy="258"/>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b="1" dirty="0">
                  <a:solidFill>
                    <a:srgbClr val="000000"/>
                  </a:solidFill>
                  <a:latin typeface="Times New Roman" pitchFamily="18" charset="0"/>
                </a:rPr>
                <a:t>    Financial</a:t>
              </a:r>
            </a:p>
            <a:p>
              <a:pPr eaLnBrk="0" fontAlgn="base" hangingPunct="0">
                <a:spcBef>
                  <a:spcPct val="0"/>
                </a:spcBef>
                <a:spcAft>
                  <a:spcPct val="0"/>
                </a:spcAft>
              </a:pPr>
              <a:r>
                <a:rPr lang="en-US" b="1" dirty="0">
                  <a:solidFill>
                    <a:srgbClr val="000000"/>
                  </a:solidFill>
                  <a:latin typeface="Times New Roman" pitchFamily="18" charset="0"/>
                </a:rPr>
                <a:t>     Market</a:t>
              </a:r>
            </a:p>
          </p:txBody>
        </p:sp>
        <p:sp>
          <p:nvSpPr>
            <p:cNvPr id="283669" name="Text Box 1045"/>
            <p:cNvSpPr txBox="1">
              <a:spLocks noChangeArrowheads="1"/>
            </p:cNvSpPr>
            <p:nvPr/>
          </p:nvSpPr>
          <p:spPr bwMode="auto">
            <a:xfrm>
              <a:off x="2271" y="2593"/>
              <a:ext cx="620" cy="148"/>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b="1" dirty="0">
                  <a:solidFill>
                    <a:srgbClr val="000000"/>
                  </a:solidFill>
                  <a:latin typeface="Times New Roman" pitchFamily="18" charset="0"/>
                </a:rPr>
                <a:t>    Saving</a:t>
              </a:r>
            </a:p>
          </p:txBody>
        </p:sp>
        <p:sp>
          <p:nvSpPr>
            <p:cNvPr id="283670" name="Text Box 1046"/>
            <p:cNvSpPr txBox="1">
              <a:spLocks noChangeArrowheads="1"/>
            </p:cNvSpPr>
            <p:nvPr/>
          </p:nvSpPr>
          <p:spPr bwMode="auto">
            <a:xfrm>
              <a:off x="2629" y="1338"/>
              <a:ext cx="564" cy="141"/>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sz="1700" dirty="0">
                  <a:solidFill>
                    <a:srgbClr val="000000"/>
                  </a:solidFill>
                  <a:latin typeface="Times New Roman" pitchFamily="18" charset="0"/>
                </a:rPr>
                <a:t>   </a:t>
              </a:r>
              <a:r>
                <a:rPr lang="en-US" sz="1700" b="1" dirty="0">
                  <a:solidFill>
                    <a:srgbClr val="000000"/>
                  </a:solidFill>
                  <a:latin typeface="Times New Roman" pitchFamily="18" charset="0"/>
                </a:rPr>
                <a:t>Investment</a:t>
              </a:r>
            </a:p>
          </p:txBody>
        </p:sp>
        <p:sp>
          <p:nvSpPr>
            <p:cNvPr id="283677" name="Text Box 1053"/>
            <p:cNvSpPr txBox="1">
              <a:spLocks noChangeArrowheads="1"/>
            </p:cNvSpPr>
            <p:nvPr/>
          </p:nvSpPr>
          <p:spPr bwMode="auto">
            <a:xfrm>
              <a:off x="1972" y="3005"/>
              <a:ext cx="91" cy="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endParaRPr lang="en-US">
                <a:solidFill>
                  <a:srgbClr val="000000"/>
                </a:solidFill>
              </a:endParaRPr>
            </a:p>
          </p:txBody>
        </p:sp>
      </p:grpSp>
      <p:sp>
        <p:nvSpPr>
          <p:cNvPr id="283682" name="Text Box 1058"/>
          <p:cNvSpPr txBox="1">
            <a:spLocks noChangeArrowheads="1"/>
          </p:cNvSpPr>
          <p:nvPr/>
        </p:nvSpPr>
        <p:spPr bwMode="auto">
          <a:xfrm>
            <a:off x="5258634" y="1772855"/>
            <a:ext cx="1123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b="1" dirty="0">
                <a:solidFill>
                  <a:srgbClr val="000000"/>
                </a:solidFill>
              </a:rPr>
              <a:t>     Firms</a:t>
            </a:r>
          </a:p>
        </p:txBody>
      </p:sp>
    </p:spTree>
    <p:extLst>
      <p:ext uri="{BB962C8B-B14F-4D97-AF65-F5344CB8AC3E}">
        <p14:creationId xmlns:p14="http://schemas.microsoft.com/office/powerpoint/2010/main" val="3118508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So far we have analyzed the circular flow of income with the assumption that all goods produced in a given period (a year) are sold.</a:t>
            </a:r>
          </a:p>
          <a:p>
            <a:pPr algn="just"/>
            <a:r>
              <a:rPr lang="en-US" dirty="0" smtClean="0"/>
              <a:t>There were no unsold stocks in both scenarios we considered – with and without the production of durable capital goods.</a:t>
            </a:r>
          </a:p>
          <a:p>
            <a:pPr algn="just"/>
            <a:r>
              <a:rPr lang="en-US" dirty="0" smtClean="0"/>
              <a:t>Now we will drop this assumption and assume the possibility of inventories of goods being built up as well as drawn down.</a:t>
            </a:r>
          </a:p>
          <a:p>
            <a:pPr algn="just"/>
            <a:r>
              <a:rPr lang="en-US" dirty="0" smtClean="0"/>
              <a:t>What implications does this have for the flow of income and expenditure?</a:t>
            </a:r>
            <a:endParaRPr lang="en-US" dirty="0"/>
          </a:p>
        </p:txBody>
      </p:sp>
    </p:spTree>
    <p:extLst>
      <p:ext uri="{BB962C8B-B14F-4D97-AF65-F5344CB8AC3E}">
        <p14:creationId xmlns:p14="http://schemas.microsoft.com/office/powerpoint/2010/main" val="142124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13</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absence of inventories implies that there is always an equality between the income generated in production and the amount of realized and therefore desired expenditure out of that income.</a:t>
            </a:r>
          </a:p>
          <a:p>
            <a:pPr algn="just"/>
            <a:r>
              <a:rPr lang="en-US" dirty="0" smtClean="0"/>
              <a:t>Consider first our imaginary economy with no durable capital goods. The income generated in the production of  bread and the two intermediate goods was $1000.</a:t>
            </a:r>
          </a:p>
          <a:p>
            <a:pPr algn="just"/>
            <a:r>
              <a:rPr lang="en-US" dirty="0" smtClean="0"/>
              <a:t>All of this $1000 was expended by consumers on the consumer good – bread. The desired expenditure was equal to the income generated.</a:t>
            </a:r>
            <a:endParaRPr lang="en-US" dirty="0"/>
          </a:p>
        </p:txBody>
      </p:sp>
    </p:spTree>
    <p:extLst>
      <p:ext uri="{BB962C8B-B14F-4D97-AF65-F5344CB8AC3E}">
        <p14:creationId xmlns:p14="http://schemas.microsoft.com/office/powerpoint/2010/main" val="2432143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1138</Words>
  <Application>Microsoft Office PowerPoint</Application>
  <PresentationFormat>On-screen Show (4:3)</PresentationFormat>
  <Paragraphs>76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Introduction</vt:lpstr>
      <vt:lpstr>Lecture 13</vt:lpstr>
      <vt:lpstr>Lecture 13</vt:lpstr>
      <vt:lpstr>Lecture 13</vt:lpstr>
      <vt:lpstr>Lecture 13</vt:lpstr>
      <vt:lpstr>Lecture 13</vt:lpstr>
      <vt:lpstr>Lecture 13</vt:lpstr>
      <vt:lpstr>Lecture 13</vt:lpstr>
      <vt:lpstr>Lecture 13</vt:lpstr>
      <vt:lpstr>Lecture 13</vt:lpstr>
      <vt:lpstr>Lecture 13</vt:lpstr>
      <vt:lpstr>Lecture 13</vt:lpstr>
      <vt:lpstr>Lecture 13</vt:lpstr>
      <vt:lpstr>Lecture 13</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39</cp:revision>
  <dcterms:created xsi:type="dcterms:W3CDTF">2013-05-31T23:09:17Z</dcterms:created>
  <dcterms:modified xsi:type="dcterms:W3CDTF">2013-07-09T01:55:36Z</dcterms:modified>
</cp:coreProperties>
</file>