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7" r:id="rId2"/>
    <p:sldId id="259" r:id="rId3"/>
    <p:sldId id="270" r:id="rId4"/>
    <p:sldId id="261" r:id="rId5"/>
    <p:sldId id="262" r:id="rId6"/>
    <p:sldId id="263" r:id="rId7"/>
    <p:sldId id="264" r:id="rId8"/>
    <p:sldId id="265" r:id="rId9"/>
    <p:sldId id="266" r:id="rId10"/>
    <p:sldId id="258" r:id="rId11"/>
    <p:sldId id="267" r:id="rId12"/>
    <p:sldId id="271" r:id="rId13"/>
    <p:sldId id="269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2F1FAEA-596B-4C65-88FE-46468BBD0D4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8D6F745-0678-4F2A-B101-3A4E8134D1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5275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95296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070173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2302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7CB15F-BB5A-4020-8CE3-56F8D889FBF1}" type="slidenum">
              <a:rPr lang="en-US" smtClean="0">
                <a:solidFill>
                  <a:prstClr val="black"/>
                </a:solidFill>
              </a:rPr>
              <a:pPr/>
              <a:t>12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514131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880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681922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9403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664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688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4852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9412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08462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8D6F745-0678-4F2A-B101-3A4E8134D15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14504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1355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203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331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898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8378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9602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86227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9223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231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538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3349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D43925-E944-466F-8E98-C1FEEAC1D76B}" type="datetimeFigureOut">
              <a:rPr lang="en-US" smtClean="0"/>
              <a:t>7/3/2013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69325B-DA57-4748-9D6B-D8D89A0955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427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en-US" dirty="0" smtClean="0"/>
              <a:t>We concluded the previous lecture by briefly analyzing a distinguishing feature of the macroeconomic method – viewing all economic activity as revolving around one, all encompassing firm. </a:t>
            </a:r>
          </a:p>
          <a:p>
            <a:pPr algn="just"/>
            <a:r>
              <a:rPr lang="en-US" dirty="0" smtClean="0"/>
              <a:t>One firm straddles the entire economy, producing all the goods and generating all the income. </a:t>
            </a:r>
          </a:p>
          <a:p>
            <a:pPr algn="just"/>
            <a:r>
              <a:rPr lang="en-US" dirty="0" smtClean="0"/>
              <a:t>In this lecture we will extend this analysis to an economy where durable capital goods are also produced.</a:t>
            </a:r>
          </a:p>
          <a:p>
            <a:pPr algn="just"/>
            <a:r>
              <a:rPr lang="en-US" dirty="0" smtClean="0"/>
              <a:t>In the process we will also extend the analysis of the circular flow of income to such a scenario.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95522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32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73A127-135A-418F-85A0-8BEE03BA3A1C}" type="slidenum">
              <a:rPr lang="en-US">
                <a:solidFill>
                  <a:srgbClr val="000000"/>
                </a:solidFill>
              </a:rPr>
              <a:pPr/>
              <a:t>10</a:t>
            </a:fld>
            <a:endParaRPr lang="en-US">
              <a:solidFill>
                <a:srgbClr val="000000"/>
              </a:solidFill>
            </a:endParaRPr>
          </a:p>
        </p:txBody>
      </p:sp>
      <p:grpSp>
        <p:nvGrpSpPr>
          <p:cNvPr id="283683" name="Group 1059"/>
          <p:cNvGrpSpPr>
            <a:grpSpLocks/>
          </p:cNvGrpSpPr>
          <p:nvPr/>
        </p:nvGrpSpPr>
        <p:grpSpPr bwMode="auto">
          <a:xfrm>
            <a:off x="228601" y="1524000"/>
            <a:ext cx="8211050" cy="4973729"/>
            <a:chOff x="1972" y="1255"/>
            <a:chExt cx="2958" cy="1987"/>
          </a:xfrm>
        </p:grpSpPr>
        <p:sp>
          <p:nvSpPr>
            <p:cNvPr id="283652" name="Rectangle 1028"/>
            <p:cNvSpPr>
              <a:spLocks noChangeArrowheads="1"/>
            </p:cNvSpPr>
            <p:nvPr/>
          </p:nvSpPr>
          <p:spPr bwMode="auto">
            <a:xfrm>
              <a:off x="2891" y="2869"/>
              <a:ext cx="1168" cy="373"/>
            </a:xfrm>
            <a:prstGeom prst="rect">
              <a:avLst/>
            </a:prstGeom>
            <a:solidFill>
              <a:srgbClr val="FFE60F">
                <a:alpha val="50000"/>
              </a:srgbClr>
            </a:solidFill>
            <a:ln w="2857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3653" name="Rectangle 1029"/>
            <p:cNvSpPr>
              <a:spLocks noChangeArrowheads="1"/>
            </p:cNvSpPr>
            <p:nvPr/>
          </p:nvSpPr>
          <p:spPr bwMode="auto">
            <a:xfrm>
              <a:off x="3690" y="1255"/>
              <a:ext cx="593" cy="342"/>
            </a:xfrm>
            <a:prstGeom prst="rect">
              <a:avLst/>
            </a:prstGeom>
            <a:solidFill>
              <a:srgbClr val="FFE60F">
                <a:alpha val="50000"/>
              </a:srgbClr>
            </a:solidFill>
            <a:ln w="28575">
              <a:solidFill>
                <a:srgbClr val="FF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3656" name="Text Box 1032"/>
            <p:cNvSpPr txBox="1">
              <a:spLocks noChangeArrowheads="1"/>
            </p:cNvSpPr>
            <p:nvPr/>
          </p:nvSpPr>
          <p:spPr bwMode="auto">
            <a:xfrm>
              <a:off x="3018" y="2988"/>
              <a:ext cx="968" cy="14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srgbClr val="000000"/>
                  </a:solidFill>
                  <a:latin typeface="Times New Roman" pitchFamily="18" charset="0"/>
                </a:rPr>
                <a:t>          Households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3659" name="Freeform 1035"/>
            <p:cNvSpPr>
              <a:spLocks/>
            </p:cNvSpPr>
            <p:nvPr/>
          </p:nvSpPr>
          <p:spPr bwMode="auto">
            <a:xfrm>
              <a:off x="3236" y="2561"/>
              <a:ext cx="21" cy="271"/>
            </a:xfrm>
            <a:custGeom>
              <a:avLst/>
              <a:gdLst>
                <a:gd name="T0" fmla="*/ 845 w 845"/>
                <a:gd name="T1" fmla="*/ 488 h 488"/>
                <a:gd name="T2" fmla="*/ 0 w 845"/>
                <a:gd name="T3" fmla="*/ 488 h 488"/>
                <a:gd name="T4" fmla="*/ 0 w 845"/>
                <a:gd name="T5" fmla="*/ 0 h 4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45" h="488">
                  <a:moveTo>
                    <a:pt x="845" y="488"/>
                  </a:moveTo>
                  <a:lnTo>
                    <a:pt x="0" y="488"/>
                  </a:lnTo>
                  <a:lnTo>
                    <a:pt x="0" y="0"/>
                  </a:lnTo>
                </a:path>
              </a:pathLst>
            </a:custGeom>
            <a:noFill/>
            <a:ln w="76200" cmpd="sng">
              <a:solidFill>
                <a:srgbClr val="FF66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3660" name="Text Box 1036"/>
            <p:cNvSpPr txBox="1">
              <a:spLocks noChangeArrowheads="1"/>
            </p:cNvSpPr>
            <p:nvPr/>
          </p:nvSpPr>
          <p:spPr bwMode="auto">
            <a:xfrm>
              <a:off x="3799" y="1895"/>
              <a:ext cx="1131" cy="160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2000" b="1" dirty="0">
                  <a:solidFill>
                    <a:srgbClr val="000000"/>
                  </a:solidFill>
                  <a:latin typeface="Times New Roman" pitchFamily="18" charset="0"/>
                </a:rPr>
                <a:t>     </a:t>
              </a:r>
              <a:r>
                <a:rPr lang="en-US" sz="2000" b="1" dirty="0" smtClean="0">
                  <a:solidFill>
                    <a:srgbClr val="000000"/>
                  </a:solidFill>
                  <a:latin typeface="Times New Roman" pitchFamily="18" charset="0"/>
                </a:rPr>
                <a:t>          Consumption</a:t>
              </a:r>
              <a:endParaRPr lang="en-US" sz="20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3661" name="Freeform 1037"/>
            <p:cNvSpPr>
              <a:spLocks/>
            </p:cNvSpPr>
            <p:nvPr/>
          </p:nvSpPr>
          <p:spPr bwMode="auto">
            <a:xfrm>
              <a:off x="3236" y="1597"/>
              <a:ext cx="447" cy="735"/>
            </a:xfrm>
            <a:custGeom>
              <a:avLst/>
              <a:gdLst>
                <a:gd name="T0" fmla="*/ 0 w 889"/>
                <a:gd name="T1" fmla="*/ 1122 h 1122"/>
                <a:gd name="T2" fmla="*/ 0 w 889"/>
                <a:gd name="T3" fmla="*/ 88 h 1122"/>
                <a:gd name="T4" fmla="*/ 0 w 889"/>
                <a:gd name="T5" fmla="*/ 0 h 1122"/>
                <a:gd name="T6" fmla="*/ 889 w 889"/>
                <a:gd name="T7" fmla="*/ 0 h 1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89" h="1122">
                  <a:moveTo>
                    <a:pt x="0" y="1122"/>
                  </a:moveTo>
                  <a:lnTo>
                    <a:pt x="0" y="88"/>
                  </a:lnTo>
                  <a:lnTo>
                    <a:pt x="0" y="0"/>
                  </a:lnTo>
                  <a:lnTo>
                    <a:pt x="889" y="0"/>
                  </a:lnTo>
                </a:path>
              </a:pathLst>
            </a:custGeom>
            <a:noFill/>
            <a:ln w="76200" cmpd="sng">
              <a:solidFill>
                <a:srgbClr val="FF6600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3662" name="Freeform 1038"/>
            <p:cNvSpPr>
              <a:spLocks/>
            </p:cNvSpPr>
            <p:nvPr/>
          </p:nvSpPr>
          <p:spPr bwMode="auto">
            <a:xfrm>
              <a:off x="4283" y="1459"/>
              <a:ext cx="161" cy="416"/>
            </a:xfrm>
            <a:custGeom>
              <a:avLst/>
              <a:gdLst>
                <a:gd name="T0" fmla="*/ 0 w 756"/>
                <a:gd name="T1" fmla="*/ 0 h 577"/>
                <a:gd name="T2" fmla="*/ 756 w 756"/>
                <a:gd name="T3" fmla="*/ 0 h 577"/>
                <a:gd name="T4" fmla="*/ 756 w 756"/>
                <a:gd name="T5" fmla="*/ 577 h 5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6" h="577">
                  <a:moveTo>
                    <a:pt x="0" y="0"/>
                  </a:moveTo>
                  <a:lnTo>
                    <a:pt x="756" y="0"/>
                  </a:lnTo>
                  <a:lnTo>
                    <a:pt x="756" y="577"/>
                  </a:lnTo>
                </a:path>
              </a:pathLst>
            </a:custGeom>
            <a:noFill/>
            <a:ln w="76200" cmpd="sng">
              <a:solidFill>
                <a:srgbClr val="FF6600"/>
              </a:solidFill>
              <a:round/>
              <a:headEnd type="non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3663" name="Text Box 1039"/>
            <p:cNvSpPr txBox="1">
              <a:spLocks noChangeArrowheads="1"/>
            </p:cNvSpPr>
            <p:nvPr/>
          </p:nvSpPr>
          <p:spPr bwMode="auto">
            <a:xfrm>
              <a:off x="2917" y="2307"/>
              <a:ext cx="679" cy="14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solidFill>
                    <a:srgbClr val="000000"/>
                  </a:solidFill>
                  <a:latin typeface="Times New Roman" pitchFamily="18" charset="0"/>
                </a:rPr>
                <a:t>   </a:t>
              </a:r>
              <a:r>
                <a:rPr lang="en-US" b="1" dirty="0" smtClean="0">
                  <a:solidFill>
                    <a:srgbClr val="000000"/>
                  </a:solidFill>
                  <a:latin typeface="Times New Roman" pitchFamily="18" charset="0"/>
                </a:rPr>
                <a:t>     Income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3664" name="Freeform 1040"/>
            <p:cNvSpPr>
              <a:spLocks/>
            </p:cNvSpPr>
            <p:nvPr/>
          </p:nvSpPr>
          <p:spPr bwMode="auto">
            <a:xfrm>
              <a:off x="4066" y="2168"/>
              <a:ext cx="378" cy="918"/>
            </a:xfrm>
            <a:custGeom>
              <a:avLst/>
              <a:gdLst>
                <a:gd name="T0" fmla="*/ 478 w 478"/>
                <a:gd name="T1" fmla="*/ 0 h 1178"/>
                <a:gd name="T2" fmla="*/ 478 w 478"/>
                <a:gd name="T3" fmla="*/ 1178 h 1178"/>
                <a:gd name="T4" fmla="*/ 0 w 478"/>
                <a:gd name="T5" fmla="*/ 1178 h 1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78" h="1178">
                  <a:moveTo>
                    <a:pt x="478" y="0"/>
                  </a:moveTo>
                  <a:lnTo>
                    <a:pt x="478" y="1178"/>
                  </a:lnTo>
                  <a:lnTo>
                    <a:pt x="0" y="1178"/>
                  </a:lnTo>
                </a:path>
              </a:pathLst>
            </a:custGeom>
            <a:noFill/>
            <a:ln w="76200" cmpd="sng">
              <a:solidFill>
                <a:srgbClr val="FF6600"/>
              </a:solidFill>
              <a:round/>
              <a:headEnd type="triangle" w="med" len="med"/>
              <a:tailEnd type="non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3666" name="Freeform 1042"/>
            <p:cNvSpPr>
              <a:spLocks/>
            </p:cNvSpPr>
            <p:nvPr/>
          </p:nvSpPr>
          <p:spPr bwMode="auto">
            <a:xfrm>
              <a:off x="2490" y="1459"/>
              <a:ext cx="1187" cy="315"/>
            </a:xfrm>
            <a:custGeom>
              <a:avLst/>
              <a:gdLst>
                <a:gd name="T0" fmla="*/ 0 w 2289"/>
                <a:gd name="T1" fmla="*/ 912 h 912"/>
                <a:gd name="T2" fmla="*/ 0 w 2289"/>
                <a:gd name="T3" fmla="*/ 0 h 912"/>
                <a:gd name="T4" fmla="*/ 2289 w 2289"/>
                <a:gd name="T5" fmla="*/ 0 h 9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89" h="912">
                  <a:moveTo>
                    <a:pt x="0" y="912"/>
                  </a:moveTo>
                  <a:lnTo>
                    <a:pt x="0" y="0"/>
                  </a:lnTo>
                  <a:lnTo>
                    <a:pt x="2289" y="0"/>
                  </a:lnTo>
                </a:path>
              </a:pathLst>
            </a:custGeom>
            <a:noFill/>
            <a:ln w="76200" cmpd="sng">
              <a:solidFill>
                <a:srgbClr val="0066FF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3667" name="Freeform 1043"/>
            <p:cNvSpPr>
              <a:spLocks/>
            </p:cNvSpPr>
            <p:nvPr/>
          </p:nvSpPr>
          <p:spPr bwMode="auto">
            <a:xfrm>
              <a:off x="2496" y="2146"/>
              <a:ext cx="402" cy="864"/>
            </a:xfrm>
            <a:custGeom>
              <a:avLst/>
              <a:gdLst>
                <a:gd name="T0" fmla="*/ 2189 w 2189"/>
                <a:gd name="T1" fmla="*/ 778 h 778"/>
                <a:gd name="T2" fmla="*/ 0 w 2189"/>
                <a:gd name="T3" fmla="*/ 778 h 778"/>
                <a:gd name="T4" fmla="*/ 0 w 2189"/>
                <a:gd name="T5" fmla="*/ 0 h 7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89" h="778">
                  <a:moveTo>
                    <a:pt x="2189" y="778"/>
                  </a:moveTo>
                  <a:lnTo>
                    <a:pt x="0" y="778"/>
                  </a:lnTo>
                  <a:lnTo>
                    <a:pt x="0" y="0"/>
                  </a:lnTo>
                </a:path>
              </a:pathLst>
            </a:custGeom>
            <a:noFill/>
            <a:ln w="76200" cmpd="sng">
              <a:solidFill>
                <a:srgbClr val="0066FF"/>
              </a:solidFill>
              <a:round/>
              <a:headEnd type="non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00CC99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283668" name="Text Box 1044"/>
            <p:cNvSpPr txBox="1">
              <a:spLocks noChangeArrowheads="1"/>
            </p:cNvSpPr>
            <p:nvPr/>
          </p:nvSpPr>
          <p:spPr bwMode="auto">
            <a:xfrm>
              <a:off x="2214" y="1793"/>
              <a:ext cx="777" cy="25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srgbClr val="000000"/>
                  </a:solidFill>
                  <a:latin typeface="Times New Roman" pitchFamily="18" charset="0"/>
                </a:rPr>
                <a:t>    Financial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</a:endParaRPr>
            </a:p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 smtClean="0">
                  <a:solidFill>
                    <a:srgbClr val="000000"/>
                  </a:solidFill>
                  <a:latin typeface="Times New Roman" pitchFamily="18" charset="0"/>
                </a:rPr>
                <a:t>     Market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3669" name="Text Box 1045"/>
            <p:cNvSpPr txBox="1">
              <a:spLocks noChangeArrowheads="1"/>
            </p:cNvSpPr>
            <p:nvPr/>
          </p:nvSpPr>
          <p:spPr bwMode="auto">
            <a:xfrm>
              <a:off x="2271" y="2593"/>
              <a:ext cx="620" cy="148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b="1" dirty="0">
                  <a:solidFill>
                    <a:srgbClr val="000000"/>
                  </a:solidFill>
                  <a:latin typeface="Times New Roman" pitchFamily="18" charset="0"/>
                </a:rPr>
                <a:t> </a:t>
              </a:r>
              <a:r>
                <a:rPr lang="en-US" b="1" dirty="0" smtClean="0">
                  <a:solidFill>
                    <a:srgbClr val="000000"/>
                  </a:solidFill>
                  <a:latin typeface="Times New Roman" pitchFamily="18" charset="0"/>
                </a:rPr>
                <a:t>   Saving</a:t>
              </a:r>
              <a:endParaRPr lang="en-US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3670" name="Text Box 1046"/>
            <p:cNvSpPr txBox="1">
              <a:spLocks noChangeArrowheads="1"/>
            </p:cNvSpPr>
            <p:nvPr/>
          </p:nvSpPr>
          <p:spPr bwMode="auto">
            <a:xfrm>
              <a:off x="2629" y="1338"/>
              <a:ext cx="564" cy="141"/>
            </a:xfrm>
            <a:prstGeom prst="rect">
              <a:avLst/>
            </a:prstGeom>
            <a:solidFill>
              <a:srgbClr val="FFFFC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r>
                <a:rPr lang="en-US" sz="1700" dirty="0" smtClean="0">
                  <a:solidFill>
                    <a:srgbClr val="000000"/>
                  </a:solidFill>
                  <a:latin typeface="Times New Roman" pitchFamily="18" charset="0"/>
                </a:rPr>
                <a:t>   </a:t>
              </a:r>
              <a:r>
                <a:rPr lang="en-US" sz="1700" b="1" dirty="0" smtClean="0">
                  <a:solidFill>
                    <a:srgbClr val="000000"/>
                  </a:solidFill>
                  <a:latin typeface="Times New Roman" pitchFamily="18" charset="0"/>
                </a:rPr>
                <a:t>Investment</a:t>
              </a:r>
              <a:endParaRPr lang="en-US" sz="1700" b="1" dirty="0">
                <a:solidFill>
                  <a:srgbClr val="000000"/>
                </a:solidFill>
                <a:latin typeface="Times New Roman" pitchFamily="18" charset="0"/>
              </a:endParaRPr>
            </a:p>
          </p:txBody>
        </p:sp>
        <p:sp>
          <p:nvSpPr>
            <p:cNvPr id="283677" name="Text Box 1053"/>
            <p:cNvSpPr txBox="1">
              <a:spLocks noChangeArrowheads="1"/>
            </p:cNvSpPr>
            <p:nvPr/>
          </p:nvSpPr>
          <p:spPr bwMode="auto">
            <a:xfrm>
              <a:off x="1972" y="3005"/>
              <a:ext cx="91" cy="18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283682" name="Text Box 1058"/>
          <p:cNvSpPr txBox="1">
            <a:spLocks noChangeArrowheads="1"/>
          </p:cNvSpPr>
          <p:nvPr/>
        </p:nvSpPr>
        <p:spPr bwMode="auto">
          <a:xfrm>
            <a:off x="5258634" y="1772855"/>
            <a:ext cx="1123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0000"/>
                </a:solidFill>
              </a:rPr>
              <a:t>     Firms</a:t>
            </a:r>
          </a:p>
        </p:txBody>
      </p:sp>
    </p:spTree>
    <p:extLst>
      <p:ext uri="{BB962C8B-B14F-4D97-AF65-F5344CB8AC3E}">
        <p14:creationId xmlns:p14="http://schemas.microsoft.com/office/powerpoint/2010/main" val="1265640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How does the circular flow of income and expenditure play out in our imaginary economy?</a:t>
            </a:r>
          </a:p>
          <a:p>
            <a:pPr algn="just"/>
            <a:r>
              <a:rPr lang="en-US" dirty="0" smtClean="0"/>
              <a:t>Total incomes generated equal $1200 (net of depreciation).</a:t>
            </a:r>
          </a:p>
          <a:p>
            <a:pPr algn="just"/>
            <a:r>
              <a:rPr lang="en-US" dirty="0" smtClean="0"/>
              <a:t>Total expenditures, likewise, equal $1200 (net of depreciation).</a:t>
            </a:r>
          </a:p>
          <a:p>
            <a:pPr algn="just"/>
            <a:r>
              <a:rPr lang="en-US" dirty="0" smtClean="0"/>
              <a:t>Of this $1200, $1000 consists of consumption expenditure. What is the figure for total savings?</a:t>
            </a:r>
          </a:p>
          <a:p>
            <a:pPr algn="just"/>
            <a:r>
              <a:rPr lang="en-US" dirty="0" smtClean="0"/>
              <a:t>Savings = $1200 - $1000 = $200, all of which is expended on ovens (as investment exp.). </a:t>
            </a:r>
          </a:p>
        </p:txBody>
      </p:sp>
    </p:spTree>
    <p:extLst>
      <p:ext uri="{BB962C8B-B14F-4D97-AF65-F5344CB8AC3E}">
        <p14:creationId xmlns:p14="http://schemas.microsoft.com/office/powerpoint/2010/main" val="3627226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3091287"/>
              </p:ext>
            </p:extLst>
          </p:nvPr>
        </p:nvGraphicFramePr>
        <p:xfrm>
          <a:off x="457200" y="1676400"/>
          <a:ext cx="8229600" cy="4023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Payments</a:t>
                      </a:r>
                      <a:r>
                        <a:rPr lang="en-US" sz="2000" baseline="0" dirty="0" smtClean="0"/>
                        <a:t> of wheat producers: $250 as wages, $25 as interest. </a:t>
                      </a:r>
                    </a:p>
                    <a:p>
                      <a:pPr algn="just"/>
                      <a:r>
                        <a:rPr lang="en-US" sz="2000" baseline="0" dirty="0" smtClean="0"/>
                        <a:t>Revenue earned by selling wheat: $300. Total profits  = $25.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Payments of flour producers: $300 on</a:t>
                      </a:r>
                      <a:r>
                        <a:rPr lang="en-US" sz="2000" baseline="0" dirty="0" smtClean="0"/>
                        <a:t> wheat (to wheat producers), $225 as wages, $25 as interest.</a:t>
                      </a:r>
                    </a:p>
                    <a:p>
                      <a:pPr algn="just"/>
                      <a:r>
                        <a:rPr lang="en-US" sz="2000" baseline="0" dirty="0" smtClean="0"/>
                        <a:t>Revenue earned by selling flour: $600. Total profits earned = $50.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Payments of oven producers: $83.33 as wages,</a:t>
                      </a:r>
                      <a:r>
                        <a:rPr lang="en-US" sz="2000" baseline="0" dirty="0" smtClean="0"/>
                        <a:t> $8.33 as interest.</a:t>
                      </a:r>
                    </a:p>
                    <a:p>
                      <a:pPr algn="just"/>
                      <a:r>
                        <a:rPr lang="en-US" sz="2000" baseline="0" dirty="0" smtClean="0"/>
                        <a:t>Revenue earned (from bread producers): $100.  Total Profits = $8.33.</a:t>
                      </a:r>
                      <a:endParaRPr lang="en-US" sz="20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000" dirty="0" smtClean="0"/>
                        <a:t>Payments of bread producers:</a:t>
                      </a:r>
                      <a:r>
                        <a:rPr lang="en-US" sz="2000" baseline="0" dirty="0" smtClean="0"/>
                        <a:t> $600 on flour (to flour producers), $225 as wages (to labor), $25 as interest (to creditors), $100 (to oven producers/depreciation).</a:t>
                      </a:r>
                    </a:p>
                    <a:p>
                      <a:pPr algn="just"/>
                      <a:r>
                        <a:rPr lang="en-US" sz="2000" baseline="0" dirty="0" smtClean="0"/>
                        <a:t>Revenue earned through sale of bread (to consumers): $1000. Total profits = $50. 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1034" y="1191491"/>
            <a:ext cx="1921166" cy="4308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200" dirty="0">
                <a:solidFill>
                  <a:prstClr val="black"/>
                </a:solidFill>
              </a:rPr>
              <a:t>Table </a:t>
            </a:r>
            <a:r>
              <a:rPr lang="en-US" sz="2200" dirty="0" smtClean="0">
                <a:solidFill>
                  <a:prstClr val="black"/>
                </a:solidFill>
              </a:rPr>
              <a:t>2 (Year 1)</a:t>
            </a:r>
            <a:endParaRPr lang="en-US" sz="2200" dirty="0">
              <a:solidFill>
                <a:prstClr val="black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825089"/>
              </p:ext>
            </p:extLst>
          </p:nvPr>
        </p:nvGraphicFramePr>
        <p:xfrm>
          <a:off x="441034" y="5943600"/>
          <a:ext cx="8321966" cy="6400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21966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Payments of oven producers (on unused ovens): $166.67 as wages, $16.67 as interest. </a:t>
                      </a:r>
                    </a:p>
                    <a:p>
                      <a:r>
                        <a:rPr lang="en-US" dirty="0" smtClean="0"/>
                        <a:t>Revenue earned (from bread producers):</a:t>
                      </a:r>
                      <a:r>
                        <a:rPr lang="en-US" baseline="0" dirty="0" smtClean="0"/>
                        <a:t> $200. Total Profits = $16.67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54194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en-US" dirty="0" smtClean="0"/>
              <a:t>The economy can still be viewed as consisting of one, all encompassing firm.</a:t>
            </a:r>
          </a:p>
          <a:p>
            <a:pPr algn="just"/>
            <a:r>
              <a:rPr lang="en-US" dirty="0" smtClean="0"/>
              <a:t>This firm now produces intermediate goods, consumer goods and the durable capital goods.</a:t>
            </a:r>
          </a:p>
          <a:p>
            <a:pPr algn="just"/>
            <a:r>
              <a:rPr lang="en-US" dirty="0" smtClean="0"/>
              <a:t>The firm now pays out $950 as wages</a:t>
            </a:r>
            <a:r>
              <a:rPr lang="en-US" dirty="0" smtClean="0"/>
              <a:t>, </a:t>
            </a:r>
            <a:r>
              <a:rPr lang="en-US" dirty="0" smtClean="0"/>
              <a:t>and earns interest and profits combined on $250.</a:t>
            </a:r>
          </a:p>
        </p:txBody>
      </p:sp>
    </p:spTree>
    <p:extLst>
      <p:ext uri="{BB962C8B-B14F-4D97-AF65-F5344CB8AC3E}">
        <p14:creationId xmlns:p14="http://schemas.microsoft.com/office/powerpoint/2010/main" val="1437006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en-US" dirty="0" smtClean="0"/>
              <a:t>As we discussed in the previous lecture, our imaginary economy can also be viewed as being dominated by one firm that is vertically and horizontally integrated.</a:t>
            </a:r>
          </a:p>
          <a:p>
            <a:pPr algn="just"/>
            <a:r>
              <a:rPr lang="en-US" dirty="0" smtClean="0"/>
              <a:t>In our example, this one firm hires all workers and pays out wages amounting to $800. Total interest and profits earned by the owners of the firm amount to $200, yielding a 25% return on investment.</a:t>
            </a:r>
          </a:p>
          <a:p>
            <a:pPr algn="just"/>
            <a:r>
              <a:rPr lang="en-US" dirty="0" smtClean="0"/>
              <a:t>As before, all incomes are earned by households, including interest and profits.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4013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62773913"/>
              </p:ext>
            </p:extLst>
          </p:nvPr>
        </p:nvGraphicFramePr>
        <p:xfrm>
          <a:off x="457200" y="1676400"/>
          <a:ext cx="8229600" cy="46634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229600"/>
              </a:tblGrid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</a:t>
                      </a:r>
                      <a:r>
                        <a:rPr lang="en-US" sz="2400" baseline="0" dirty="0" smtClean="0"/>
                        <a:t> of wheat producers: $250 as wages (to labor), $25 as interest (to creditors/imputed). 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by selling wheat (to flour producers): $300. Total profits earned  = $25.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flour producers: $300</a:t>
                      </a:r>
                      <a:r>
                        <a:rPr lang="en-US" sz="2400" baseline="0" dirty="0" smtClean="0"/>
                        <a:t> to wheat producers, $225 as wages (to labor), $25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by selling flour (to bread producers): $600. Total profits earned = $50.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lang="en-US" sz="2400" dirty="0" smtClean="0"/>
                        <a:t>Payments of bread producers:</a:t>
                      </a:r>
                      <a:r>
                        <a:rPr lang="en-US" sz="2400" baseline="0" dirty="0" smtClean="0"/>
                        <a:t> $600 to flour producers, $325 as wages (to labor), $25 as interest (to creditors).</a:t>
                      </a:r>
                    </a:p>
                    <a:p>
                      <a:pPr algn="just"/>
                      <a:r>
                        <a:rPr lang="en-US" sz="2400" baseline="0" dirty="0" smtClean="0"/>
                        <a:t>Revenue earned through sale of bread (to consumers): $1000. Total profits earned = $50. 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441034" y="1191491"/>
            <a:ext cx="1311566" cy="46166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Table 1</a:t>
            </a:r>
          </a:p>
        </p:txBody>
      </p:sp>
    </p:spTree>
    <p:extLst>
      <p:ext uri="{BB962C8B-B14F-4D97-AF65-F5344CB8AC3E}">
        <p14:creationId xmlns:p14="http://schemas.microsoft.com/office/powerpoint/2010/main" val="1595663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dirty="0" smtClean="0"/>
              <a:t>There are a few more important assumptions that are fundamental to the macroeconomic method.</a:t>
            </a:r>
          </a:p>
          <a:p>
            <a:pPr algn="just"/>
            <a:r>
              <a:rPr lang="en-US" dirty="0" smtClean="0"/>
              <a:t>The market for labor (and land) is treated as one aggregate market where either the one firm, or many distinct firms, hire laborers (L), all of them at a given wage rate (W).</a:t>
            </a:r>
          </a:p>
          <a:p>
            <a:pPr algn="just"/>
            <a:r>
              <a:rPr lang="en-US" dirty="0" smtClean="0"/>
              <a:t>W can refer to a common rate for all laborers or an average of different wage rates (a wage index, similar to a price index).</a:t>
            </a:r>
          </a:p>
          <a:p>
            <a:pPr algn="just"/>
            <a:r>
              <a:rPr lang="en-US" dirty="0" smtClean="0"/>
              <a:t>Similarly, on the product or output market, a homogenous entity – output (Y) – is seemingly exchanged for money. Output, of course, actually consists of an array of heterogeneous goods.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9285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en-US" dirty="0" smtClean="0"/>
              <a:t>This lump of output is bought and sold at one price (P), P representing a price level (price index).</a:t>
            </a:r>
          </a:p>
          <a:p>
            <a:pPr algn="just"/>
            <a:r>
              <a:rPr lang="en-US" dirty="0" smtClean="0"/>
              <a:t>Moreover, even though individual firms earn profits and losses, the engine of all economic activity is assumed to be a desire  to maximize total profits.</a:t>
            </a:r>
          </a:p>
          <a:p>
            <a:pPr algn="just"/>
            <a:r>
              <a:rPr lang="en-US" dirty="0"/>
              <a:t>Thus</a:t>
            </a:r>
            <a:r>
              <a:rPr lang="en-US" dirty="0" smtClean="0"/>
              <a:t>, economic activity is viewed as if </a:t>
            </a:r>
            <a:r>
              <a:rPr lang="en-US" dirty="0"/>
              <a:t>all important economic decisions are taken by entrepreneurs as a </a:t>
            </a:r>
            <a:r>
              <a:rPr lang="en-US" dirty="0" smtClean="0"/>
              <a:t>whole.</a:t>
            </a:r>
          </a:p>
          <a:p>
            <a:pPr algn="just"/>
            <a:r>
              <a:rPr lang="en-US" dirty="0" smtClean="0"/>
              <a:t>This high level of aggregation assumes “entrepreneurs as a whole” are acting in concert, setting one wage rate (W), selling at one price level (P) and trying to maximize total profits.  </a:t>
            </a:r>
          </a:p>
        </p:txBody>
      </p:sp>
    </p:spTree>
    <p:extLst>
      <p:ext uri="{BB962C8B-B14F-4D97-AF65-F5344CB8AC3E}">
        <p14:creationId xmlns:p14="http://schemas.microsoft.com/office/powerpoint/2010/main" val="3683545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So far our analysis has been restricted to an economy where only consumer and intermediate goods are </a:t>
            </a:r>
            <a:r>
              <a:rPr lang="en-US" dirty="0"/>
              <a:t>b</a:t>
            </a:r>
            <a:r>
              <a:rPr lang="en-US" dirty="0" smtClean="0"/>
              <a:t>eing produced and no unsold stocks exist.</a:t>
            </a:r>
          </a:p>
          <a:p>
            <a:pPr algn="just"/>
            <a:r>
              <a:rPr lang="en-US" dirty="0" smtClean="0"/>
              <a:t>Let us now introduce the production of durable capital goods, while maintaining the assumption of no inventories.</a:t>
            </a:r>
          </a:p>
          <a:p>
            <a:pPr algn="just"/>
            <a:r>
              <a:rPr lang="en-US" dirty="0" smtClean="0"/>
              <a:t>How does this affect the analysis, firstly, of the circular flow of income and expenditure?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20102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The income side remains unaffected. The total flow of income still consists of the sum of net incomes – wages, interest and </a:t>
            </a:r>
            <a:r>
              <a:rPr lang="en-US" dirty="0" smtClean="0"/>
              <a:t>profits.</a:t>
            </a:r>
            <a:endParaRPr lang="en-US" dirty="0" smtClean="0"/>
          </a:p>
          <a:p>
            <a:pPr algn="just"/>
            <a:r>
              <a:rPr lang="en-US" dirty="0" smtClean="0"/>
              <a:t>The incomes generated in the process of producing the durable capital goods contributes an additional flow of income to that already being generated.</a:t>
            </a:r>
          </a:p>
          <a:p>
            <a:pPr algn="just"/>
            <a:r>
              <a:rPr lang="en-US" dirty="0" smtClean="0"/>
              <a:t>On the expenditure side, there is now a new category of investment expenditure added to consumption expenditure.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266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/>
            <a:r>
              <a:rPr lang="en-US" dirty="0" smtClean="0"/>
              <a:t>All expenditure </a:t>
            </a:r>
            <a:r>
              <a:rPr lang="en-US" dirty="0"/>
              <a:t>incurred on unused durable capital goods </a:t>
            </a:r>
            <a:r>
              <a:rPr lang="en-US" dirty="0" smtClean="0"/>
              <a:t>durable capital  goods is counted as part of </a:t>
            </a:r>
            <a:r>
              <a:rPr lang="en-US" dirty="0" smtClean="0"/>
              <a:t>investment expenditure.</a:t>
            </a:r>
            <a:endParaRPr lang="en-US" dirty="0" smtClean="0"/>
          </a:p>
          <a:p>
            <a:pPr algn="just"/>
            <a:r>
              <a:rPr lang="en-US" dirty="0"/>
              <a:t>T</a:t>
            </a:r>
            <a:r>
              <a:rPr lang="en-US" dirty="0" smtClean="0"/>
              <a:t>his </a:t>
            </a:r>
            <a:r>
              <a:rPr lang="en-US" dirty="0" smtClean="0"/>
              <a:t>new form of expenditure is incurred with future periods of time in </a:t>
            </a:r>
            <a:r>
              <a:rPr lang="en-US" dirty="0" smtClean="0"/>
              <a:t>mind, it is incurred on future output </a:t>
            </a:r>
            <a:r>
              <a:rPr lang="en-US" dirty="0" smtClean="0"/>
              <a:t>– given that a durable capital good will yield services in future years as well</a:t>
            </a:r>
            <a:r>
              <a:rPr lang="en-US" dirty="0" smtClean="0"/>
              <a:t>.</a:t>
            </a:r>
          </a:p>
          <a:p>
            <a:pPr algn="just"/>
            <a:r>
              <a:rPr lang="en-US" dirty="0"/>
              <a:t>A question now arises – how is this investment expenditure funded? Where does the money come from</a:t>
            </a:r>
            <a:r>
              <a:rPr lang="en-US" dirty="0" smtClean="0"/>
              <a:t>?</a:t>
            </a:r>
            <a:r>
              <a:rPr lang="en-US" dirty="0" smtClean="0"/>
              <a:t> 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247636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Lecture 12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smtClean="0"/>
              <a:t>So </a:t>
            </a:r>
            <a:r>
              <a:rPr lang="en-US" dirty="0" smtClean="0"/>
              <a:t>far we have been assuming that all incomes earned are being expended on the consumption goods produced. How can any money be left for incurring </a:t>
            </a:r>
            <a:r>
              <a:rPr lang="en-US" dirty="0"/>
              <a:t> </a:t>
            </a:r>
            <a:r>
              <a:rPr lang="en-US" dirty="0" smtClean="0"/>
              <a:t>expenditure on investment?</a:t>
            </a:r>
          </a:p>
          <a:p>
            <a:pPr algn="just"/>
            <a:r>
              <a:rPr lang="en-US" dirty="0" smtClean="0"/>
              <a:t>We must drop the assumption that households spend all that they earn on consumption. Instead, they save some of their income and invest it.</a:t>
            </a:r>
          </a:p>
          <a:p>
            <a:pPr algn="just"/>
            <a:r>
              <a:rPr lang="en-US" dirty="0" smtClean="0"/>
              <a:t>Savings – that part of income earned that is not expended on consumption.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7792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185</TotalTime>
  <Words>1203</Words>
  <Application>Microsoft Office PowerPoint</Application>
  <PresentationFormat>On-screen Show (4:3)</PresentationFormat>
  <Paragraphs>88</Paragraphs>
  <Slides>13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Introduction</vt:lpstr>
      <vt:lpstr>Lecture 12</vt:lpstr>
      <vt:lpstr>Lecture 12</vt:lpstr>
      <vt:lpstr>Lecture 12</vt:lpstr>
      <vt:lpstr>Lecture 12</vt:lpstr>
      <vt:lpstr>Lecture 12</vt:lpstr>
      <vt:lpstr>Lecture 12</vt:lpstr>
      <vt:lpstr>Lecture 12</vt:lpstr>
      <vt:lpstr>Lecture 12</vt:lpstr>
      <vt:lpstr>Lecture 12</vt:lpstr>
      <vt:lpstr>Lecture 12</vt:lpstr>
      <vt:lpstr>Lecture 12</vt:lpstr>
      <vt:lpstr>Lecture 12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GP</dc:creator>
  <cp:lastModifiedBy>GP</cp:lastModifiedBy>
  <cp:revision>34</cp:revision>
  <dcterms:created xsi:type="dcterms:W3CDTF">2013-05-30T19:40:22Z</dcterms:created>
  <dcterms:modified xsi:type="dcterms:W3CDTF">2013-07-04T02:26:49Z</dcterms:modified>
</cp:coreProperties>
</file>