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2" r:id="rId4"/>
    <p:sldId id="260" r:id="rId5"/>
    <p:sldId id="263" r:id="rId6"/>
    <p:sldId id="272" r:id="rId7"/>
    <p:sldId id="266" r:id="rId8"/>
    <p:sldId id="273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8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0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65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2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4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2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5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0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5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96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6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4BF5F-D859-4B5B-816F-E24A5C3F10EB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BFE41-73F7-4076-8755-EAE5F2F0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78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In this lecture we will study the circular flow of income and expenditure. </a:t>
            </a:r>
          </a:p>
          <a:p>
            <a:pPr algn="just"/>
            <a:r>
              <a:rPr lang="en-US" dirty="0" smtClean="0"/>
              <a:t>This concept will be analyzed in an economy producing only one consumer good (bread) and two intermediate goods (wheat and flour).</a:t>
            </a:r>
          </a:p>
          <a:p>
            <a:pPr algn="just"/>
            <a:r>
              <a:rPr lang="en-US" dirty="0" smtClean="0"/>
              <a:t>Throughout our analysis, we will assume no inventories or unsold stocks. The entire supply of goods produced is sold during the same year.</a:t>
            </a:r>
          </a:p>
          <a:p>
            <a:pPr algn="just"/>
            <a:r>
              <a:rPr lang="en-US" dirty="0" smtClean="0"/>
              <a:t>We will also extend the analysis to consider the important macroeconomic assumption of one vertically and horizontally integrated firm producing all goods.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13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Thus this one firm generates all the income flows in the economy. </a:t>
            </a:r>
          </a:p>
          <a:p>
            <a:pPr algn="just"/>
            <a:r>
              <a:rPr lang="en-US" dirty="0" smtClean="0"/>
              <a:t>Its ultimate goal of production is to produce consumer goods and sell them to the consumers (the various households or income earners).</a:t>
            </a:r>
          </a:p>
          <a:p>
            <a:pPr algn="just"/>
            <a:r>
              <a:rPr lang="en-US" dirty="0" smtClean="0"/>
              <a:t>The households expend money on these consumer goods out of the income earned via engaging in  the production activities engaged in by the single firm.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13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76400"/>
            <a:ext cx="7391400" cy="4914900"/>
          </a:xfrm>
        </p:spPr>
      </p:pic>
    </p:spTree>
    <p:extLst>
      <p:ext uri="{BB962C8B-B14F-4D97-AF65-F5344CB8AC3E}">
        <p14:creationId xmlns:p14="http://schemas.microsoft.com/office/powerpoint/2010/main" val="15893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In our imaginary economy, we can picture all three goods being produced by this single firm. </a:t>
            </a:r>
          </a:p>
          <a:p>
            <a:pPr algn="just"/>
            <a:r>
              <a:rPr lang="en-US" dirty="0" smtClean="0"/>
              <a:t>The firm hires workers, produces wheat and flour, uses them as inputs in its own production, ultimately churning out bread – the only consumer good. </a:t>
            </a:r>
          </a:p>
          <a:p>
            <a:pPr algn="just"/>
            <a:r>
              <a:rPr lang="en-US" dirty="0" smtClean="0"/>
              <a:t>The bread is then consumed by the various income earners who have earned their incomes by participating in the production of the three products.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74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This assumption of all production being undertaken by one vertically and horizontally integrated firm is fundamental to the macroeconomic conception of the economy.</a:t>
            </a:r>
          </a:p>
          <a:p>
            <a:pPr algn="just"/>
            <a:r>
              <a:rPr lang="en-US" dirty="0" smtClean="0"/>
              <a:t>This way of viewing economic activity was one of the most important and perhaps the most lasting legacy of Keynes’ General Theory.</a:t>
            </a:r>
          </a:p>
          <a:p>
            <a:pPr algn="just"/>
            <a:r>
              <a:rPr lang="en-US" dirty="0" smtClean="0"/>
              <a:t>This assumption explains one of the distinguishing features of the macroeconomic perspective – its high level of aggregation, its attempt to find cause and effect relationships between various aggregates.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65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Consider first an economy where only consumer and intermediate goods are produced and no inventories are maintained.</a:t>
            </a:r>
          </a:p>
          <a:p>
            <a:pPr algn="just"/>
            <a:r>
              <a:rPr lang="en-US" dirty="0" smtClean="0"/>
              <a:t>The activities of production and consumption generates flows of income and expenditure – money earned and money spent.</a:t>
            </a:r>
          </a:p>
          <a:p>
            <a:pPr algn="just"/>
            <a:r>
              <a:rPr lang="en-US" dirty="0" smtClean="0"/>
              <a:t>The process of production generates a flow of income – net income to be precise. This flow consists of wages, interest and profits (also rent if land is included in the analysis).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7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All income is earned by households or individuals, including profits and interest earned by firms. Owners of land earn the wages (of land, rent).</a:t>
            </a:r>
          </a:p>
          <a:p>
            <a:pPr algn="just"/>
            <a:r>
              <a:rPr lang="en-US" dirty="0" smtClean="0"/>
              <a:t>Firms or companies exist, nevertheless all incomes earned by such firms ultimately accrues to specific households – those of its owners.</a:t>
            </a:r>
          </a:p>
          <a:p>
            <a:pPr algn="just"/>
            <a:r>
              <a:rPr lang="en-US" dirty="0" smtClean="0"/>
              <a:t>This income earned is in turn spent – on the consumer goods that are produced. Given our assumptions, no investment expenditure. </a:t>
            </a:r>
          </a:p>
          <a:p>
            <a:pPr algn="just"/>
            <a:r>
              <a:rPr lang="en-US" dirty="0" smtClean="0"/>
              <a:t>This gives rise to a circular flow of income and expenditure – depicted on the following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5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76400"/>
            <a:ext cx="7391400" cy="4914900"/>
          </a:xfrm>
        </p:spPr>
      </p:pic>
    </p:spTree>
    <p:extLst>
      <p:ext uri="{BB962C8B-B14F-4D97-AF65-F5344CB8AC3E}">
        <p14:creationId xmlns:p14="http://schemas.microsoft.com/office/powerpoint/2010/main" val="149796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How do these flows of income and expenditure manifest themselves in our imaginary economy?</a:t>
            </a:r>
          </a:p>
          <a:p>
            <a:pPr algn="just"/>
            <a:r>
              <a:rPr lang="en-US" dirty="0" smtClean="0"/>
              <a:t>Flow of income amounts to $1000, earned in the production of bread, flour and wheat. </a:t>
            </a:r>
          </a:p>
          <a:p>
            <a:pPr algn="just"/>
            <a:r>
              <a:rPr lang="en-US" dirty="0" smtClean="0"/>
              <a:t>Flow of expenditure (out of this income earned) amounts to $1000, all of it expended on the only consumer good – bread. </a:t>
            </a:r>
          </a:p>
          <a:p>
            <a:pPr algn="just"/>
            <a:r>
              <a:rPr lang="en-US" dirty="0" smtClean="0"/>
              <a:t>In the factor markets labor is sold for wages, in the product market bread is exchanged for money, and interest and profits accrue to the owners of the firms.</a:t>
            </a:r>
          </a:p>
        </p:txBody>
      </p:sp>
    </p:spTree>
    <p:extLst>
      <p:ext uri="{BB962C8B-B14F-4D97-AF65-F5344CB8AC3E}">
        <p14:creationId xmlns:p14="http://schemas.microsoft.com/office/powerpoint/2010/main" val="344446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660803"/>
              </p:ext>
            </p:extLst>
          </p:nvPr>
        </p:nvGraphicFramePr>
        <p:xfrm>
          <a:off x="457200" y="1676400"/>
          <a:ext cx="822960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</a:t>
                      </a:r>
                      <a:r>
                        <a:rPr lang="en-US" sz="2400" baseline="0" dirty="0" smtClean="0"/>
                        <a:t> of wheat producers: $150 as wages (to labor), $50 as interest (to creditors/imputed).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by selling wheat (to flour producers): $300. Total profits earned  = $100.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flour producers: $300</a:t>
                      </a:r>
                      <a:r>
                        <a:rPr lang="en-US" sz="2400" baseline="0" dirty="0" smtClean="0"/>
                        <a:t> to wheat producers, $100 as wages (to labor), $50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by selling flour (to bread producers): $600. Total profits earned = $150.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bread producers:</a:t>
                      </a:r>
                      <a:r>
                        <a:rPr lang="en-US" sz="2400" baseline="0" dirty="0" smtClean="0"/>
                        <a:t> $600 to flour producers, $150 as wages (to labor), $50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through sale of bread (to consumers): $1000. Total profits earned = $200.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1034" y="1191491"/>
            <a:ext cx="131156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Table 1</a:t>
            </a:r>
          </a:p>
        </p:txBody>
      </p:sp>
    </p:spTree>
    <p:extLst>
      <p:ext uri="{BB962C8B-B14F-4D97-AF65-F5344CB8AC3E}">
        <p14:creationId xmlns:p14="http://schemas.microsoft.com/office/powerpoint/2010/main" val="254100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Note that in the diagram of the circular flow, just as in our analysis of GDP, there is no market for intermediate goods. </a:t>
            </a:r>
          </a:p>
          <a:p>
            <a:pPr algn="just"/>
            <a:r>
              <a:rPr lang="en-US" dirty="0" smtClean="0"/>
              <a:t>All expenditures on such goods used up in producing consumer goods are not explicitly considered. </a:t>
            </a:r>
            <a:endParaRPr lang="en-US" dirty="0"/>
          </a:p>
          <a:p>
            <a:pPr algn="just"/>
            <a:r>
              <a:rPr lang="en-US" dirty="0" smtClean="0"/>
              <a:t>In the product market in the circular flow diagram only bread is bought and sold ( bread is the only final good in this economy). </a:t>
            </a:r>
          </a:p>
          <a:p>
            <a:pPr algn="just"/>
            <a:r>
              <a:rPr lang="en-US" dirty="0" smtClean="0"/>
              <a:t>Intermediate goods are bought and sold by firms and thus find no place in this market. They constitute inter-firm transactions, not transactions between households and firms.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76400"/>
            <a:ext cx="7391400" cy="4914900"/>
          </a:xfrm>
        </p:spPr>
      </p:pic>
    </p:spTree>
    <p:extLst>
      <p:ext uri="{BB962C8B-B14F-4D97-AF65-F5344CB8AC3E}">
        <p14:creationId xmlns:p14="http://schemas.microsoft.com/office/powerpoint/2010/main" val="125107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An important implication follows </a:t>
            </a:r>
            <a:r>
              <a:rPr lang="en-US" dirty="0" smtClean="0"/>
              <a:t>from this elimination of inter-firm transactions . </a:t>
            </a:r>
          </a:p>
          <a:p>
            <a:pPr algn="just"/>
            <a:r>
              <a:rPr lang="en-US" dirty="0" smtClean="0"/>
              <a:t>The </a:t>
            </a:r>
            <a:r>
              <a:rPr lang="en-US" dirty="0" smtClean="0"/>
              <a:t>entire income-expenditure analysis, i.e., the entire circular flow of income and expenditure can be carried out under a special assumption. </a:t>
            </a:r>
          </a:p>
          <a:p>
            <a:pPr algn="just"/>
            <a:r>
              <a:rPr lang="en-US" dirty="0" smtClean="0"/>
              <a:t>We can assume that all goods are produced by one, monolith firm. This firm produces all the intermediate goods (all produced inputs) – is vertically integrated.</a:t>
            </a:r>
            <a:endParaRPr lang="en-US" dirty="0"/>
          </a:p>
          <a:p>
            <a:pPr algn="just"/>
            <a:r>
              <a:rPr lang="en-US" dirty="0" smtClean="0"/>
              <a:t>It also produces all the consumer goods – is horizontally integrated. </a:t>
            </a:r>
          </a:p>
          <a:p>
            <a:pPr algn="just"/>
            <a:r>
              <a:rPr lang="en-US" dirty="0" smtClean="0"/>
              <a:t>This single firm hires workers and pays out wages and its owners earn interest and profits.</a:t>
            </a:r>
          </a:p>
        </p:txBody>
      </p:sp>
    </p:spTree>
    <p:extLst>
      <p:ext uri="{BB962C8B-B14F-4D97-AF65-F5344CB8AC3E}">
        <p14:creationId xmlns:p14="http://schemas.microsoft.com/office/powerpoint/2010/main" val="409274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916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Introduction</vt:lpstr>
      <vt:lpstr>Lecture 11</vt:lpstr>
      <vt:lpstr>Lecture 11</vt:lpstr>
      <vt:lpstr>Lecture 11</vt:lpstr>
      <vt:lpstr>Lecture 11</vt:lpstr>
      <vt:lpstr>Lecture 11</vt:lpstr>
      <vt:lpstr>Lecture 11</vt:lpstr>
      <vt:lpstr>Lecture 11</vt:lpstr>
      <vt:lpstr>Lecture 11</vt:lpstr>
      <vt:lpstr>Lecture 11</vt:lpstr>
      <vt:lpstr>Lecture 11</vt:lpstr>
      <vt:lpstr>Lecture 11</vt:lpstr>
      <vt:lpstr>Lecture 11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GP</dc:creator>
  <cp:lastModifiedBy>GP</cp:lastModifiedBy>
  <cp:revision>20</cp:revision>
  <dcterms:created xsi:type="dcterms:W3CDTF">2013-05-30T17:20:09Z</dcterms:created>
  <dcterms:modified xsi:type="dcterms:W3CDTF">2013-06-06T01:24:20Z</dcterms:modified>
</cp:coreProperties>
</file>