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7" r:id="rId11"/>
    <p:sldId id="264" r:id="rId12"/>
    <p:sldId id="265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8AC78-7FEB-405E-BF7A-7A5F6F2DE466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7D5F5-5265-4395-8FCF-9C36BC41F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1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263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01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82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662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11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48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613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42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16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20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77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020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7D5F5-5265-4395-8FCF-9C36BC41FA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8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62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5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1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6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4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0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2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9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6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7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BC52F-B888-4D55-8363-CBC203D54D5A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FC9C4-1717-4661-BE43-825FC9D86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1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In the previous lecture we reviewed some important conclusions that we derived based on our analysis of GDP.</a:t>
            </a:r>
          </a:p>
          <a:p>
            <a:pPr algn="just"/>
            <a:r>
              <a:rPr lang="en-US" dirty="0" smtClean="0"/>
              <a:t>In this lecture we complete our analysis of national income and GDP by introducing and analyzing the concepts of nominal and real GDP (nominal and real national income).</a:t>
            </a:r>
          </a:p>
          <a:p>
            <a:pPr algn="just"/>
            <a:r>
              <a:rPr lang="en-US" dirty="0" smtClean="0"/>
              <a:t>These concepts and the differences between them become important in understanding how GDP can be used as a measure of the total output of an economy.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9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Let us assume that after conducting a survey  of consumers we have concluded that the average consumer in this economy consumes </a:t>
            </a:r>
            <a:r>
              <a:rPr lang="en-US" dirty="0" smtClean="0"/>
              <a:t>40 </a:t>
            </a:r>
            <a:r>
              <a:rPr lang="en-US" dirty="0"/>
              <a:t>hot dogs and 20 hamburgers in a year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Each individual has different tastes and preferences. We consume different goods, different amounts of the same good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Thus this </a:t>
            </a:r>
            <a:r>
              <a:rPr lang="en-US" dirty="0"/>
              <a:t>“consumption basket” of the average consumer is necessarily subjective, although sophisticated statistical methods are often used to arrive at it. </a:t>
            </a:r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94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333551"/>
              </p:ext>
            </p:extLst>
          </p:nvPr>
        </p:nvGraphicFramePr>
        <p:xfrm>
          <a:off x="457200" y="1600200"/>
          <a:ext cx="8229600" cy="2839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Calculation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Cost of Basket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($1*40 hot dogs)+ ($2*20</a:t>
                      </a:r>
                      <a:r>
                        <a:rPr lang="en-US" baseline="0" dirty="0" smtClean="0"/>
                        <a:t> hamburgers)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($2*40 hot dogs)+ ($3*20</a:t>
                      </a:r>
                      <a:r>
                        <a:rPr lang="en-US" baseline="0" dirty="0" smtClean="0"/>
                        <a:t> hamburgers)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($3*40 hot dogs)+ ($4*20</a:t>
                      </a:r>
                      <a:r>
                        <a:rPr lang="en-US" baseline="0" dirty="0" smtClean="0"/>
                        <a:t> hamburgers)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48006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000" dirty="0" smtClean="0"/>
              <a:t>Using the information on prices, we can calculate the cost of our consumption basket.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000" dirty="0" smtClean="0"/>
              <a:t>The cost of this basket denotes the amount of money the average individual spends on the two consumer goods produced in this economy.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000" dirty="0" smtClean="0"/>
              <a:t>Note that the basket is held fixed across the three years. This allows us to isolate and measure the changes in the prices of these two goods.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862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2430536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Computation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CPI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($80/$80)*100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($140/$80)*100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($200/$80)*100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3505200"/>
            <a:ext cx="8077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200" dirty="0" smtClean="0"/>
              <a:t>The next step is to choose a base year, the year that will serve as the benchmark against which the other years will be compared.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200" dirty="0" smtClean="0"/>
              <a:t>2010 has been chosen as the base year in this example.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200" dirty="0" smtClean="0"/>
              <a:t>In the table above the figures of the cost of the basket are used to derive the consumer price index (CPI) for each of these years.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200" dirty="0" smtClean="0"/>
              <a:t>Note that the CPI for the base year is defined to be 100.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200" dirty="0"/>
              <a:t>CPI denotes the price level, or the average level of the prices of consumer goods in an economy.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sz="22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4899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571556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Computation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Real</a:t>
                      </a:r>
                      <a:r>
                        <a:rPr lang="en-US" b="0" baseline="0" dirty="0" smtClean="0"/>
                        <a:t> GDP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($2000/$100)*100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($6000/$175)*100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3429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($12000/$250)*100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1034" y="3396735"/>
            <a:ext cx="816956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200" dirty="0"/>
              <a:t>CPI figures can be used to deflate or correct nominal GDP figures for price changes and thus arrive at real GDP figures. </a:t>
            </a:r>
            <a:endParaRPr lang="en-US" sz="22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200" dirty="0" smtClean="0"/>
              <a:t>Nominal GDP figures of each year are divided by the corresponding CPI figures and then multiplied by 100 to arrive at the real GDP figures.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200" dirty="0" smtClean="0"/>
              <a:t>Nominal </a:t>
            </a:r>
            <a:r>
              <a:rPr lang="en-US" sz="2200" dirty="0"/>
              <a:t>GDP can also be called GDP at current </a:t>
            </a:r>
            <a:r>
              <a:rPr lang="en-US" sz="2200" dirty="0" smtClean="0"/>
              <a:t>prices since these figures don’t correct for price changes, </a:t>
            </a:r>
            <a:r>
              <a:rPr lang="en-US" sz="2200" dirty="0"/>
              <a:t>whereas real GDP is GDP at constant </a:t>
            </a:r>
            <a:r>
              <a:rPr lang="en-US" sz="2200" dirty="0" smtClean="0"/>
              <a:t>prices (or real dollars).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200" dirty="0"/>
              <a:t>Economic growth calculations are always made with real GDP figures</a:t>
            </a:r>
            <a:r>
              <a:rPr lang="en-US" sz="2200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106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Both in theory and in practice, the concept of GDP (national income) is often used as a measure of the total output of an economy. </a:t>
            </a:r>
          </a:p>
          <a:p>
            <a:pPr algn="just"/>
            <a:r>
              <a:rPr lang="en-US" dirty="0" smtClean="0"/>
              <a:t>Remember that GDP is defined as the monetary value of the final output of an economy. (The other two methods yield figures that </a:t>
            </a:r>
            <a:r>
              <a:rPr lang="en-US" smtClean="0"/>
              <a:t>are identical).</a:t>
            </a:r>
            <a:endParaRPr lang="en-US" dirty="0" smtClean="0"/>
          </a:p>
          <a:p>
            <a:pPr algn="just"/>
            <a:r>
              <a:rPr lang="en-US" dirty="0" smtClean="0"/>
              <a:t>GDP measurements can thus be used to measure the level as well as the rate of change of total output in an economy. (Total = final output).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04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The calculations of GDP that we have made so far are only suitable to act as such a measure under very special circumstances. </a:t>
            </a:r>
          </a:p>
          <a:p>
            <a:pPr algn="just"/>
            <a:r>
              <a:rPr lang="en-US" dirty="0" smtClean="0"/>
              <a:t>Consider, for example, our figure of GDP = $1000 (year 1) in an economy where only consumer and intermediate goods are being produced and no unsold stocks are maintained. </a:t>
            </a:r>
          </a:p>
          <a:p>
            <a:pPr algn="just"/>
            <a:r>
              <a:rPr lang="en-US" dirty="0" smtClean="0"/>
              <a:t>This figure reflects the monetary value of the only final good – bread – and is equal to total consumption expenditure (on bread).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9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Assuming the prevailing price of a loaf of bread to be $10, we can conclude that GDP = (10*100) = $1000. 100 loaves were produced, each sold at $10.</a:t>
            </a:r>
          </a:p>
          <a:p>
            <a:pPr algn="just"/>
            <a:r>
              <a:rPr lang="en-US" dirty="0" smtClean="0"/>
              <a:t>Assume now that in year 2 the GDP rises to $2000. Can we therefore conclude that the output of goods in this economy has doubled?</a:t>
            </a:r>
          </a:p>
          <a:p>
            <a:pPr algn="just"/>
            <a:r>
              <a:rPr lang="en-US" dirty="0" smtClean="0"/>
              <a:t>Only in the very special circumstance that the price of a loaf of bread has remained unchanged. In this case, GDP = ($10*200 loaves) = $2000.</a:t>
            </a:r>
          </a:p>
          <a:p>
            <a:pPr algn="just"/>
            <a:r>
              <a:rPr lang="en-US" dirty="0" smtClean="0"/>
              <a:t>But what if the price of bread has risen over the year?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21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It may be the case that the price of bread has risen to $20, implying that the output of bread has remained unchanged and that the entire rise in GDP is due to this increase in price (or inflation).</a:t>
            </a:r>
          </a:p>
          <a:p>
            <a:pPr algn="just"/>
            <a:r>
              <a:rPr lang="en-US" dirty="0" smtClean="0"/>
              <a:t>Or it might be that the price of a loaf has risen to $15, with bread output rising only to 133 loaves.</a:t>
            </a:r>
          </a:p>
          <a:p>
            <a:pPr algn="just"/>
            <a:r>
              <a:rPr lang="en-US" dirty="0" smtClean="0"/>
              <a:t>Thus, GDP figures (being, after all, an aggregate of the monetary values of goods), can rise and fall due to reasons other than a change in output.</a:t>
            </a:r>
          </a:p>
          <a:p>
            <a:pPr algn="just"/>
            <a:r>
              <a:rPr lang="en-US" dirty="0" smtClean="0"/>
              <a:t>They thus serve as a poor </a:t>
            </a:r>
            <a:r>
              <a:rPr lang="en-US" dirty="0" smtClean="0"/>
              <a:t>measure of </a:t>
            </a:r>
            <a:r>
              <a:rPr lang="en-US" dirty="0" smtClean="0"/>
              <a:t>changes in the level of output in an economy.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36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What changes need to be made to the actually measured GDP figures to make them a good measure for the level and the rate of growth of output?</a:t>
            </a:r>
          </a:p>
          <a:p>
            <a:pPr algn="just"/>
            <a:r>
              <a:rPr lang="en-US" dirty="0" smtClean="0"/>
              <a:t>We need to find a way to correct for price changes. If we could somehow alter measured GDP figures to eliminate (or remove) price changes over the year, we could arrive at an accurate measure.</a:t>
            </a:r>
          </a:p>
          <a:p>
            <a:pPr algn="just"/>
            <a:r>
              <a:rPr lang="en-US" dirty="0" smtClean="0"/>
              <a:t>Nominal GDP – figures that are not corrected for price changes. Real GDP – reflect actual changes in output over the period concerned.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1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But how can this correction be made? What figures are needed to make it?</a:t>
            </a:r>
          </a:p>
          <a:p>
            <a:pPr algn="just"/>
            <a:r>
              <a:rPr lang="en-US" dirty="0" smtClean="0"/>
              <a:t>Nominal GDP is “deflated” or corrected for price changes by using price indices.</a:t>
            </a:r>
          </a:p>
          <a:p>
            <a:pPr algn="just"/>
            <a:r>
              <a:rPr lang="en-US" dirty="0" smtClean="0"/>
              <a:t>A price index is an average constructed from the prices of individual goods in a given region over a given period of time. </a:t>
            </a:r>
          </a:p>
          <a:p>
            <a:pPr algn="just"/>
            <a:r>
              <a:rPr lang="en-US" dirty="0" smtClean="0"/>
              <a:t>To understand this concept better, let us go through the steps in the construction of the consumer price index (CPI) for a simple economy.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9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058857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Price of Hot Dogs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Price</a:t>
                      </a:r>
                      <a:r>
                        <a:rPr lang="en-US" b="1" baseline="0" dirty="0" smtClean="0"/>
                        <a:t> of Hamburgers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 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3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  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5636" y="51054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100" dirty="0" smtClean="0"/>
              <a:t>Assume a simple economy where only two consumer goods are produced – hot dogs and hamburgers.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100" dirty="0" smtClean="0"/>
              <a:t>The tables above show the prices for these two goods over three years as well as the quantities produced.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38186"/>
              </p:ext>
            </p:extLst>
          </p:nvPr>
        </p:nvGraphicFramePr>
        <p:xfrm>
          <a:off x="453736" y="3352800"/>
          <a:ext cx="82296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Quantity</a:t>
                      </a:r>
                      <a:r>
                        <a:rPr lang="en-US" b="1" baseline="0" dirty="0" smtClean="0"/>
                        <a:t> of Hot Dogs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/>
                        <a:t>Quantity of Hamburgers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1500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2000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 1500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49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415086"/>
              </p:ext>
            </p:extLst>
          </p:nvPr>
        </p:nvGraphicFramePr>
        <p:xfrm>
          <a:off x="457200" y="1600200"/>
          <a:ext cx="8229600" cy="2839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Calculation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Nominal</a:t>
                      </a:r>
                      <a:r>
                        <a:rPr lang="en-US" b="1" baseline="0" dirty="0" smtClean="0"/>
                        <a:t> GDP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($1*1000 hot dogs)+ ($2*500</a:t>
                      </a:r>
                      <a:r>
                        <a:rPr lang="en-US" baseline="0" dirty="0" smtClean="0"/>
                        <a:t> hamburgers)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($2*1500 hot dogs)+ ($3*1000</a:t>
                      </a:r>
                      <a:r>
                        <a:rPr lang="en-US" baseline="0" dirty="0" smtClean="0"/>
                        <a:t> hamburgers)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($3*2000 hot dogs)+ ($4*1500</a:t>
                      </a:r>
                      <a:r>
                        <a:rPr lang="en-US" baseline="0" dirty="0" smtClean="0"/>
                        <a:t> hamburgers)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1034" y="4793673"/>
            <a:ext cx="82457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The table above shows the nominal GDP for this simple economy for each of the three years.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As can be seen, nominal GDP triples between 2010 and 2011 and then doubles between 2011 and 2012.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But these increases are the result of price </a:t>
            </a:r>
            <a:r>
              <a:rPr lang="en-US" i="1" dirty="0" smtClean="0"/>
              <a:t>and </a:t>
            </a:r>
            <a:r>
              <a:rPr lang="en-US" dirty="0" smtClean="0"/>
              <a:t>quantity increases. Thus, they are inflated estimates of increases in the level of output.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6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1313</Words>
  <Application>Microsoft Office PowerPoint</Application>
  <PresentationFormat>On-screen Show (4:3)</PresentationFormat>
  <Paragraphs>142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Introduction</vt:lpstr>
      <vt:lpstr>Lecture 10</vt:lpstr>
      <vt:lpstr>Lecture 10</vt:lpstr>
      <vt:lpstr>Lecture 10</vt:lpstr>
      <vt:lpstr>Lecture 10</vt:lpstr>
      <vt:lpstr>Lecture 10</vt:lpstr>
      <vt:lpstr>Lecture 10</vt:lpstr>
      <vt:lpstr>Lecture 10</vt:lpstr>
      <vt:lpstr>Lecture 10</vt:lpstr>
      <vt:lpstr>Lecture 10</vt:lpstr>
      <vt:lpstr>Lecture 10</vt:lpstr>
      <vt:lpstr>Lecture 10</vt:lpstr>
      <vt:lpstr>Lecture 10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GP</dc:creator>
  <cp:lastModifiedBy>GP</cp:lastModifiedBy>
  <cp:revision>34</cp:revision>
  <dcterms:created xsi:type="dcterms:W3CDTF">2013-05-30T15:10:14Z</dcterms:created>
  <dcterms:modified xsi:type="dcterms:W3CDTF">2013-07-03T22:42:32Z</dcterms:modified>
</cp:coreProperties>
</file>