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2" r:id="rId3"/>
    <p:sldId id="275" r:id="rId4"/>
    <p:sldId id="290" r:id="rId5"/>
    <p:sldId id="259" r:id="rId6"/>
    <p:sldId id="284" r:id="rId7"/>
    <p:sldId id="285" r:id="rId8"/>
    <p:sldId id="286" r:id="rId9"/>
    <p:sldId id="287" r:id="rId10"/>
    <p:sldId id="288" r:id="rId11"/>
    <p:sldId id="28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21D46B-37CB-4815-9667-771B7484F777}" type="datetimeFigureOut">
              <a:rPr lang="en-US" smtClean="0"/>
              <a:t>7/8/2013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412CD3-102A-43B5-AD53-CE9EFBC0456D}" type="slidenum">
              <a:rPr lang="en-US" smtClean="0"/>
              <a:t>‹#›</a:t>
            </a:fld>
            <a:endParaRPr lang="en-US"/>
          </a:p>
        </p:txBody>
      </p:sp>
    </p:spTree>
    <p:extLst>
      <p:ext uri="{BB962C8B-B14F-4D97-AF65-F5344CB8AC3E}">
        <p14:creationId xmlns:p14="http://schemas.microsoft.com/office/powerpoint/2010/main" val="4078811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412CD3-102A-43B5-AD53-CE9EFBC0456D}" type="slidenum">
              <a:rPr lang="en-US" smtClean="0"/>
              <a:t>1</a:t>
            </a:fld>
            <a:endParaRPr lang="en-US"/>
          </a:p>
        </p:txBody>
      </p:sp>
    </p:spTree>
    <p:extLst>
      <p:ext uri="{BB962C8B-B14F-4D97-AF65-F5344CB8AC3E}">
        <p14:creationId xmlns:p14="http://schemas.microsoft.com/office/powerpoint/2010/main" val="1925591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7CB15F-BB5A-4020-8CE3-56F8D889FBF1}"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164456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412CD3-102A-43B5-AD53-CE9EFBC0456D}" type="slidenum">
              <a:rPr lang="en-US" smtClean="0"/>
              <a:t>3</a:t>
            </a:fld>
            <a:endParaRPr lang="en-US"/>
          </a:p>
        </p:txBody>
      </p:sp>
    </p:spTree>
    <p:extLst>
      <p:ext uri="{BB962C8B-B14F-4D97-AF65-F5344CB8AC3E}">
        <p14:creationId xmlns:p14="http://schemas.microsoft.com/office/powerpoint/2010/main" val="12458817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7CB15F-BB5A-4020-8CE3-56F8D889FBF1}"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885141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412CD3-102A-43B5-AD53-CE9EFBC0456D}" type="slidenum">
              <a:rPr lang="en-US" smtClean="0"/>
              <a:t>5</a:t>
            </a:fld>
            <a:endParaRPr lang="en-US"/>
          </a:p>
        </p:txBody>
      </p:sp>
    </p:spTree>
    <p:extLst>
      <p:ext uri="{BB962C8B-B14F-4D97-AF65-F5344CB8AC3E}">
        <p14:creationId xmlns:p14="http://schemas.microsoft.com/office/powerpoint/2010/main" val="4210114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08CD28-8EF9-45E9-9FE4-06CAA7C58707}"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1C4D67-F4CD-4612-B297-48380768CE16}" type="slidenum">
              <a:rPr lang="en-US" smtClean="0"/>
              <a:t>‹#›</a:t>
            </a:fld>
            <a:endParaRPr lang="en-US"/>
          </a:p>
        </p:txBody>
      </p:sp>
    </p:spTree>
    <p:extLst>
      <p:ext uri="{BB962C8B-B14F-4D97-AF65-F5344CB8AC3E}">
        <p14:creationId xmlns:p14="http://schemas.microsoft.com/office/powerpoint/2010/main" val="3608479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08CD28-8EF9-45E9-9FE4-06CAA7C58707}"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1C4D67-F4CD-4612-B297-48380768CE16}" type="slidenum">
              <a:rPr lang="en-US" smtClean="0"/>
              <a:t>‹#›</a:t>
            </a:fld>
            <a:endParaRPr lang="en-US"/>
          </a:p>
        </p:txBody>
      </p:sp>
    </p:spTree>
    <p:extLst>
      <p:ext uri="{BB962C8B-B14F-4D97-AF65-F5344CB8AC3E}">
        <p14:creationId xmlns:p14="http://schemas.microsoft.com/office/powerpoint/2010/main" val="445897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08CD28-8EF9-45E9-9FE4-06CAA7C58707}"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1C4D67-F4CD-4612-B297-48380768CE16}" type="slidenum">
              <a:rPr lang="en-US" smtClean="0"/>
              <a:t>‹#›</a:t>
            </a:fld>
            <a:endParaRPr lang="en-US"/>
          </a:p>
        </p:txBody>
      </p:sp>
    </p:spTree>
    <p:extLst>
      <p:ext uri="{BB962C8B-B14F-4D97-AF65-F5344CB8AC3E}">
        <p14:creationId xmlns:p14="http://schemas.microsoft.com/office/powerpoint/2010/main" val="2507098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08CD28-8EF9-45E9-9FE4-06CAA7C58707}"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1C4D67-F4CD-4612-B297-48380768CE16}" type="slidenum">
              <a:rPr lang="en-US" smtClean="0"/>
              <a:t>‹#›</a:t>
            </a:fld>
            <a:endParaRPr lang="en-US"/>
          </a:p>
        </p:txBody>
      </p:sp>
    </p:spTree>
    <p:extLst>
      <p:ext uri="{BB962C8B-B14F-4D97-AF65-F5344CB8AC3E}">
        <p14:creationId xmlns:p14="http://schemas.microsoft.com/office/powerpoint/2010/main" val="1794416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08CD28-8EF9-45E9-9FE4-06CAA7C58707}"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1C4D67-F4CD-4612-B297-48380768CE16}" type="slidenum">
              <a:rPr lang="en-US" smtClean="0"/>
              <a:t>‹#›</a:t>
            </a:fld>
            <a:endParaRPr lang="en-US"/>
          </a:p>
        </p:txBody>
      </p:sp>
    </p:spTree>
    <p:extLst>
      <p:ext uri="{BB962C8B-B14F-4D97-AF65-F5344CB8AC3E}">
        <p14:creationId xmlns:p14="http://schemas.microsoft.com/office/powerpoint/2010/main" val="1939243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08CD28-8EF9-45E9-9FE4-06CAA7C58707}" type="datetimeFigureOut">
              <a:rPr lang="en-US" smtClean="0"/>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1C4D67-F4CD-4612-B297-48380768CE16}" type="slidenum">
              <a:rPr lang="en-US" smtClean="0"/>
              <a:t>‹#›</a:t>
            </a:fld>
            <a:endParaRPr lang="en-US"/>
          </a:p>
        </p:txBody>
      </p:sp>
    </p:spTree>
    <p:extLst>
      <p:ext uri="{BB962C8B-B14F-4D97-AF65-F5344CB8AC3E}">
        <p14:creationId xmlns:p14="http://schemas.microsoft.com/office/powerpoint/2010/main" val="3773052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08CD28-8EF9-45E9-9FE4-06CAA7C58707}" type="datetimeFigureOut">
              <a:rPr lang="en-US" smtClean="0"/>
              <a:t>7/8/2013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1C4D67-F4CD-4612-B297-48380768CE16}" type="slidenum">
              <a:rPr lang="en-US" smtClean="0"/>
              <a:t>‹#›</a:t>
            </a:fld>
            <a:endParaRPr lang="en-US"/>
          </a:p>
        </p:txBody>
      </p:sp>
    </p:spTree>
    <p:extLst>
      <p:ext uri="{BB962C8B-B14F-4D97-AF65-F5344CB8AC3E}">
        <p14:creationId xmlns:p14="http://schemas.microsoft.com/office/powerpoint/2010/main" val="2111736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08CD28-8EF9-45E9-9FE4-06CAA7C58707}" type="datetimeFigureOut">
              <a:rPr lang="en-US" smtClean="0"/>
              <a:t>7/8/2013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1C4D67-F4CD-4612-B297-48380768CE16}" type="slidenum">
              <a:rPr lang="en-US" smtClean="0"/>
              <a:t>‹#›</a:t>
            </a:fld>
            <a:endParaRPr lang="en-US"/>
          </a:p>
        </p:txBody>
      </p:sp>
    </p:spTree>
    <p:extLst>
      <p:ext uri="{BB962C8B-B14F-4D97-AF65-F5344CB8AC3E}">
        <p14:creationId xmlns:p14="http://schemas.microsoft.com/office/powerpoint/2010/main" val="1000605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08CD28-8EF9-45E9-9FE4-06CAA7C58707}" type="datetimeFigureOut">
              <a:rPr lang="en-US" smtClean="0"/>
              <a:t>7/8/2013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1C4D67-F4CD-4612-B297-48380768CE16}" type="slidenum">
              <a:rPr lang="en-US" smtClean="0"/>
              <a:t>‹#›</a:t>
            </a:fld>
            <a:endParaRPr lang="en-US"/>
          </a:p>
        </p:txBody>
      </p:sp>
    </p:spTree>
    <p:extLst>
      <p:ext uri="{BB962C8B-B14F-4D97-AF65-F5344CB8AC3E}">
        <p14:creationId xmlns:p14="http://schemas.microsoft.com/office/powerpoint/2010/main" val="233195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08CD28-8EF9-45E9-9FE4-06CAA7C58707}" type="datetimeFigureOut">
              <a:rPr lang="en-US" smtClean="0"/>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1C4D67-F4CD-4612-B297-48380768CE16}" type="slidenum">
              <a:rPr lang="en-US" smtClean="0"/>
              <a:t>‹#›</a:t>
            </a:fld>
            <a:endParaRPr lang="en-US"/>
          </a:p>
        </p:txBody>
      </p:sp>
    </p:spTree>
    <p:extLst>
      <p:ext uri="{BB962C8B-B14F-4D97-AF65-F5344CB8AC3E}">
        <p14:creationId xmlns:p14="http://schemas.microsoft.com/office/powerpoint/2010/main" val="1114809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08CD28-8EF9-45E9-9FE4-06CAA7C58707}" type="datetimeFigureOut">
              <a:rPr lang="en-US" smtClean="0"/>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1C4D67-F4CD-4612-B297-48380768CE16}" type="slidenum">
              <a:rPr lang="en-US" smtClean="0"/>
              <a:t>‹#›</a:t>
            </a:fld>
            <a:endParaRPr lang="en-US"/>
          </a:p>
        </p:txBody>
      </p:sp>
    </p:spTree>
    <p:extLst>
      <p:ext uri="{BB962C8B-B14F-4D97-AF65-F5344CB8AC3E}">
        <p14:creationId xmlns:p14="http://schemas.microsoft.com/office/powerpoint/2010/main" val="1958307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08CD28-8EF9-45E9-9FE4-06CAA7C58707}" type="datetimeFigureOut">
              <a:rPr lang="en-US" smtClean="0"/>
              <a:t>7/8/2013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C4D67-F4CD-4612-B297-48380768CE16}" type="slidenum">
              <a:rPr lang="en-US" smtClean="0"/>
              <a:t>‹#›</a:t>
            </a:fld>
            <a:endParaRPr lang="en-US"/>
          </a:p>
        </p:txBody>
      </p:sp>
    </p:spTree>
    <p:extLst>
      <p:ext uri="{BB962C8B-B14F-4D97-AF65-F5344CB8AC3E}">
        <p14:creationId xmlns:p14="http://schemas.microsoft.com/office/powerpoint/2010/main" val="2102505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lecture 8 we considered the complications introduced by the production of a durable capital good to the calculation of GDP and </a:t>
            </a:r>
            <a:r>
              <a:rPr lang="en-US" dirty="0" smtClean="0"/>
              <a:t>we also </a:t>
            </a:r>
            <a:r>
              <a:rPr lang="en-US" dirty="0" smtClean="0"/>
              <a:t>calculated the </a:t>
            </a:r>
            <a:r>
              <a:rPr lang="en-US" dirty="0" smtClean="0"/>
              <a:t>GDP</a:t>
            </a:r>
            <a:r>
              <a:rPr lang="en-US" dirty="0" smtClean="0"/>
              <a:t> </a:t>
            </a:r>
            <a:r>
              <a:rPr lang="en-US" dirty="0" smtClean="0"/>
              <a:t>by the income and expenditure methods and obtained identical figures.</a:t>
            </a:r>
          </a:p>
          <a:p>
            <a:pPr algn="just"/>
            <a:r>
              <a:rPr lang="en-US" dirty="0" smtClean="0"/>
              <a:t>In this lecture we will calculate GDP </a:t>
            </a:r>
            <a:r>
              <a:rPr lang="en-US" dirty="0" smtClean="0"/>
              <a:t>in </a:t>
            </a:r>
            <a:r>
              <a:rPr lang="en-US" dirty="0" smtClean="0"/>
              <a:t>this scenario via the output method. We will analyze what changes need to be made to the category of final goods to maintain the identity between the three methods. </a:t>
            </a:r>
          </a:p>
          <a:p>
            <a:pPr algn="just"/>
            <a:r>
              <a:rPr lang="en-US" dirty="0" smtClean="0"/>
              <a:t>We will then modify our previous analysis to further investigate treatment of depreciation (the using up) of durable capital goods over the course of their lifetimes. And in the process we will introduce the concept of Net Domestic Product (NDP).</a:t>
            </a:r>
          </a:p>
        </p:txBody>
      </p:sp>
    </p:spTree>
    <p:extLst>
      <p:ext uri="{BB962C8B-B14F-4D97-AF65-F5344CB8AC3E}">
        <p14:creationId xmlns:p14="http://schemas.microsoft.com/office/powerpoint/2010/main" val="50291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9</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This follows from the accounting identity that revenues of a firm are identical to its payments including profits and losses.</a:t>
            </a:r>
          </a:p>
          <a:p>
            <a:pPr algn="just"/>
            <a:r>
              <a:rPr lang="en-US" dirty="0" smtClean="0"/>
              <a:t>As we have seen earlier, this identity implies that the revenue earned in the production of any good (expenditure incurred) is identical to the sum of the value added in all inputs used.</a:t>
            </a:r>
          </a:p>
          <a:p>
            <a:pPr algn="just"/>
            <a:r>
              <a:rPr lang="en-US" dirty="0" smtClean="0"/>
              <a:t>We could thus say that there are two broad sub-sectors in any economy – the consumption goods sector and the investment goods sector.</a:t>
            </a:r>
          </a:p>
          <a:p>
            <a:pPr algn="just"/>
            <a:r>
              <a:rPr lang="en-US" dirty="0"/>
              <a:t>The former includes the consumer goods produced as well the industries that serve as inputs to their production – both directly and indirectly</a:t>
            </a:r>
            <a:r>
              <a:rPr lang="en-US" dirty="0" smtClean="0"/>
              <a:t>.</a:t>
            </a:r>
            <a:endParaRPr lang="en-US" dirty="0"/>
          </a:p>
        </p:txBody>
      </p:sp>
    </p:spTree>
    <p:extLst>
      <p:ext uri="{BB962C8B-B14F-4D97-AF65-F5344CB8AC3E}">
        <p14:creationId xmlns:p14="http://schemas.microsoft.com/office/powerpoint/2010/main" val="3611496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9</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The latter includes the durable capital goods industry (investment goods) and all the industries linked to it via input-output relationships. </a:t>
            </a:r>
          </a:p>
          <a:p>
            <a:pPr algn="just"/>
            <a:r>
              <a:rPr lang="en-US" dirty="0" smtClean="0"/>
              <a:t>The division of production activity in an economy into these two broad subsectors follows from the categories constructed while measuring GDP via the expenditure and output methods.</a:t>
            </a:r>
          </a:p>
          <a:p>
            <a:pPr algn="just"/>
            <a:r>
              <a:rPr lang="en-US" dirty="0" smtClean="0"/>
              <a:t>The expenditure method involves two broad streams of expenditure that capture all value added; the category of final goods includes only consumer goods and investment goods (along with inventories)</a:t>
            </a:r>
          </a:p>
        </p:txBody>
      </p:sp>
    </p:spTree>
    <p:extLst>
      <p:ext uri="{BB962C8B-B14F-4D97-AF65-F5344CB8AC3E}">
        <p14:creationId xmlns:p14="http://schemas.microsoft.com/office/powerpoint/2010/main" val="2064935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a:t>9</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34381099"/>
              </p:ext>
            </p:extLst>
          </p:nvPr>
        </p:nvGraphicFramePr>
        <p:xfrm>
          <a:off x="533400" y="1676400"/>
          <a:ext cx="8229600" cy="143256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200" dirty="0" smtClean="0"/>
                        <a:t>Payments of oven </a:t>
                      </a:r>
                      <a:r>
                        <a:rPr lang="en-US" sz="2200" dirty="0" smtClean="0"/>
                        <a:t>producers:</a:t>
                      </a:r>
                      <a:r>
                        <a:rPr lang="en-US" sz="2200" baseline="0" dirty="0" smtClean="0"/>
                        <a:t> </a:t>
                      </a:r>
                      <a:r>
                        <a:rPr lang="en-US" sz="2200" baseline="0" dirty="0" smtClean="0"/>
                        <a:t>$150 as wages (to labor), $50 as interest  (to creditors).</a:t>
                      </a:r>
                    </a:p>
                    <a:p>
                      <a:pPr algn="just"/>
                      <a:r>
                        <a:rPr lang="en-US" sz="2200" baseline="0" dirty="0" smtClean="0"/>
                        <a:t>Revenue earned from </a:t>
                      </a:r>
                      <a:r>
                        <a:rPr lang="en-US" sz="2200" baseline="0" dirty="0" smtClean="0"/>
                        <a:t>ovens </a:t>
                      </a:r>
                      <a:r>
                        <a:rPr lang="en-US" sz="2200" baseline="0" dirty="0" smtClean="0"/>
                        <a:t>sold (to bread </a:t>
                      </a:r>
                      <a:r>
                        <a:rPr lang="en-US" sz="2200" baseline="0" dirty="0" smtClean="0"/>
                        <a:t>producers) </a:t>
                      </a:r>
                      <a:r>
                        <a:rPr lang="en-US" sz="2200" baseline="0" dirty="0" smtClean="0"/>
                        <a:t>: $300.</a:t>
                      </a:r>
                    </a:p>
                    <a:p>
                      <a:pPr algn="just"/>
                      <a:r>
                        <a:rPr lang="en-US" sz="2200" baseline="0" dirty="0" smtClean="0"/>
                        <a:t>Profits </a:t>
                      </a:r>
                      <a:r>
                        <a:rPr lang="en-US" sz="2200" baseline="0" dirty="0" smtClean="0"/>
                        <a:t>earned = $100.</a:t>
                      </a:r>
                      <a:endParaRPr lang="en-US" sz="2200" dirty="0"/>
                    </a:p>
                  </a:txBody>
                  <a:tcPr/>
                </a:tc>
              </a:tr>
            </a:tbl>
          </a:graphicData>
        </a:graphic>
      </p:graphicFrame>
      <p:sp>
        <p:nvSpPr>
          <p:cNvPr id="6" name="TextBox 5"/>
          <p:cNvSpPr txBox="1"/>
          <p:nvPr/>
        </p:nvSpPr>
        <p:spPr>
          <a:xfrm>
            <a:off x="457200" y="3441680"/>
            <a:ext cx="8305800" cy="3046988"/>
          </a:xfrm>
          <a:prstGeom prst="rect">
            <a:avLst/>
          </a:prstGeom>
          <a:noFill/>
        </p:spPr>
        <p:txBody>
          <a:bodyPr wrap="square" rtlCol="0">
            <a:spAutoFit/>
          </a:bodyPr>
          <a:lstStyle/>
          <a:p>
            <a:pPr marL="285750" indent="-285750" algn="just">
              <a:buFont typeface="Arial" pitchFamily="34" charset="0"/>
              <a:buChar char="•"/>
            </a:pPr>
            <a:r>
              <a:rPr lang="en-US" sz="2400" dirty="0">
                <a:solidFill>
                  <a:prstClr val="black"/>
                </a:solidFill>
              </a:rPr>
              <a:t>The oven </a:t>
            </a:r>
            <a:r>
              <a:rPr lang="en-US" sz="2400" dirty="0" smtClean="0">
                <a:solidFill>
                  <a:prstClr val="black"/>
                </a:solidFill>
              </a:rPr>
              <a:t>producers sell </a:t>
            </a:r>
            <a:r>
              <a:rPr lang="en-US" sz="2400" dirty="0" smtClean="0">
                <a:solidFill>
                  <a:prstClr val="black"/>
                </a:solidFill>
              </a:rPr>
              <a:t>ovens worth </a:t>
            </a:r>
            <a:r>
              <a:rPr lang="en-US" sz="2400" dirty="0">
                <a:solidFill>
                  <a:prstClr val="black"/>
                </a:solidFill>
              </a:rPr>
              <a:t>$</a:t>
            </a:r>
            <a:r>
              <a:rPr lang="en-US" sz="2400" dirty="0" smtClean="0">
                <a:solidFill>
                  <a:prstClr val="black"/>
                </a:solidFill>
              </a:rPr>
              <a:t>300 </a:t>
            </a:r>
            <a:r>
              <a:rPr lang="en-US" sz="2400" dirty="0">
                <a:solidFill>
                  <a:prstClr val="black"/>
                </a:solidFill>
              </a:rPr>
              <a:t>in </a:t>
            </a:r>
            <a:r>
              <a:rPr lang="en-US" sz="2400" dirty="0" smtClean="0">
                <a:solidFill>
                  <a:prstClr val="black"/>
                </a:solidFill>
              </a:rPr>
              <a:t> year 1 to </a:t>
            </a:r>
            <a:r>
              <a:rPr lang="en-US" sz="2400" dirty="0">
                <a:solidFill>
                  <a:prstClr val="black"/>
                </a:solidFill>
              </a:rPr>
              <a:t>the bread </a:t>
            </a:r>
            <a:r>
              <a:rPr lang="en-US" sz="2400" dirty="0" smtClean="0">
                <a:solidFill>
                  <a:prstClr val="black"/>
                </a:solidFill>
              </a:rPr>
              <a:t>producers.</a:t>
            </a:r>
            <a:endParaRPr lang="en-US" sz="2400" dirty="0">
              <a:solidFill>
                <a:prstClr val="black"/>
              </a:solidFill>
            </a:endParaRPr>
          </a:p>
          <a:p>
            <a:pPr marL="285750" indent="-285750" algn="just">
              <a:buFont typeface="Arial" pitchFamily="34" charset="0"/>
              <a:buChar char="•"/>
            </a:pPr>
            <a:r>
              <a:rPr lang="en-US" sz="2400" dirty="0" smtClean="0">
                <a:solidFill>
                  <a:prstClr val="black"/>
                </a:solidFill>
              </a:rPr>
              <a:t>They</a:t>
            </a:r>
            <a:r>
              <a:rPr lang="en-US" sz="2400" dirty="0" smtClean="0">
                <a:solidFill>
                  <a:prstClr val="black"/>
                </a:solidFill>
              </a:rPr>
              <a:t> </a:t>
            </a:r>
            <a:r>
              <a:rPr lang="en-US" sz="2400" dirty="0">
                <a:solidFill>
                  <a:prstClr val="black"/>
                </a:solidFill>
              </a:rPr>
              <a:t>pays out $</a:t>
            </a:r>
            <a:r>
              <a:rPr lang="en-US" sz="2400" dirty="0" smtClean="0">
                <a:solidFill>
                  <a:prstClr val="black"/>
                </a:solidFill>
              </a:rPr>
              <a:t>150 </a:t>
            </a:r>
            <a:r>
              <a:rPr lang="en-US" sz="2400" dirty="0">
                <a:solidFill>
                  <a:prstClr val="black"/>
                </a:solidFill>
              </a:rPr>
              <a:t>in wages to laborers and $</a:t>
            </a:r>
            <a:r>
              <a:rPr lang="en-US" sz="2400" dirty="0" smtClean="0">
                <a:solidFill>
                  <a:prstClr val="black"/>
                </a:solidFill>
              </a:rPr>
              <a:t>50 </a:t>
            </a:r>
            <a:r>
              <a:rPr lang="en-US" sz="2400" dirty="0">
                <a:solidFill>
                  <a:prstClr val="black"/>
                </a:solidFill>
              </a:rPr>
              <a:t>in interest to creditors (or </a:t>
            </a:r>
            <a:r>
              <a:rPr lang="en-US" sz="2400" dirty="0" smtClean="0">
                <a:solidFill>
                  <a:prstClr val="black"/>
                </a:solidFill>
              </a:rPr>
              <a:t>they pay </a:t>
            </a:r>
            <a:r>
              <a:rPr lang="en-US" sz="2400" dirty="0">
                <a:solidFill>
                  <a:prstClr val="black"/>
                </a:solidFill>
              </a:rPr>
              <a:t>the interest to </a:t>
            </a:r>
            <a:r>
              <a:rPr lang="en-US" sz="2400" dirty="0" smtClean="0">
                <a:solidFill>
                  <a:prstClr val="black"/>
                </a:solidFill>
              </a:rPr>
              <a:t>them</a:t>
            </a:r>
            <a:r>
              <a:rPr lang="en-US" sz="2400" dirty="0" smtClean="0">
                <a:solidFill>
                  <a:prstClr val="black"/>
                </a:solidFill>
              </a:rPr>
              <a:t>selves </a:t>
            </a:r>
            <a:r>
              <a:rPr lang="en-US" sz="2400" dirty="0">
                <a:solidFill>
                  <a:prstClr val="black"/>
                </a:solidFill>
              </a:rPr>
              <a:t>– imputed interest).</a:t>
            </a:r>
          </a:p>
          <a:p>
            <a:pPr marL="285750" indent="-285750" algn="just">
              <a:buFont typeface="Arial" pitchFamily="34" charset="0"/>
              <a:buChar char="•"/>
            </a:pPr>
            <a:r>
              <a:rPr lang="en-US" sz="2400" dirty="0">
                <a:solidFill>
                  <a:prstClr val="black"/>
                </a:solidFill>
              </a:rPr>
              <a:t>By selling the </a:t>
            </a:r>
            <a:r>
              <a:rPr lang="en-US" sz="2400" dirty="0" smtClean="0">
                <a:solidFill>
                  <a:prstClr val="black"/>
                </a:solidFill>
              </a:rPr>
              <a:t>ovens </a:t>
            </a:r>
            <a:r>
              <a:rPr lang="en-US" sz="2400" dirty="0">
                <a:solidFill>
                  <a:prstClr val="black"/>
                </a:solidFill>
              </a:rPr>
              <a:t>for $</a:t>
            </a:r>
            <a:r>
              <a:rPr lang="en-US" sz="2400" dirty="0" smtClean="0">
                <a:solidFill>
                  <a:prstClr val="black"/>
                </a:solidFill>
              </a:rPr>
              <a:t>300, they earn </a:t>
            </a:r>
            <a:r>
              <a:rPr lang="en-US" sz="2400" dirty="0">
                <a:solidFill>
                  <a:prstClr val="black"/>
                </a:solidFill>
              </a:rPr>
              <a:t>a profit of $</a:t>
            </a:r>
            <a:r>
              <a:rPr lang="en-US" sz="2400" dirty="0" smtClean="0">
                <a:solidFill>
                  <a:prstClr val="black"/>
                </a:solidFill>
              </a:rPr>
              <a:t>100 </a:t>
            </a:r>
            <a:r>
              <a:rPr lang="en-US" sz="2400" dirty="0">
                <a:solidFill>
                  <a:prstClr val="black"/>
                </a:solidFill>
              </a:rPr>
              <a:t>on </a:t>
            </a:r>
            <a:r>
              <a:rPr lang="en-US" sz="2400" dirty="0" smtClean="0">
                <a:solidFill>
                  <a:prstClr val="black"/>
                </a:solidFill>
              </a:rPr>
              <a:t>the ovens produced</a:t>
            </a:r>
            <a:r>
              <a:rPr lang="en-US" sz="2400" dirty="0" smtClean="0">
                <a:solidFill>
                  <a:prstClr val="black"/>
                </a:solidFill>
              </a:rPr>
              <a:t>.</a:t>
            </a:r>
            <a:endParaRPr lang="en-US" sz="2400" dirty="0">
              <a:solidFill>
                <a:prstClr val="black"/>
              </a:solidFill>
            </a:endParaRPr>
          </a:p>
          <a:p>
            <a:pPr algn="just"/>
            <a:endParaRPr lang="en-US" sz="2400" dirty="0">
              <a:solidFill>
                <a:prstClr val="black"/>
              </a:solidFill>
            </a:endParaRPr>
          </a:p>
        </p:txBody>
      </p:sp>
    </p:spTree>
    <p:extLst>
      <p:ext uri="{BB962C8B-B14F-4D97-AF65-F5344CB8AC3E}">
        <p14:creationId xmlns:p14="http://schemas.microsoft.com/office/powerpoint/2010/main" val="74581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p:tgtEl>
                                          <p:spTgt spid="6">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6">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p:tgtEl>
                                          <p:spTgt spid="6">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6">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p:tgtEl>
                                          <p:spTgt spid="6">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9</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We assumed that each oven would yield services for a period of three years. As a result, the oven industry would come to life once in three years to supply bread producers with a fresh batch of ovens.</a:t>
            </a:r>
          </a:p>
          <a:p>
            <a:pPr algn="just"/>
            <a:r>
              <a:rPr lang="en-US" dirty="0" smtClean="0"/>
              <a:t>Given that only $100 worth of ovens are actually used in the production of bread in any given year, the figure of $300 is amortized over three years in the accounts of the bread producers.</a:t>
            </a:r>
          </a:p>
          <a:p>
            <a:pPr algn="just"/>
            <a:r>
              <a:rPr lang="en-US" dirty="0" smtClean="0"/>
              <a:t>Moreover, we assumed that in year 1, bread producers were still using up the ovens purchased three years ago, incurring a cost of $100 on them.</a:t>
            </a:r>
            <a:endParaRPr lang="en-US" dirty="0"/>
          </a:p>
        </p:txBody>
      </p:sp>
    </p:spTree>
    <p:extLst>
      <p:ext uri="{BB962C8B-B14F-4D97-AF65-F5344CB8AC3E}">
        <p14:creationId xmlns:p14="http://schemas.microsoft.com/office/powerpoint/2010/main" val="319988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1" end="1"/>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a:t>9</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03277378"/>
              </p:ext>
            </p:extLst>
          </p:nvPr>
        </p:nvGraphicFramePr>
        <p:xfrm>
          <a:off x="457200" y="1676400"/>
          <a:ext cx="8229600" cy="2712720"/>
        </p:xfrm>
        <a:graphic>
          <a:graphicData uri="http://schemas.openxmlformats.org/drawingml/2006/table">
            <a:tbl>
              <a:tblPr firstRow="1" bandRow="1">
                <a:tableStyleId>{5940675A-B579-460E-94D1-54222C63F5DA}</a:tableStyleId>
              </a:tblPr>
              <a:tblGrid>
                <a:gridCol w="8229600"/>
              </a:tblGrid>
              <a:tr h="370840">
                <a:tc>
                  <a:txBody>
                    <a:bodyPr/>
                    <a:lstStyle/>
                    <a:p>
                      <a:pPr algn="just"/>
                      <a:r>
                        <a:rPr lang="en-US" sz="2000" dirty="0" smtClean="0"/>
                        <a:t>Payments</a:t>
                      </a:r>
                      <a:r>
                        <a:rPr lang="en-US" sz="2000" baseline="0" dirty="0" smtClean="0"/>
                        <a:t> of wheat producers: $150 as wages, $50 as interest. </a:t>
                      </a:r>
                    </a:p>
                    <a:p>
                      <a:pPr algn="just"/>
                      <a:r>
                        <a:rPr lang="en-US" sz="2000" baseline="0" dirty="0" smtClean="0"/>
                        <a:t>Revenue earned from sale of wheat: $300. Total profits earned  = $100.</a:t>
                      </a:r>
                      <a:endParaRPr lang="en-US" sz="2000" dirty="0"/>
                    </a:p>
                  </a:txBody>
                  <a:tcPr/>
                </a:tc>
              </a:tr>
              <a:tr h="370840">
                <a:tc>
                  <a:txBody>
                    <a:bodyPr/>
                    <a:lstStyle/>
                    <a:p>
                      <a:pPr algn="just"/>
                      <a:r>
                        <a:rPr lang="en-US" sz="2000" dirty="0" smtClean="0"/>
                        <a:t>Payments of flour producers: $300 on</a:t>
                      </a:r>
                      <a:r>
                        <a:rPr lang="en-US" sz="2000" baseline="0" dirty="0" smtClean="0"/>
                        <a:t> wheat (to wheat producers), $100 as wages, $50 as interest.</a:t>
                      </a:r>
                    </a:p>
                    <a:p>
                      <a:pPr algn="just"/>
                      <a:r>
                        <a:rPr lang="en-US" sz="2000" baseline="0" dirty="0" smtClean="0"/>
                        <a:t>Revenue earned from sale of flour: $600. Total profits earned = $150.</a:t>
                      </a:r>
                      <a:endParaRPr lang="en-US" sz="2000" dirty="0"/>
                    </a:p>
                  </a:txBody>
                  <a:tcPr/>
                </a:tc>
              </a:tr>
              <a:tr h="370840">
                <a:tc>
                  <a:txBody>
                    <a:bodyPr/>
                    <a:lstStyle/>
                    <a:p>
                      <a:pPr algn="just"/>
                      <a:r>
                        <a:rPr lang="en-US" sz="2000" dirty="0" smtClean="0"/>
                        <a:t>Payments of bread producers:</a:t>
                      </a:r>
                      <a:r>
                        <a:rPr lang="en-US" sz="2000" baseline="0" dirty="0" smtClean="0"/>
                        <a:t> $600 on flour (to flour producers), $100 (on ovens currently used), $100 as wages, $50 as interest. </a:t>
                      </a:r>
                    </a:p>
                    <a:p>
                      <a:pPr algn="just"/>
                      <a:r>
                        <a:rPr lang="en-US" sz="2000" baseline="0" dirty="0" smtClean="0"/>
                        <a:t>Revenue earned from sale of bread: $1000. Total profits earned = $150. </a:t>
                      </a:r>
                      <a:endParaRPr lang="en-US" sz="2000" dirty="0"/>
                    </a:p>
                  </a:txBody>
                  <a:tcPr/>
                </a:tc>
              </a:tr>
            </a:tbl>
          </a:graphicData>
        </a:graphic>
      </p:graphicFrame>
      <p:sp>
        <p:nvSpPr>
          <p:cNvPr id="3" name="TextBox 2"/>
          <p:cNvSpPr txBox="1"/>
          <p:nvPr/>
        </p:nvSpPr>
        <p:spPr>
          <a:xfrm>
            <a:off x="441034" y="1191491"/>
            <a:ext cx="1921166" cy="43088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200" dirty="0">
                <a:solidFill>
                  <a:prstClr val="black"/>
                </a:solidFill>
              </a:rPr>
              <a:t>Table </a:t>
            </a:r>
            <a:r>
              <a:rPr lang="en-US" sz="2200" dirty="0" smtClean="0">
                <a:solidFill>
                  <a:prstClr val="black"/>
                </a:solidFill>
              </a:rPr>
              <a:t>1 </a:t>
            </a:r>
            <a:r>
              <a:rPr lang="en-US" sz="2200" dirty="0">
                <a:solidFill>
                  <a:prstClr val="black"/>
                </a:solidFill>
              </a:rPr>
              <a:t>(Year 1)</a:t>
            </a:r>
          </a:p>
        </p:txBody>
      </p:sp>
      <p:graphicFrame>
        <p:nvGraphicFramePr>
          <p:cNvPr id="5" name="Table 4"/>
          <p:cNvGraphicFramePr>
            <a:graphicFrameLocks noGrp="1"/>
          </p:cNvGraphicFramePr>
          <p:nvPr>
            <p:extLst>
              <p:ext uri="{D42A27DB-BD31-4B8C-83A1-F6EECF244321}">
                <p14:modId xmlns:p14="http://schemas.microsoft.com/office/powerpoint/2010/main" val="1509026683"/>
              </p:ext>
            </p:extLst>
          </p:nvPr>
        </p:nvGraphicFramePr>
        <p:xfrm>
          <a:off x="441034" y="4724400"/>
          <a:ext cx="8245766" cy="1188720"/>
        </p:xfrm>
        <a:graphic>
          <a:graphicData uri="http://schemas.openxmlformats.org/drawingml/2006/table">
            <a:tbl>
              <a:tblPr firstRow="1" bandRow="1">
                <a:tableStyleId>{5940675A-B579-460E-94D1-54222C63F5DA}</a:tableStyleId>
              </a:tblPr>
              <a:tblGrid>
                <a:gridCol w="8245766"/>
              </a:tblGrid>
              <a:tr h="822960">
                <a:tc>
                  <a:txBody>
                    <a:bodyPr/>
                    <a:lstStyle/>
                    <a:p>
                      <a:pPr algn="just"/>
                      <a:r>
                        <a:rPr lang="en-US" sz="1800" dirty="0" smtClean="0"/>
                        <a:t>Payments of oven producers (on the</a:t>
                      </a:r>
                      <a:r>
                        <a:rPr lang="en-US" sz="1800" baseline="0" dirty="0" smtClean="0"/>
                        <a:t> part of ovens unused in production of bread)</a:t>
                      </a:r>
                      <a:r>
                        <a:rPr lang="en-US" sz="1800" dirty="0" smtClean="0"/>
                        <a:t>: $150 as wages, $50</a:t>
                      </a:r>
                      <a:r>
                        <a:rPr lang="en-US" sz="1800" baseline="0" dirty="0" smtClean="0"/>
                        <a:t>  as interest.</a:t>
                      </a:r>
                    </a:p>
                    <a:p>
                      <a:pPr algn="just"/>
                      <a:r>
                        <a:rPr lang="en-US" sz="1800" baseline="0" dirty="0" smtClean="0"/>
                        <a:t>Revenue earned from sale of ovens: $300. Total Profits = $100.</a:t>
                      </a:r>
                      <a:endParaRPr lang="en-US" sz="1800" dirty="0" smtClean="0"/>
                    </a:p>
                    <a:p>
                      <a:endParaRPr lang="en-US" dirty="0"/>
                    </a:p>
                  </a:txBody>
                  <a:tcPr/>
                </a:tc>
              </a:tr>
            </a:tbl>
          </a:graphicData>
        </a:graphic>
      </p:graphicFrame>
    </p:spTree>
    <p:extLst>
      <p:ext uri="{BB962C8B-B14F-4D97-AF65-F5344CB8AC3E}">
        <p14:creationId xmlns:p14="http://schemas.microsoft.com/office/powerpoint/2010/main" val="632733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9</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We concluded that the GDP of this economy was $1200 </a:t>
            </a:r>
            <a:r>
              <a:rPr lang="en-US" dirty="0" smtClean="0"/>
              <a:t>by </a:t>
            </a:r>
            <a:r>
              <a:rPr lang="en-US" dirty="0" smtClean="0"/>
              <a:t>the income and expenditure methods. </a:t>
            </a:r>
          </a:p>
          <a:p>
            <a:pPr algn="just"/>
            <a:r>
              <a:rPr lang="en-US" dirty="0" smtClean="0"/>
              <a:t>The income method was straightforward. We just added the value added in the oven industry to that generated in the other three. Each industry contributed $300 worth of value added.</a:t>
            </a:r>
          </a:p>
          <a:p>
            <a:pPr algn="just"/>
            <a:r>
              <a:rPr lang="en-US" dirty="0" smtClean="0"/>
              <a:t>The figure of consumption expenditure is only $1000. Thus, </a:t>
            </a:r>
            <a:r>
              <a:rPr lang="en-US" dirty="0"/>
              <a:t>i</a:t>
            </a:r>
            <a:r>
              <a:rPr lang="en-US" dirty="0" smtClean="0"/>
              <a:t>nvestment </a:t>
            </a:r>
            <a:r>
              <a:rPr lang="en-US" dirty="0" smtClean="0"/>
              <a:t>expenditure was broadened </a:t>
            </a:r>
            <a:r>
              <a:rPr lang="en-US" dirty="0" smtClean="0"/>
              <a:t>to maintain the identity of the GDP figures yielded by the two methods. </a:t>
            </a:r>
          </a:p>
          <a:p>
            <a:pPr algn="just"/>
            <a:r>
              <a:rPr lang="en-US" dirty="0" smtClean="0"/>
              <a:t>Its </a:t>
            </a:r>
            <a:r>
              <a:rPr lang="en-US" dirty="0" smtClean="0"/>
              <a:t>magnitude was $200 ($300 - $100</a:t>
            </a:r>
            <a:r>
              <a:rPr lang="en-US" dirty="0" smtClean="0"/>
              <a:t>), which represents the value of the net addition to oven capacity added in year 1. </a:t>
            </a:r>
            <a:r>
              <a:rPr lang="en-US" dirty="0" smtClean="0"/>
              <a:t>$100 </a:t>
            </a:r>
            <a:r>
              <a:rPr lang="en-US" dirty="0" smtClean="0"/>
              <a:t>is</a:t>
            </a:r>
            <a:r>
              <a:rPr lang="en-US" dirty="0" smtClean="0"/>
              <a:t> </a:t>
            </a:r>
            <a:r>
              <a:rPr lang="en-US" dirty="0" smtClean="0"/>
              <a:t>the value of the ovens used up in bread production in year 1. </a:t>
            </a:r>
          </a:p>
          <a:p>
            <a:pPr marL="0" indent="0" algn="just">
              <a:buNone/>
            </a:pPr>
            <a:endParaRPr lang="en-US" dirty="0" smtClean="0"/>
          </a:p>
          <a:p>
            <a:pPr algn="just"/>
            <a:endParaRPr lang="en-US" dirty="0"/>
          </a:p>
        </p:txBody>
      </p:sp>
    </p:spTree>
    <p:extLst>
      <p:ext uri="{BB962C8B-B14F-4D97-AF65-F5344CB8AC3E}">
        <p14:creationId xmlns:p14="http://schemas.microsoft.com/office/powerpoint/2010/main" val="153954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9</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In the output method, the measure of GDP would be $1000 if we stuck to our old definition of final goods as including only consumer goods and inventories.</a:t>
            </a:r>
          </a:p>
          <a:p>
            <a:pPr algn="just"/>
            <a:r>
              <a:rPr lang="en-US" dirty="0" smtClean="0"/>
              <a:t>To maintain the identity of this magnitude with the other two methods, we need to broaden final goods to include additions made to the capacity of durable capital goods as well.</a:t>
            </a:r>
          </a:p>
          <a:p>
            <a:pPr algn="just"/>
            <a:r>
              <a:rPr lang="en-US" dirty="0" smtClean="0"/>
              <a:t>In that case the GDP would be $1200, ($1000 value of consumer goods + $200 worth of net additions made to durable capital goods.) </a:t>
            </a:r>
            <a:endParaRPr lang="en-US" dirty="0"/>
          </a:p>
        </p:txBody>
      </p:sp>
    </p:spTree>
    <p:extLst>
      <p:ext uri="{BB962C8B-B14F-4D97-AF65-F5344CB8AC3E}">
        <p14:creationId xmlns:p14="http://schemas.microsoft.com/office/powerpoint/2010/main" val="360775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9</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$100 expended on ovens brought forward from the previous period and used up in year 1 is termed depreciation.</a:t>
            </a:r>
          </a:p>
          <a:p>
            <a:pPr algn="just"/>
            <a:r>
              <a:rPr lang="en-US" dirty="0" smtClean="0"/>
              <a:t>Depreciation is the value of durable capital goods used up in the production of consumer goods in any period.</a:t>
            </a:r>
          </a:p>
          <a:p>
            <a:pPr algn="just"/>
            <a:r>
              <a:rPr lang="en-US" dirty="0" smtClean="0"/>
              <a:t>If depreciation is included in investment expenditure, the value of GDP would be $1300. </a:t>
            </a:r>
          </a:p>
          <a:p>
            <a:pPr algn="just"/>
            <a:r>
              <a:rPr lang="en-US" dirty="0" smtClean="0"/>
              <a:t>We would, in effect, be counting the net income generated in the past (reflected in the cost of $100 incurred in year 1) more than once. </a:t>
            </a:r>
            <a:endParaRPr lang="en-US" dirty="0"/>
          </a:p>
        </p:txBody>
      </p:sp>
    </p:spTree>
    <p:extLst>
      <p:ext uri="{BB962C8B-B14F-4D97-AF65-F5344CB8AC3E}">
        <p14:creationId xmlns:p14="http://schemas.microsoft.com/office/powerpoint/2010/main" val="733623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9</a:t>
            </a:r>
            <a:endParaRPr lang="en-US" dirty="0"/>
          </a:p>
        </p:txBody>
      </p:sp>
      <p:sp>
        <p:nvSpPr>
          <p:cNvPr id="3" name="Content Placeholder 2"/>
          <p:cNvSpPr>
            <a:spLocks noGrp="1"/>
          </p:cNvSpPr>
          <p:nvPr>
            <p:ph idx="1"/>
          </p:nvPr>
        </p:nvSpPr>
        <p:spPr/>
        <p:txBody>
          <a:bodyPr>
            <a:noAutofit/>
          </a:bodyPr>
          <a:lstStyle/>
          <a:p>
            <a:pPr algn="just"/>
            <a:r>
              <a:rPr lang="en-US" sz="2550" dirty="0" smtClean="0"/>
              <a:t>If depreciation is included in the calculations made, then the figure that results is called GDP. If depreciation is excluded we obtain NDP (Net Domestic Product).</a:t>
            </a:r>
          </a:p>
          <a:p>
            <a:pPr algn="just"/>
            <a:r>
              <a:rPr lang="en-US" sz="2550" dirty="0" smtClean="0"/>
              <a:t>For theoretical purposes, when national income is used in establishing cause and effect relationships, NDP is what matters. </a:t>
            </a:r>
          </a:p>
          <a:p>
            <a:pPr algn="just"/>
            <a:r>
              <a:rPr lang="en-US" sz="2550" dirty="0" smtClean="0"/>
              <a:t>In practice, however, depreciation is hard to measure and deduct from gross investment expenditure. It is hard to estimate the value of durable capital goods used up.</a:t>
            </a:r>
          </a:p>
          <a:p>
            <a:pPr algn="just"/>
            <a:r>
              <a:rPr lang="en-US" sz="2550" dirty="0" smtClean="0"/>
              <a:t>Henceforth, I will assume depreciation is not included in investment expenditure. I will call the resulting magnitude GDP (in keeping with the practice in most textbooks).</a:t>
            </a:r>
            <a:endParaRPr lang="en-US" sz="2550" dirty="0"/>
          </a:p>
        </p:txBody>
      </p:sp>
    </p:spTree>
    <p:extLst>
      <p:ext uri="{BB962C8B-B14F-4D97-AF65-F5344CB8AC3E}">
        <p14:creationId xmlns:p14="http://schemas.microsoft.com/office/powerpoint/2010/main" val="3416221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9</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The magnitude of investment expenditure captures the value of future output.</a:t>
            </a:r>
          </a:p>
          <a:p>
            <a:pPr algn="just"/>
            <a:r>
              <a:rPr lang="en-US" dirty="0" smtClean="0"/>
              <a:t>Let us now drop the assumption that that the production of durable capital goods does not involve the use of other produced inputs. </a:t>
            </a:r>
          </a:p>
          <a:p>
            <a:pPr algn="just"/>
            <a:r>
              <a:rPr lang="en-US" dirty="0" smtClean="0"/>
              <a:t>Intermediate goods as well as other durable capital goods are used in the production of most durable capital goods. </a:t>
            </a:r>
          </a:p>
          <a:p>
            <a:pPr algn="just"/>
            <a:r>
              <a:rPr lang="en-US" dirty="0" smtClean="0"/>
              <a:t>In that case, the figure of investment expenditure would capture the value added in the production of all the direct and indirect inputs used in the production of durable capital goods.</a:t>
            </a:r>
            <a:endParaRPr lang="en-US" dirty="0"/>
          </a:p>
        </p:txBody>
      </p:sp>
    </p:spTree>
    <p:extLst>
      <p:ext uri="{BB962C8B-B14F-4D97-AF65-F5344CB8AC3E}">
        <p14:creationId xmlns:p14="http://schemas.microsoft.com/office/powerpoint/2010/main" val="117529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1234</Words>
  <Application>Microsoft Office PowerPoint</Application>
  <PresentationFormat>On-screen Show (4:3)</PresentationFormat>
  <Paragraphs>63</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Introduction</vt:lpstr>
      <vt:lpstr>Lecture 9</vt:lpstr>
      <vt:lpstr>Lecture 9</vt:lpstr>
      <vt:lpstr>Lecture 9</vt:lpstr>
      <vt:lpstr>Lecture 9</vt:lpstr>
      <vt:lpstr>Lecture 9</vt:lpstr>
      <vt:lpstr>Lecture 9</vt:lpstr>
      <vt:lpstr>Lecture 9</vt:lpstr>
      <vt:lpstr>Lecture 9</vt:lpstr>
      <vt:lpstr>Lecture 9</vt:lpstr>
      <vt:lpstr>Lecture 9</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71</cp:revision>
  <dcterms:created xsi:type="dcterms:W3CDTF">2013-05-29T23:18:08Z</dcterms:created>
  <dcterms:modified xsi:type="dcterms:W3CDTF">2013-07-09T00:16:19Z</dcterms:modified>
</cp:coreProperties>
</file>