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8" r:id="rId2"/>
    <p:sldId id="257" r:id="rId3"/>
    <p:sldId id="258" r:id="rId4"/>
    <p:sldId id="259" r:id="rId5"/>
    <p:sldId id="269" r:id="rId6"/>
    <p:sldId id="270" r:id="rId7"/>
    <p:sldId id="271" r:id="rId8"/>
    <p:sldId id="272" r:id="rId9"/>
    <p:sldId id="263" r:id="rId10"/>
    <p:sldId id="273" r:id="rId11"/>
    <p:sldId id="274" r:id="rId12"/>
    <p:sldId id="265"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85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E33E45-9E02-4FF6-A878-306936163CE8}" type="datetimeFigureOut">
              <a:rPr lang="en-US" smtClean="0"/>
              <a:t>7/5/2013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2D6BE1-3658-41E7-8733-5FF29FCD12D8}" type="slidenum">
              <a:rPr lang="en-US" smtClean="0"/>
              <a:t>‹#›</a:t>
            </a:fld>
            <a:endParaRPr lang="en-US"/>
          </a:p>
        </p:txBody>
      </p:sp>
    </p:spTree>
    <p:extLst>
      <p:ext uri="{BB962C8B-B14F-4D97-AF65-F5344CB8AC3E}">
        <p14:creationId xmlns:p14="http://schemas.microsoft.com/office/powerpoint/2010/main" val="3680632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FDF31D-9A1E-4618-814A-C054DE161606}" type="slidenum">
              <a:rPr lang="en-US" smtClean="0"/>
              <a:t>2</a:t>
            </a:fld>
            <a:endParaRPr lang="en-US"/>
          </a:p>
        </p:txBody>
      </p:sp>
    </p:spTree>
    <p:extLst>
      <p:ext uri="{BB962C8B-B14F-4D97-AF65-F5344CB8AC3E}">
        <p14:creationId xmlns:p14="http://schemas.microsoft.com/office/powerpoint/2010/main" val="2388786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FDF31D-9A1E-4618-814A-C054DE161606}" type="slidenum">
              <a:rPr lang="en-US" smtClean="0"/>
              <a:t>3</a:t>
            </a:fld>
            <a:endParaRPr lang="en-US"/>
          </a:p>
        </p:txBody>
      </p:sp>
    </p:spTree>
    <p:extLst>
      <p:ext uri="{BB962C8B-B14F-4D97-AF65-F5344CB8AC3E}">
        <p14:creationId xmlns:p14="http://schemas.microsoft.com/office/powerpoint/2010/main" val="37969187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7CB15F-BB5A-4020-8CE3-56F8D889FBF1}"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3164456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FDF31D-9A1E-4618-814A-C054DE161606}" type="slidenum">
              <a:rPr lang="en-US">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084089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7CB15F-BB5A-4020-8CE3-56F8D889FBF1}"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1885141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7CB15F-BB5A-4020-8CE3-56F8D889FBF1}" type="slidenum">
              <a:rPr lang="en-US">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18851413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FDF31D-9A1E-4618-814A-C054DE161606}" type="slidenum">
              <a:rPr lang="en-US" smtClean="0"/>
              <a:t>12</a:t>
            </a:fld>
            <a:endParaRPr lang="en-US"/>
          </a:p>
        </p:txBody>
      </p:sp>
    </p:spTree>
    <p:extLst>
      <p:ext uri="{BB962C8B-B14F-4D97-AF65-F5344CB8AC3E}">
        <p14:creationId xmlns:p14="http://schemas.microsoft.com/office/powerpoint/2010/main" val="2625275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FDF31D-9A1E-4618-814A-C054DE161606}" type="slidenum">
              <a:rPr lang="en-US" smtClean="0"/>
              <a:t>13</a:t>
            </a:fld>
            <a:endParaRPr lang="en-US"/>
          </a:p>
        </p:txBody>
      </p:sp>
    </p:spTree>
    <p:extLst>
      <p:ext uri="{BB962C8B-B14F-4D97-AF65-F5344CB8AC3E}">
        <p14:creationId xmlns:p14="http://schemas.microsoft.com/office/powerpoint/2010/main" val="29071586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4FDF31D-9A1E-4618-814A-C054DE161606}" type="slidenum">
              <a:rPr lang="en-US" smtClean="0"/>
              <a:t>14</a:t>
            </a:fld>
            <a:endParaRPr lang="en-US"/>
          </a:p>
        </p:txBody>
      </p:sp>
    </p:spTree>
    <p:extLst>
      <p:ext uri="{BB962C8B-B14F-4D97-AF65-F5344CB8AC3E}">
        <p14:creationId xmlns:p14="http://schemas.microsoft.com/office/powerpoint/2010/main" val="2321910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3FB3C4-1B3A-4F5A-9E86-942C785393AC}" type="datetimeFigureOut">
              <a:rPr lang="en-US" smtClean="0"/>
              <a:t>7/5/2013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42D4E-DC9A-42CE-9400-08EA77C9F6EB}" type="slidenum">
              <a:rPr lang="en-US" smtClean="0"/>
              <a:t>‹#›</a:t>
            </a:fld>
            <a:endParaRPr lang="en-US"/>
          </a:p>
        </p:txBody>
      </p:sp>
    </p:spTree>
    <p:extLst>
      <p:ext uri="{BB962C8B-B14F-4D97-AF65-F5344CB8AC3E}">
        <p14:creationId xmlns:p14="http://schemas.microsoft.com/office/powerpoint/2010/main" val="95881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3FB3C4-1B3A-4F5A-9E86-942C785393AC}" type="datetimeFigureOut">
              <a:rPr lang="en-US" smtClean="0"/>
              <a:t>7/5/2013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42D4E-DC9A-42CE-9400-08EA77C9F6EB}" type="slidenum">
              <a:rPr lang="en-US" smtClean="0"/>
              <a:t>‹#›</a:t>
            </a:fld>
            <a:endParaRPr lang="en-US"/>
          </a:p>
        </p:txBody>
      </p:sp>
    </p:spTree>
    <p:extLst>
      <p:ext uri="{BB962C8B-B14F-4D97-AF65-F5344CB8AC3E}">
        <p14:creationId xmlns:p14="http://schemas.microsoft.com/office/powerpoint/2010/main" val="505209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3FB3C4-1B3A-4F5A-9E86-942C785393AC}" type="datetimeFigureOut">
              <a:rPr lang="en-US" smtClean="0"/>
              <a:t>7/5/2013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42D4E-DC9A-42CE-9400-08EA77C9F6EB}" type="slidenum">
              <a:rPr lang="en-US" smtClean="0"/>
              <a:t>‹#›</a:t>
            </a:fld>
            <a:endParaRPr lang="en-US"/>
          </a:p>
        </p:txBody>
      </p:sp>
    </p:spTree>
    <p:extLst>
      <p:ext uri="{BB962C8B-B14F-4D97-AF65-F5344CB8AC3E}">
        <p14:creationId xmlns:p14="http://schemas.microsoft.com/office/powerpoint/2010/main" val="1665809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3FB3C4-1B3A-4F5A-9E86-942C785393AC}" type="datetimeFigureOut">
              <a:rPr lang="en-US" smtClean="0"/>
              <a:t>7/5/2013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42D4E-DC9A-42CE-9400-08EA77C9F6EB}" type="slidenum">
              <a:rPr lang="en-US" smtClean="0"/>
              <a:t>‹#›</a:t>
            </a:fld>
            <a:endParaRPr lang="en-US"/>
          </a:p>
        </p:txBody>
      </p:sp>
    </p:spTree>
    <p:extLst>
      <p:ext uri="{BB962C8B-B14F-4D97-AF65-F5344CB8AC3E}">
        <p14:creationId xmlns:p14="http://schemas.microsoft.com/office/powerpoint/2010/main" val="1317320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3FB3C4-1B3A-4F5A-9E86-942C785393AC}" type="datetimeFigureOut">
              <a:rPr lang="en-US" smtClean="0"/>
              <a:t>7/5/2013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42D4E-DC9A-42CE-9400-08EA77C9F6EB}" type="slidenum">
              <a:rPr lang="en-US" smtClean="0"/>
              <a:t>‹#›</a:t>
            </a:fld>
            <a:endParaRPr lang="en-US"/>
          </a:p>
        </p:txBody>
      </p:sp>
    </p:spTree>
    <p:extLst>
      <p:ext uri="{BB962C8B-B14F-4D97-AF65-F5344CB8AC3E}">
        <p14:creationId xmlns:p14="http://schemas.microsoft.com/office/powerpoint/2010/main" val="3932379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3FB3C4-1B3A-4F5A-9E86-942C785393AC}" type="datetimeFigureOut">
              <a:rPr lang="en-US" smtClean="0"/>
              <a:t>7/5/2013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B42D4E-DC9A-42CE-9400-08EA77C9F6EB}" type="slidenum">
              <a:rPr lang="en-US" smtClean="0"/>
              <a:t>‹#›</a:t>
            </a:fld>
            <a:endParaRPr lang="en-US"/>
          </a:p>
        </p:txBody>
      </p:sp>
    </p:spTree>
    <p:extLst>
      <p:ext uri="{BB962C8B-B14F-4D97-AF65-F5344CB8AC3E}">
        <p14:creationId xmlns:p14="http://schemas.microsoft.com/office/powerpoint/2010/main" val="2808235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3FB3C4-1B3A-4F5A-9E86-942C785393AC}" type="datetimeFigureOut">
              <a:rPr lang="en-US" smtClean="0"/>
              <a:t>7/5/2013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B42D4E-DC9A-42CE-9400-08EA77C9F6EB}" type="slidenum">
              <a:rPr lang="en-US" smtClean="0"/>
              <a:t>‹#›</a:t>
            </a:fld>
            <a:endParaRPr lang="en-US"/>
          </a:p>
        </p:txBody>
      </p:sp>
    </p:spTree>
    <p:extLst>
      <p:ext uri="{BB962C8B-B14F-4D97-AF65-F5344CB8AC3E}">
        <p14:creationId xmlns:p14="http://schemas.microsoft.com/office/powerpoint/2010/main" val="2110388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3FB3C4-1B3A-4F5A-9E86-942C785393AC}" type="datetimeFigureOut">
              <a:rPr lang="en-US" smtClean="0"/>
              <a:t>7/5/2013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B42D4E-DC9A-42CE-9400-08EA77C9F6EB}" type="slidenum">
              <a:rPr lang="en-US" smtClean="0"/>
              <a:t>‹#›</a:t>
            </a:fld>
            <a:endParaRPr lang="en-US"/>
          </a:p>
        </p:txBody>
      </p:sp>
    </p:spTree>
    <p:extLst>
      <p:ext uri="{BB962C8B-B14F-4D97-AF65-F5344CB8AC3E}">
        <p14:creationId xmlns:p14="http://schemas.microsoft.com/office/powerpoint/2010/main" val="2026501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3FB3C4-1B3A-4F5A-9E86-942C785393AC}" type="datetimeFigureOut">
              <a:rPr lang="en-US" smtClean="0"/>
              <a:t>7/5/2013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B42D4E-DC9A-42CE-9400-08EA77C9F6EB}" type="slidenum">
              <a:rPr lang="en-US" smtClean="0"/>
              <a:t>‹#›</a:t>
            </a:fld>
            <a:endParaRPr lang="en-US"/>
          </a:p>
        </p:txBody>
      </p:sp>
    </p:spTree>
    <p:extLst>
      <p:ext uri="{BB962C8B-B14F-4D97-AF65-F5344CB8AC3E}">
        <p14:creationId xmlns:p14="http://schemas.microsoft.com/office/powerpoint/2010/main" val="921860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3FB3C4-1B3A-4F5A-9E86-942C785393AC}" type="datetimeFigureOut">
              <a:rPr lang="en-US" smtClean="0"/>
              <a:t>7/5/2013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B42D4E-DC9A-42CE-9400-08EA77C9F6EB}" type="slidenum">
              <a:rPr lang="en-US" smtClean="0"/>
              <a:t>‹#›</a:t>
            </a:fld>
            <a:endParaRPr lang="en-US"/>
          </a:p>
        </p:txBody>
      </p:sp>
    </p:spTree>
    <p:extLst>
      <p:ext uri="{BB962C8B-B14F-4D97-AF65-F5344CB8AC3E}">
        <p14:creationId xmlns:p14="http://schemas.microsoft.com/office/powerpoint/2010/main" val="2775768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3FB3C4-1B3A-4F5A-9E86-942C785393AC}" type="datetimeFigureOut">
              <a:rPr lang="en-US" smtClean="0"/>
              <a:t>7/5/2013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B42D4E-DC9A-42CE-9400-08EA77C9F6EB}" type="slidenum">
              <a:rPr lang="en-US" smtClean="0"/>
              <a:t>‹#›</a:t>
            </a:fld>
            <a:endParaRPr lang="en-US"/>
          </a:p>
        </p:txBody>
      </p:sp>
    </p:spTree>
    <p:extLst>
      <p:ext uri="{BB962C8B-B14F-4D97-AF65-F5344CB8AC3E}">
        <p14:creationId xmlns:p14="http://schemas.microsoft.com/office/powerpoint/2010/main" val="196875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3FB3C4-1B3A-4F5A-9E86-942C785393AC}" type="datetimeFigureOut">
              <a:rPr lang="en-US" smtClean="0"/>
              <a:t>7/5/2013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B42D4E-DC9A-42CE-9400-08EA77C9F6EB}" type="slidenum">
              <a:rPr lang="en-US" smtClean="0"/>
              <a:t>‹#›</a:t>
            </a:fld>
            <a:endParaRPr lang="en-US"/>
          </a:p>
        </p:txBody>
      </p:sp>
    </p:spTree>
    <p:extLst>
      <p:ext uri="{BB962C8B-B14F-4D97-AF65-F5344CB8AC3E}">
        <p14:creationId xmlns:p14="http://schemas.microsoft.com/office/powerpoint/2010/main" val="2535155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Introduction</a:t>
            </a:r>
            <a:endParaRPr lang="en-US" dirty="0"/>
          </a:p>
        </p:txBody>
      </p:sp>
      <p:sp>
        <p:nvSpPr>
          <p:cNvPr id="5" name="Content Placeholder 4"/>
          <p:cNvSpPr>
            <a:spLocks noGrp="1"/>
          </p:cNvSpPr>
          <p:nvPr>
            <p:ph idx="1"/>
          </p:nvPr>
        </p:nvSpPr>
        <p:spPr/>
        <p:txBody>
          <a:bodyPr>
            <a:normAutofit fontScale="92500" lnSpcReduction="20000"/>
          </a:bodyPr>
          <a:lstStyle/>
          <a:p>
            <a:pPr algn="just"/>
            <a:r>
              <a:rPr lang="en-US" dirty="0" smtClean="0"/>
              <a:t>In the previous lecture we analyzed the conceptual foundations of the measurement of GDP in greater depth. </a:t>
            </a:r>
          </a:p>
          <a:p>
            <a:pPr algn="just"/>
            <a:r>
              <a:rPr lang="en-US" dirty="0" smtClean="0"/>
              <a:t>We noted that the key to the identity between the income, expenditure and output methods lies in an accounting identity relating the prices and costs and thus the revenues and payments of inter-related products.</a:t>
            </a:r>
          </a:p>
          <a:p>
            <a:pPr algn="just"/>
            <a:r>
              <a:rPr lang="en-US" dirty="0" smtClean="0"/>
              <a:t>In this lecture we will introduce the production of a durable capital good and analyze the implications for the measurement of GDP.</a:t>
            </a:r>
            <a:endParaRPr lang="en-US" dirty="0"/>
          </a:p>
        </p:txBody>
      </p:sp>
    </p:spTree>
    <p:extLst>
      <p:ext uri="{BB962C8B-B14F-4D97-AF65-F5344CB8AC3E}">
        <p14:creationId xmlns:p14="http://schemas.microsoft.com/office/powerpoint/2010/main" val="1066086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5">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p:tgtEl>
                                          <p:spTgt spid="5">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8</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How does the introduction of the production of a durable capital good affect the measurement of GDP?</a:t>
            </a:r>
          </a:p>
          <a:p>
            <a:pPr algn="just"/>
            <a:r>
              <a:rPr lang="en-US" dirty="0" smtClean="0"/>
              <a:t>Let us consider the income method first. The introduction of a durable capital good does not involve any added complications as far as calculating the total value added in production is concerned.</a:t>
            </a:r>
          </a:p>
          <a:p>
            <a:pPr algn="just"/>
            <a:r>
              <a:rPr lang="en-US" dirty="0" smtClean="0"/>
              <a:t>As before, we need to sum up the wages, interest and profits earned in the production of all goods and services undertaken during year 1 and we will arrive at the desired figure. </a:t>
            </a:r>
          </a:p>
          <a:p>
            <a:pPr algn="just"/>
            <a:r>
              <a:rPr lang="en-US" dirty="0" smtClean="0"/>
              <a:t>The national income with oven production rises to $1200 when the value added in this sector is included. Each of the four sectors generates $300 of net incomes.</a:t>
            </a:r>
            <a:endParaRPr lang="en-US" dirty="0"/>
          </a:p>
        </p:txBody>
      </p:sp>
    </p:spTree>
    <p:extLst>
      <p:ext uri="{BB962C8B-B14F-4D97-AF65-F5344CB8AC3E}">
        <p14:creationId xmlns:p14="http://schemas.microsoft.com/office/powerpoint/2010/main" val="2833828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a:t>8</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37189248"/>
              </p:ext>
            </p:extLst>
          </p:nvPr>
        </p:nvGraphicFramePr>
        <p:xfrm>
          <a:off x="457200" y="1676400"/>
          <a:ext cx="8229600" cy="2712720"/>
        </p:xfrm>
        <a:graphic>
          <a:graphicData uri="http://schemas.openxmlformats.org/drawingml/2006/table">
            <a:tbl>
              <a:tblPr firstRow="1" bandRow="1">
                <a:tableStyleId>{5940675A-B579-460E-94D1-54222C63F5DA}</a:tableStyleId>
              </a:tblPr>
              <a:tblGrid>
                <a:gridCol w="8229600"/>
              </a:tblGrid>
              <a:tr h="370840">
                <a:tc>
                  <a:txBody>
                    <a:bodyPr/>
                    <a:lstStyle/>
                    <a:p>
                      <a:pPr algn="just"/>
                      <a:r>
                        <a:rPr lang="en-US" sz="2000" dirty="0" smtClean="0"/>
                        <a:t>Payments</a:t>
                      </a:r>
                      <a:r>
                        <a:rPr lang="en-US" sz="2000" baseline="0" dirty="0" smtClean="0"/>
                        <a:t> of wheat producers: $150 as wages, $50 as interest. </a:t>
                      </a:r>
                    </a:p>
                    <a:p>
                      <a:pPr algn="just"/>
                      <a:r>
                        <a:rPr lang="en-US" sz="2000" baseline="0" dirty="0" smtClean="0"/>
                        <a:t>Revenue earned from sale of wheat: $300. Total profits earned  = $100.</a:t>
                      </a:r>
                      <a:endParaRPr lang="en-US" sz="2000" dirty="0"/>
                    </a:p>
                  </a:txBody>
                  <a:tcPr/>
                </a:tc>
              </a:tr>
              <a:tr h="370840">
                <a:tc>
                  <a:txBody>
                    <a:bodyPr/>
                    <a:lstStyle/>
                    <a:p>
                      <a:pPr algn="just"/>
                      <a:r>
                        <a:rPr lang="en-US" sz="2000" dirty="0" smtClean="0"/>
                        <a:t>Payments of flour producers: $300 on</a:t>
                      </a:r>
                      <a:r>
                        <a:rPr lang="en-US" sz="2000" baseline="0" dirty="0" smtClean="0"/>
                        <a:t> wheat (to wheat producers), $100 as wages, $50 as interest.</a:t>
                      </a:r>
                    </a:p>
                    <a:p>
                      <a:pPr algn="just"/>
                      <a:r>
                        <a:rPr lang="en-US" sz="2000" baseline="0" dirty="0" smtClean="0"/>
                        <a:t>Revenue earned from sale of flour: $600. Total profits earned = $150.</a:t>
                      </a:r>
                      <a:endParaRPr lang="en-US" sz="2000" dirty="0"/>
                    </a:p>
                  </a:txBody>
                  <a:tcPr/>
                </a:tc>
              </a:tr>
              <a:tr h="370840">
                <a:tc>
                  <a:txBody>
                    <a:bodyPr/>
                    <a:lstStyle/>
                    <a:p>
                      <a:pPr algn="just"/>
                      <a:r>
                        <a:rPr lang="en-US" sz="2000" dirty="0" smtClean="0"/>
                        <a:t>Payments of bread producers:</a:t>
                      </a:r>
                      <a:r>
                        <a:rPr lang="en-US" sz="2000" baseline="0" dirty="0" smtClean="0"/>
                        <a:t> $600 on flour (to flour producers), $100 </a:t>
                      </a:r>
                      <a:r>
                        <a:rPr lang="en-US" sz="2000" baseline="0" dirty="0" smtClean="0"/>
                        <a:t>(on ovens), </a:t>
                      </a:r>
                      <a:r>
                        <a:rPr lang="en-US" sz="2000" baseline="0" dirty="0" smtClean="0"/>
                        <a:t>$100 as wages, $50 as interest. </a:t>
                      </a:r>
                    </a:p>
                    <a:p>
                      <a:pPr algn="just"/>
                      <a:r>
                        <a:rPr lang="en-US" sz="2000" baseline="0" dirty="0" smtClean="0"/>
                        <a:t>Revenue earned from sale of bread: $1000. Total profits earned = $150. </a:t>
                      </a:r>
                      <a:endParaRPr lang="en-US" sz="2000" dirty="0"/>
                    </a:p>
                  </a:txBody>
                  <a:tcPr/>
                </a:tc>
              </a:tr>
            </a:tbl>
          </a:graphicData>
        </a:graphic>
      </p:graphicFrame>
      <p:sp>
        <p:nvSpPr>
          <p:cNvPr id="3" name="TextBox 2"/>
          <p:cNvSpPr txBox="1"/>
          <p:nvPr/>
        </p:nvSpPr>
        <p:spPr>
          <a:xfrm>
            <a:off x="441034" y="1191491"/>
            <a:ext cx="1921166" cy="43088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200" dirty="0">
                <a:solidFill>
                  <a:prstClr val="black"/>
                </a:solidFill>
              </a:rPr>
              <a:t>Table </a:t>
            </a:r>
            <a:r>
              <a:rPr lang="en-US" sz="2200" dirty="0">
                <a:solidFill>
                  <a:prstClr val="black"/>
                </a:solidFill>
              </a:rPr>
              <a:t>1 </a:t>
            </a:r>
            <a:r>
              <a:rPr lang="en-US" sz="2200" dirty="0">
                <a:solidFill>
                  <a:prstClr val="black"/>
                </a:solidFill>
              </a:rPr>
              <a:t>(Year 1)</a:t>
            </a:r>
          </a:p>
        </p:txBody>
      </p:sp>
      <p:graphicFrame>
        <p:nvGraphicFramePr>
          <p:cNvPr id="5" name="Table 4"/>
          <p:cNvGraphicFramePr>
            <a:graphicFrameLocks noGrp="1"/>
          </p:cNvGraphicFramePr>
          <p:nvPr>
            <p:extLst>
              <p:ext uri="{D42A27DB-BD31-4B8C-83A1-F6EECF244321}">
                <p14:modId xmlns:p14="http://schemas.microsoft.com/office/powerpoint/2010/main" val="466627626"/>
              </p:ext>
            </p:extLst>
          </p:nvPr>
        </p:nvGraphicFramePr>
        <p:xfrm>
          <a:off x="441034" y="4648200"/>
          <a:ext cx="8169566" cy="1188720"/>
        </p:xfrm>
        <a:graphic>
          <a:graphicData uri="http://schemas.openxmlformats.org/drawingml/2006/table">
            <a:tbl>
              <a:tblPr firstRow="1" bandRow="1">
                <a:tableStyleId>{5940675A-B579-460E-94D1-54222C63F5DA}</a:tableStyleId>
              </a:tblPr>
              <a:tblGrid>
                <a:gridCol w="8169566"/>
              </a:tblGrid>
              <a:tr h="822960">
                <a:tc>
                  <a:txBody>
                    <a:bodyPr/>
                    <a:lstStyle/>
                    <a:p>
                      <a:pPr algn="just"/>
                      <a:r>
                        <a:rPr lang="en-US" sz="1800" dirty="0" smtClean="0"/>
                        <a:t>Payments of oven producers (on the</a:t>
                      </a:r>
                      <a:r>
                        <a:rPr lang="en-US" sz="1800" baseline="0" dirty="0" smtClean="0"/>
                        <a:t> part of ovens unused in production of bread)</a:t>
                      </a:r>
                      <a:r>
                        <a:rPr lang="en-US" sz="1800" dirty="0" smtClean="0"/>
                        <a:t>: $</a:t>
                      </a:r>
                      <a:r>
                        <a:rPr lang="en-US" sz="1800" dirty="0" smtClean="0"/>
                        <a:t>150 </a:t>
                      </a:r>
                      <a:r>
                        <a:rPr lang="en-US" sz="1800" dirty="0" smtClean="0"/>
                        <a:t>as wages, </a:t>
                      </a:r>
                      <a:r>
                        <a:rPr lang="en-US" sz="1800" dirty="0" smtClean="0"/>
                        <a:t>$50</a:t>
                      </a:r>
                      <a:r>
                        <a:rPr lang="en-US" sz="1800" baseline="0" dirty="0" smtClean="0"/>
                        <a:t>  </a:t>
                      </a:r>
                      <a:r>
                        <a:rPr lang="en-US" sz="1800" baseline="0" dirty="0" smtClean="0"/>
                        <a:t>as interest.</a:t>
                      </a:r>
                    </a:p>
                    <a:p>
                      <a:pPr algn="just"/>
                      <a:r>
                        <a:rPr lang="en-US" sz="1800" baseline="0" dirty="0" smtClean="0"/>
                        <a:t>Revenue earned from sale of ovens: </a:t>
                      </a:r>
                      <a:r>
                        <a:rPr lang="en-US" sz="1800" baseline="0" dirty="0" smtClean="0"/>
                        <a:t>$300</a:t>
                      </a:r>
                      <a:r>
                        <a:rPr lang="en-US" sz="1800" baseline="0" dirty="0" smtClean="0"/>
                        <a:t>. Total Profits = </a:t>
                      </a:r>
                      <a:r>
                        <a:rPr lang="en-US" sz="1800" baseline="0" dirty="0" smtClean="0"/>
                        <a:t>$100.</a:t>
                      </a:r>
                      <a:endParaRPr lang="en-US" sz="1800" dirty="0" smtClean="0"/>
                    </a:p>
                    <a:p>
                      <a:endParaRPr lang="en-US" dirty="0"/>
                    </a:p>
                  </a:txBody>
                  <a:tcPr/>
                </a:tc>
              </a:tr>
            </a:tbl>
          </a:graphicData>
        </a:graphic>
      </p:graphicFrame>
    </p:spTree>
    <p:extLst>
      <p:ext uri="{BB962C8B-B14F-4D97-AF65-F5344CB8AC3E}">
        <p14:creationId xmlns:p14="http://schemas.microsoft.com/office/powerpoint/2010/main" val="11790115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8</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Let </a:t>
            </a:r>
            <a:r>
              <a:rPr lang="en-US" dirty="0" smtClean="0"/>
              <a:t>us now turn to the expenditure method.</a:t>
            </a:r>
            <a:r>
              <a:rPr lang="en-US" dirty="0"/>
              <a:t> </a:t>
            </a:r>
            <a:r>
              <a:rPr lang="en-US" dirty="0" smtClean="0"/>
              <a:t>The value of consumption expenditure is equal to $1000.</a:t>
            </a:r>
            <a:endParaRPr lang="en-US" dirty="0" smtClean="0"/>
          </a:p>
          <a:p>
            <a:pPr algn="just"/>
            <a:r>
              <a:rPr lang="en-US" dirty="0" smtClean="0"/>
              <a:t>If no other category of expenditure is introduced, there will </a:t>
            </a:r>
            <a:r>
              <a:rPr lang="en-US" dirty="0" smtClean="0"/>
              <a:t>be a m</a:t>
            </a:r>
            <a:r>
              <a:rPr lang="en-US" dirty="0" smtClean="0"/>
              <a:t>ismatch </a:t>
            </a:r>
            <a:r>
              <a:rPr lang="en-US" dirty="0" smtClean="0"/>
              <a:t>between figures derived from income and expenditure methods.</a:t>
            </a:r>
          </a:p>
          <a:p>
            <a:pPr algn="just"/>
            <a:r>
              <a:rPr lang="en-US" dirty="0" smtClean="0"/>
              <a:t>To maintain the identity between the magnitudes calculated by the two methods, we need to introduce the category of investment expenditure, with its value being $200.</a:t>
            </a:r>
            <a:endParaRPr lang="en-US" dirty="0" smtClean="0"/>
          </a:p>
          <a:p>
            <a:pPr algn="just"/>
            <a:r>
              <a:rPr lang="en-US" dirty="0" smtClean="0"/>
              <a:t>But don’t the bread producers incur $300 worth of expenditure on ovens? Why then does investment expenditure amount only to $200?</a:t>
            </a:r>
            <a:endParaRPr lang="en-US" dirty="0" smtClean="0"/>
          </a:p>
        </p:txBody>
      </p:sp>
    </p:spTree>
    <p:extLst>
      <p:ext uri="{BB962C8B-B14F-4D97-AF65-F5344CB8AC3E}">
        <p14:creationId xmlns:p14="http://schemas.microsoft.com/office/powerpoint/2010/main" val="4052736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8</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The sum of consumption expenditure captures some net income that is not generated in year 1.</a:t>
            </a:r>
            <a:endParaRPr lang="en-US" dirty="0" smtClean="0"/>
          </a:p>
          <a:p>
            <a:pPr algn="just"/>
            <a:r>
              <a:rPr lang="en-US" dirty="0" smtClean="0"/>
              <a:t>Note that $100 of the costs incurred by the bread producers is on ovens purchased </a:t>
            </a:r>
            <a:r>
              <a:rPr lang="en-US" dirty="0" smtClean="0"/>
              <a:t>three years ago. </a:t>
            </a:r>
            <a:endParaRPr lang="en-US" dirty="0" smtClean="0"/>
          </a:p>
          <a:p>
            <a:pPr algn="just"/>
            <a:r>
              <a:rPr lang="en-US" dirty="0" smtClean="0"/>
              <a:t>This $100 will be identical to the some part of the net value added in the production of ovens three years ago (one-third of the value added)</a:t>
            </a:r>
          </a:p>
          <a:p>
            <a:pPr algn="just"/>
            <a:r>
              <a:rPr lang="en-US" dirty="0" smtClean="0"/>
              <a:t>But this $100 of value added is nevertheless captured in the figure of consumption expenditure.</a:t>
            </a:r>
            <a:endParaRPr lang="en-US" dirty="0"/>
          </a:p>
        </p:txBody>
      </p:sp>
    </p:spTree>
    <p:extLst>
      <p:ext uri="{BB962C8B-B14F-4D97-AF65-F5344CB8AC3E}">
        <p14:creationId xmlns:p14="http://schemas.microsoft.com/office/powerpoint/2010/main" val="2306551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8</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To correct for this and to maintain the identity between the income and expenditure methods, a figure of $100 is subtracted from the amount expended on ovens.</a:t>
            </a:r>
            <a:endParaRPr lang="en-US" dirty="0" smtClean="0"/>
          </a:p>
          <a:p>
            <a:pPr algn="just"/>
            <a:r>
              <a:rPr lang="en-US" dirty="0" smtClean="0"/>
              <a:t>The magnitude of investment expenditure thus reflects the value of the </a:t>
            </a:r>
            <a:r>
              <a:rPr lang="en-US" i="1" dirty="0" smtClean="0"/>
              <a:t>net addition </a:t>
            </a:r>
            <a:r>
              <a:rPr lang="en-US" dirty="0" smtClean="0"/>
              <a:t>to the stock of durable capital goods in year 1. </a:t>
            </a:r>
            <a:endParaRPr lang="en-US" dirty="0" smtClean="0"/>
          </a:p>
          <a:p>
            <a:pPr algn="just"/>
            <a:r>
              <a:rPr lang="en-US" dirty="0" smtClean="0"/>
              <a:t>The value of the gross addition is $300. But given that $100 worth of ovens are being used up or worn down in year 1, the value of the net additions to oven capacity only totals $200.</a:t>
            </a:r>
            <a:endParaRPr lang="en-US" dirty="0" smtClean="0"/>
          </a:p>
          <a:p>
            <a:pPr marL="0" indent="0" algn="just">
              <a:buNone/>
            </a:pPr>
            <a:endParaRPr lang="en-US" dirty="0"/>
          </a:p>
        </p:txBody>
      </p:sp>
    </p:spTree>
    <p:extLst>
      <p:ext uri="{BB962C8B-B14F-4D97-AF65-F5344CB8AC3E}">
        <p14:creationId xmlns:p14="http://schemas.microsoft.com/office/powerpoint/2010/main" val="3746259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8</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As before, we will continue to assume that bread is the only consumer good being produced during a year.</a:t>
            </a:r>
          </a:p>
          <a:p>
            <a:pPr algn="just"/>
            <a:r>
              <a:rPr lang="en-US" dirty="0" smtClean="0"/>
              <a:t>Wheat and flour, two intermediate goods, are also produced. Both continue to serve as inputs into the production of bread</a:t>
            </a:r>
            <a:r>
              <a:rPr lang="en-US" dirty="0" smtClean="0"/>
              <a:t>. No inventories are maintained.</a:t>
            </a:r>
            <a:endParaRPr lang="en-US" dirty="0" smtClean="0"/>
          </a:p>
          <a:p>
            <a:pPr algn="just"/>
            <a:r>
              <a:rPr lang="en-US" dirty="0" smtClean="0"/>
              <a:t>The use of an oven in bread production involves the production of a durable capital good. </a:t>
            </a:r>
          </a:p>
          <a:p>
            <a:pPr algn="just"/>
            <a:r>
              <a:rPr lang="en-US" dirty="0" smtClean="0"/>
              <a:t>There is now a separate firm producing ovens and earning revenues and paying out incomes.</a:t>
            </a:r>
          </a:p>
        </p:txBody>
      </p:sp>
    </p:spTree>
    <p:extLst>
      <p:ext uri="{BB962C8B-B14F-4D97-AF65-F5344CB8AC3E}">
        <p14:creationId xmlns:p14="http://schemas.microsoft.com/office/powerpoint/2010/main" val="1342663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8</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The oven producer earns revenue by selling the ovens that he produces to the bread producer. The oven he produces is rudimentary – requires no capital goods of any kind.</a:t>
            </a:r>
          </a:p>
          <a:p>
            <a:pPr algn="just"/>
            <a:r>
              <a:rPr lang="en-US" dirty="0" smtClean="0"/>
              <a:t>The oven is a durable capital good – it yields services for a period longer than a year.</a:t>
            </a:r>
          </a:p>
          <a:p>
            <a:pPr algn="just"/>
            <a:r>
              <a:rPr lang="en-US" dirty="0" smtClean="0"/>
              <a:t>We will assume that each oven can be used in bread production for a period of three years.</a:t>
            </a:r>
          </a:p>
          <a:p>
            <a:pPr algn="just"/>
            <a:r>
              <a:rPr lang="en-US" dirty="0" smtClean="0"/>
              <a:t>Thus, the oven producer engages in production once every three years – to produce a new oven and replace the one that is being used up.</a:t>
            </a:r>
            <a:endParaRPr lang="en-US" dirty="0"/>
          </a:p>
        </p:txBody>
      </p:sp>
    </p:spTree>
    <p:extLst>
      <p:ext uri="{BB962C8B-B14F-4D97-AF65-F5344CB8AC3E}">
        <p14:creationId xmlns:p14="http://schemas.microsoft.com/office/powerpoint/2010/main" val="3212410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a:t>8</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40824840"/>
              </p:ext>
            </p:extLst>
          </p:nvPr>
        </p:nvGraphicFramePr>
        <p:xfrm>
          <a:off x="533400" y="1676400"/>
          <a:ext cx="8229600" cy="1432560"/>
        </p:xfrm>
        <a:graphic>
          <a:graphicData uri="http://schemas.openxmlformats.org/drawingml/2006/table">
            <a:tbl>
              <a:tblPr firstRow="1" bandRow="1">
                <a:tableStyleId>{5940675A-B579-460E-94D1-54222C63F5DA}</a:tableStyleId>
              </a:tblPr>
              <a:tblGrid>
                <a:gridCol w="8229600"/>
              </a:tblGrid>
              <a:tr h="370840">
                <a:tc>
                  <a:txBody>
                    <a:bodyPr/>
                    <a:lstStyle/>
                    <a:p>
                      <a:pPr algn="just"/>
                      <a:r>
                        <a:rPr lang="en-US" sz="2200" dirty="0" smtClean="0"/>
                        <a:t>Payments of oven producer:</a:t>
                      </a:r>
                      <a:r>
                        <a:rPr lang="en-US" sz="2200" baseline="0" dirty="0" smtClean="0"/>
                        <a:t> $15 as wages (to labor), $5 as interest  (to creditors).</a:t>
                      </a:r>
                    </a:p>
                    <a:p>
                      <a:pPr algn="just"/>
                      <a:r>
                        <a:rPr lang="en-US" sz="2200" baseline="0" dirty="0" smtClean="0"/>
                        <a:t>Revenue earned from oven sold (to bread producer) : $30.</a:t>
                      </a:r>
                    </a:p>
                    <a:p>
                      <a:pPr algn="just"/>
                      <a:r>
                        <a:rPr lang="en-US" sz="2200" baseline="0" dirty="0" smtClean="0"/>
                        <a:t>Profit earned = $10.</a:t>
                      </a:r>
                      <a:endParaRPr lang="en-US" sz="2200" dirty="0"/>
                    </a:p>
                  </a:txBody>
                  <a:tcPr/>
                </a:tc>
              </a:tr>
            </a:tbl>
          </a:graphicData>
        </a:graphic>
      </p:graphicFrame>
      <p:sp>
        <p:nvSpPr>
          <p:cNvPr id="6" name="TextBox 5"/>
          <p:cNvSpPr txBox="1"/>
          <p:nvPr/>
        </p:nvSpPr>
        <p:spPr>
          <a:xfrm>
            <a:off x="457200" y="3441680"/>
            <a:ext cx="8305800" cy="3416320"/>
          </a:xfrm>
          <a:prstGeom prst="rect">
            <a:avLst/>
          </a:prstGeom>
          <a:noFill/>
        </p:spPr>
        <p:txBody>
          <a:bodyPr wrap="square" rtlCol="0">
            <a:spAutoFit/>
          </a:bodyPr>
          <a:lstStyle/>
          <a:p>
            <a:pPr marL="285750" indent="-285750" algn="just">
              <a:buFont typeface="Arial" pitchFamily="34" charset="0"/>
              <a:buChar char="•"/>
            </a:pPr>
            <a:r>
              <a:rPr lang="en-US" sz="2400" dirty="0">
                <a:solidFill>
                  <a:prstClr val="black"/>
                </a:solidFill>
              </a:rPr>
              <a:t>The oven producer receives his entire payment of $30 in the year that he produces the oven and sells it to the bread producer.</a:t>
            </a:r>
          </a:p>
          <a:p>
            <a:pPr marL="285750" indent="-285750" algn="just">
              <a:buFont typeface="Arial" pitchFamily="34" charset="0"/>
              <a:buChar char="•"/>
            </a:pPr>
            <a:r>
              <a:rPr lang="en-US" sz="2400" dirty="0">
                <a:solidFill>
                  <a:prstClr val="black"/>
                </a:solidFill>
              </a:rPr>
              <a:t>He pays out $15 in wages to laborers and $5 in interest to creditors (or he pays the interest to himself – imputed interest).</a:t>
            </a:r>
          </a:p>
          <a:p>
            <a:pPr marL="285750" indent="-285750" algn="just">
              <a:buFont typeface="Arial" pitchFamily="34" charset="0"/>
              <a:buChar char="•"/>
            </a:pPr>
            <a:r>
              <a:rPr lang="en-US" sz="2400" dirty="0">
                <a:solidFill>
                  <a:prstClr val="black"/>
                </a:solidFill>
              </a:rPr>
              <a:t>By selling the oven for $30, he earns a profit of $10 on each oven produced.</a:t>
            </a:r>
          </a:p>
          <a:p>
            <a:pPr algn="just"/>
            <a:endParaRPr lang="en-US" sz="2400" dirty="0">
              <a:solidFill>
                <a:prstClr val="black"/>
              </a:solidFill>
            </a:endParaRPr>
          </a:p>
        </p:txBody>
      </p:sp>
    </p:spTree>
    <p:extLst>
      <p:ext uri="{BB962C8B-B14F-4D97-AF65-F5344CB8AC3E}">
        <p14:creationId xmlns:p14="http://schemas.microsoft.com/office/powerpoint/2010/main" val="19387367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8</a:t>
            </a:r>
            <a:endParaRPr lang="en-US" dirty="0"/>
          </a:p>
        </p:txBody>
      </p:sp>
      <p:sp>
        <p:nvSpPr>
          <p:cNvPr id="3" name="Content Placeholder 2"/>
          <p:cNvSpPr>
            <a:spLocks noGrp="1"/>
          </p:cNvSpPr>
          <p:nvPr>
            <p:ph idx="1"/>
          </p:nvPr>
        </p:nvSpPr>
        <p:spPr>
          <a:xfrm>
            <a:off x="457200" y="1600201"/>
            <a:ext cx="8229600" cy="3048000"/>
          </a:xfrm>
        </p:spPr>
        <p:txBody>
          <a:bodyPr>
            <a:normAutofit lnSpcReduction="10000"/>
          </a:bodyPr>
          <a:lstStyle/>
          <a:p>
            <a:pPr algn="just"/>
            <a:r>
              <a:rPr lang="en-US" dirty="0" smtClean="0"/>
              <a:t>As before, we will assume that ten identical firms are producing each good.</a:t>
            </a:r>
          </a:p>
          <a:p>
            <a:pPr algn="just"/>
            <a:r>
              <a:rPr lang="en-US" dirty="0" smtClean="0"/>
              <a:t>There are ten wheat, flour, oven and bread producers. Thus, once every three years 10 ovens are produced and sold to the ten bread producers.</a:t>
            </a:r>
          </a:p>
          <a:p>
            <a:pPr marL="0" indent="0" algn="just">
              <a:buNone/>
            </a:pP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3180464488"/>
              </p:ext>
            </p:extLst>
          </p:nvPr>
        </p:nvGraphicFramePr>
        <p:xfrm>
          <a:off x="609600" y="4572000"/>
          <a:ext cx="8229600" cy="1798320"/>
        </p:xfrm>
        <a:graphic>
          <a:graphicData uri="http://schemas.openxmlformats.org/drawingml/2006/table">
            <a:tbl>
              <a:tblPr firstRow="1" bandRow="1">
                <a:tableStyleId>{5940675A-B579-460E-94D1-54222C63F5DA}</a:tableStyleId>
              </a:tblPr>
              <a:tblGrid>
                <a:gridCol w="8229600"/>
              </a:tblGrid>
              <a:tr h="370840">
                <a:tc>
                  <a:txBody>
                    <a:bodyPr/>
                    <a:lstStyle/>
                    <a:p>
                      <a:pPr algn="just"/>
                      <a:r>
                        <a:rPr lang="en-US" sz="2800" dirty="0" smtClean="0"/>
                        <a:t>Payments of oven producers: $150 as wages,</a:t>
                      </a:r>
                      <a:r>
                        <a:rPr lang="en-US" sz="2800" baseline="0" dirty="0" smtClean="0"/>
                        <a:t> $50 as interest.</a:t>
                      </a:r>
                    </a:p>
                    <a:p>
                      <a:pPr algn="just"/>
                      <a:r>
                        <a:rPr lang="en-US" sz="2800" baseline="0" dirty="0" smtClean="0"/>
                        <a:t>Revenue earned (from bread producers): $300. </a:t>
                      </a:r>
                    </a:p>
                    <a:p>
                      <a:pPr algn="just"/>
                      <a:r>
                        <a:rPr lang="en-US" sz="2800" baseline="0" dirty="0" smtClean="0"/>
                        <a:t>Total Profits = $100.</a:t>
                      </a:r>
                      <a:endParaRPr lang="en-US" sz="2800" dirty="0"/>
                    </a:p>
                  </a:txBody>
                  <a:tcPr/>
                </a:tc>
              </a:tr>
            </a:tbl>
          </a:graphicData>
        </a:graphic>
      </p:graphicFrame>
    </p:spTree>
    <p:extLst>
      <p:ext uri="{BB962C8B-B14F-4D97-AF65-F5344CB8AC3E}">
        <p14:creationId xmlns:p14="http://schemas.microsoft.com/office/powerpoint/2010/main" val="657790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8</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In our analysis so far we have always assumed that the entire value of an input bought during a given period is recorded as a cost incurred during the same. </a:t>
            </a:r>
          </a:p>
          <a:p>
            <a:pPr algn="just"/>
            <a:r>
              <a:rPr lang="en-US" dirty="0" smtClean="0"/>
              <a:t>This is mostly the case for intermediate goods bought. However, the value of a certain amount of an intermediate good bought might not be recorded as a cost incurred in the given period. </a:t>
            </a:r>
          </a:p>
          <a:p>
            <a:pPr algn="just"/>
            <a:r>
              <a:rPr lang="en-US" dirty="0" smtClean="0"/>
              <a:t>This might be because the producer intends to keep it in reserve and call upon it in case the demand for his product increases. </a:t>
            </a:r>
          </a:p>
          <a:p>
            <a:pPr algn="just"/>
            <a:r>
              <a:rPr lang="en-US" dirty="0" smtClean="0"/>
              <a:t>In such a case the value of the intermediate good accounted for in this manner will be captured by investment expenditure (as inventories maintained). </a:t>
            </a:r>
            <a:endParaRPr lang="en-US" dirty="0"/>
          </a:p>
        </p:txBody>
      </p:sp>
    </p:spTree>
    <p:extLst>
      <p:ext uri="{BB962C8B-B14F-4D97-AF65-F5344CB8AC3E}">
        <p14:creationId xmlns:p14="http://schemas.microsoft.com/office/powerpoint/2010/main" val="1486602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8</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In the case of a durable capital good, however, the entire amount paid is seldom recorded as a cost incurred in the same period. </a:t>
            </a:r>
          </a:p>
          <a:p>
            <a:pPr algn="just"/>
            <a:r>
              <a:rPr lang="en-US" dirty="0" smtClean="0"/>
              <a:t>This practice is a result of the durable nature of the good. Since only a portion of the good is actually being utilized in any given period, only the monetary value of that portion is entered as a cost. </a:t>
            </a:r>
          </a:p>
          <a:p>
            <a:pPr algn="just"/>
            <a:r>
              <a:rPr lang="en-US" dirty="0" smtClean="0"/>
              <a:t>The total amount paid for the good is amortized over a period of time.</a:t>
            </a:r>
          </a:p>
          <a:p>
            <a:pPr algn="just"/>
            <a:r>
              <a:rPr lang="en-US" dirty="0" smtClean="0"/>
              <a:t>In our example, since the oven will be used for three years, the $300 spent on the oven will be written down as costs incurred over three years - $100 per year.</a:t>
            </a:r>
            <a:endParaRPr lang="en-US" dirty="0"/>
          </a:p>
        </p:txBody>
      </p:sp>
    </p:spTree>
    <p:extLst>
      <p:ext uri="{BB962C8B-B14F-4D97-AF65-F5344CB8AC3E}">
        <p14:creationId xmlns:p14="http://schemas.microsoft.com/office/powerpoint/2010/main" val="587677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8</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Not only are the services provided by a durable capital good used up gradually over a period of time, such goods are often bought to replace those that are wearing out. </a:t>
            </a:r>
          </a:p>
          <a:p>
            <a:pPr algn="just"/>
            <a:r>
              <a:rPr lang="en-US" dirty="0" smtClean="0"/>
              <a:t>Thus, the oven bought by the bread producers is meant to replace the oven that is currently being utilized but is wearing out in the period under consideration.</a:t>
            </a:r>
          </a:p>
          <a:p>
            <a:pPr algn="just"/>
            <a:r>
              <a:rPr lang="en-US" dirty="0" smtClean="0"/>
              <a:t>Thus, in year 1, bread producers buy ovens worth $300 and wear out (use) ovens worth $100.</a:t>
            </a:r>
          </a:p>
          <a:p>
            <a:pPr algn="just"/>
            <a:r>
              <a:rPr lang="en-US" dirty="0" smtClean="0"/>
              <a:t>This $100 is cost incurred on ovens bought three years ago. </a:t>
            </a:r>
            <a:endParaRPr lang="en-US" dirty="0"/>
          </a:p>
        </p:txBody>
      </p:sp>
    </p:spTree>
    <p:extLst>
      <p:ext uri="{BB962C8B-B14F-4D97-AF65-F5344CB8AC3E}">
        <p14:creationId xmlns:p14="http://schemas.microsoft.com/office/powerpoint/2010/main" val="3273778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a:t>8</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45485639"/>
              </p:ext>
            </p:extLst>
          </p:nvPr>
        </p:nvGraphicFramePr>
        <p:xfrm>
          <a:off x="457200" y="1676400"/>
          <a:ext cx="8229600" cy="2712720"/>
        </p:xfrm>
        <a:graphic>
          <a:graphicData uri="http://schemas.openxmlformats.org/drawingml/2006/table">
            <a:tbl>
              <a:tblPr firstRow="1" bandRow="1">
                <a:tableStyleId>{5940675A-B579-460E-94D1-54222C63F5DA}</a:tableStyleId>
              </a:tblPr>
              <a:tblGrid>
                <a:gridCol w="8229600"/>
              </a:tblGrid>
              <a:tr h="370840">
                <a:tc>
                  <a:txBody>
                    <a:bodyPr/>
                    <a:lstStyle/>
                    <a:p>
                      <a:pPr algn="just"/>
                      <a:r>
                        <a:rPr lang="en-US" sz="2000" dirty="0" smtClean="0"/>
                        <a:t>Payments</a:t>
                      </a:r>
                      <a:r>
                        <a:rPr lang="en-US" sz="2000" baseline="0" dirty="0" smtClean="0"/>
                        <a:t> of wheat producers: $150 as wages, $50 as interest. </a:t>
                      </a:r>
                    </a:p>
                    <a:p>
                      <a:pPr algn="just"/>
                      <a:r>
                        <a:rPr lang="en-US" sz="2000" baseline="0" dirty="0" smtClean="0"/>
                        <a:t>Revenue earned from sale of wheat: $300. Total profits earned  = $100.</a:t>
                      </a:r>
                      <a:endParaRPr lang="en-US" sz="2000" dirty="0"/>
                    </a:p>
                  </a:txBody>
                  <a:tcPr/>
                </a:tc>
              </a:tr>
              <a:tr h="370840">
                <a:tc>
                  <a:txBody>
                    <a:bodyPr/>
                    <a:lstStyle/>
                    <a:p>
                      <a:pPr algn="just"/>
                      <a:r>
                        <a:rPr lang="en-US" sz="2000" dirty="0" smtClean="0"/>
                        <a:t>Payments of flour producers: $300 on</a:t>
                      </a:r>
                      <a:r>
                        <a:rPr lang="en-US" sz="2000" baseline="0" dirty="0" smtClean="0"/>
                        <a:t> wheat (to wheat producers), $100 as wages, $50 as interest.</a:t>
                      </a:r>
                    </a:p>
                    <a:p>
                      <a:pPr algn="just"/>
                      <a:r>
                        <a:rPr lang="en-US" sz="2000" baseline="0" dirty="0" smtClean="0"/>
                        <a:t>Revenue earned from sale of flour: $600. Total profits earned = $150.</a:t>
                      </a:r>
                      <a:endParaRPr lang="en-US" sz="2000" dirty="0"/>
                    </a:p>
                  </a:txBody>
                  <a:tcPr/>
                </a:tc>
              </a:tr>
              <a:tr h="370840">
                <a:tc>
                  <a:txBody>
                    <a:bodyPr/>
                    <a:lstStyle/>
                    <a:p>
                      <a:pPr algn="just"/>
                      <a:r>
                        <a:rPr lang="en-US" sz="2000" dirty="0" smtClean="0"/>
                        <a:t>Payments of bread producers:</a:t>
                      </a:r>
                      <a:r>
                        <a:rPr lang="en-US" sz="2000" baseline="0" dirty="0" smtClean="0"/>
                        <a:t> $600 on flour (to flour producers), $100 </a:t>
                      </a:r>
                      <a:r>
                        <a:rPr lang="en-US" sz="2000" baseline="0" dirty="0" smtClean="0"/>
                        <a:t>(on ovens), </a:t>
                      </a:r>
                      <a:r>
                        <a:rPr lang="en-US" sz="2000" baseline="0" dirty="0" smtClean="0"/>
                        <a:t>$100 as wages, $50 as interest. </a:t>
                      </a:r>
                    </a:p>
                    <a:p>
                      <a:pPr algn="just"/>
                      <a:r>
                        <a:rPr lang="en-US" sz="2000" baseline="0" dirty="0" smtClean="0"/>
                        <a:t>Revenue earned from sale of bread: $1000. Total profits earned = $150. </a:t>
                      </a:r>
                      <a:endParaRPr lang="en-US" sz="2000" dirty="0"/>
                    </a:p>
                  </a:txBody>
                  <a:tcPr/>
                </a:tc>
              </a:tr>
            </a:tbl>
          </a:graphicData>
        </a:graphic>
      </p:graphicFrame>
      <p:sp>
        <p:nvSpPr>
          <p:cNvPr id="3" name="TextBox 2"/>
          <p:cNvSpPr txBox="1"/>
          <p:nvPr/>
        </p:nvSpPr>
        <p:spPr>
          <a:xfrm>
            <a:off x="441034" y="1191491"/>
            <a:ext cx="1921166" cy="43088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200" dirty="0">
                <a:solidFill>
                  <a:prstClr val="black"/>
                </a:solidFill>
              </a:rPr>
              <a:t>Table </a:t>
            </a:r>
            <a:r>
              <a:rPr lang="en-US" sz="2200" dirty="0" smtClean="0">
                <a:solidFill>
                  <a:prstClr val="black"/>
                </a:solidFill>
              </a:rPr>
              <a:t>1 </a:t>
            </a:r>
            <a:r>
              <a:rPr lang="en-US" sz="2200" dirty="0">
                <a:solidFill>
                  <a:prstClr val="black"/>
                </a:solidFill>
              </a:rPr>
              <a:t>(Year 1)</a:t>
            </a:r>
          </a:p>
        </p:txBody>
      </p:sp>
      <p:graphicFrame>
        <p:nvGraphicFramePr>
          <p:cNvPr id="5" name="Table 4"/>
          <p:cNvGraphicFramePr>
            <a:graphicFrameLocks noGrp="1"/>
          </p:cNvGraphicFramePr>
          <p:nvPr>
            <p:extLst>
              <p:ext uri="{D42A27DB-BD31-4B8C-83A1-F6EECF244321}">
                <p14:modId xmlns:p14="http://schemas.microsoft.com/office/powerpoint/2010/main" val="975657419"/>
              </p:ext>
            </p:extLst>
          </p:nvPr>
        </p:nvGraphicFramePr>
        <p:xfrm>
          <a:off x="441034" y="4648200"/>
          <a:ext cx="8169566" cy="1188720"/>
        </p:xfrm>
        <a:graphic>
          <a:graphicData uri="http://schemas.openxmlformats.org/drawingml/2006/table">
            <a:tbl>
              <a:tblPr firstRow="1" bandRow="1">
                <a:tableStyleId>{5940675A-B579-460E-94D1-54222C63F5DA}</a:tableStyleId>
              </a:tblPr>
              <a:tblGrid>
                <a:gridCol w="8169566"/>
              </a:tblGrid>
              <a:tr h="822960">
                <a:tc>
                  <a:txBody>
                    <a:bodyPr/>
                    <a:lstStyle/>
                    <a:p>
                      <a:pPr algn="just"/>
                      <a:r>
                        <a:rPr lang="en-US" sz="1800" dirty="0" smtClean="0"/>
                        <a:t>Payments of oven producers (on the</a:t>
                      </a:r>
                      <a:r>
                        <a:rPr lang="en-US" sz="1800" baseline="0" dirty="0" smtClean="0"/>
                        <a:t> part of ovens unused in production of bread)</a:t>
                      </a:r>
                      <a:r>
                        <a:rPr lang="en-US" sz="1800" dirty="0" smtClean="0"/>
                        <a:t>: $</a:t>
                      </a:r>
                      <a:r>
                        <a:rPr lang="en-US" sz="1800" dirty="0" smtClean="0"/>
                        <a:t>150 </a:t>
                      </a:r>
                      <a:r>
                        <a:rPr lang="en-US" sz="1800" dirty="0" smtClean="0"/>
                        <a:t>as wages, </a:t>
                      </a:r>
                      <a:r>
                        <a:rPr lang="en-US" sz="1800" dirty="0" smtClean="0"/>
                        <a:t>$50</a:t>
                      </a:r>
                      <a:r>
                        <a:rPr lang="en-US" sz="1800" baseline="0" dirty="0" smtClean="0"/>
                        <a:t>  </a:t>
                      </a:r>
                      <a:r>
                        <a:rPr lang="en-US" sz="1800" baseline="0" dirty="0" smtClean="0"/>
                        <a:t>as interest.</a:t>
                      </a:r>
                    </a:p>
                    <a:p>
                      <a:pPr algn="just"/>
                      <a:r>
                        <a:rPr lang="en-US" sz="1800" baseline="0" dirty="0" smtClean="0"/>
                        <a:t>Revenue earned from sale of ovens: </a:t>
                      </a:r>
                      <a:r>
                        <a:rPr lang="en-US" sz="1800" baseline="0" dirty="0" smtClean="0"/>
                        <a:t>$300</a:t>
                      </a:r>
                      <a:r>
                        <a:rPr lang="en-US" sz="1800" baseline="0" dirty="0" smtClean="0"/>
                        <a:t>. Total Profits = </a:t>
                      </a:r>
                      <a:r>
                        <a:rPr lang="en-US" sz="1800" baseline="0" dirty="0" smtClean="0"/>
                        <a:t>$100.</a:t>
                      </a:r>
                      <a:endParaRPr lang="en-US" sz="1800" dirty="0" smtClean="0"/>
                    </a:p>
                    <a:p>
                      <a:endParaRPr lang="en-US" dirty="0"/>
                    </a:p>
                  </a:txBody>
                  <a:tcPr/>
                </a:tc>
              </a:tr>
            </a:tbl>
          </a:graphicData>
        </a:graphic>
      </p:graphicFrame>
    </p:spTree>
    <p:extLst>
      <p:ext uri="{BB962C8B-B14F-4D97-AF65-F5344CB8AC3E}">
        <p14:creationId xmlns:p14="http://schemas.microsoft.com/office/powerpoint/2010/main" val="20273709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1559</Words>
  <Application>Microsoft Office PowerPoint</Application>
  <PresentationFormat>On-screen Show (4:3)</PresentationFormat>
  <Paragraphs>90</Paragraphs>
  <Slides>14</Slides>
  <Notes>9</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Introduction</vt:lpstr>
      <vt:lpstr>Lecture 8</vt:lpstr>
      <vt:lpstr>Lecture 8</vt:lpstr>
      <vt:lpstr>Lecture 8</vt:lpstr>
      <vt:lpstr>Lecture 8</vt:lpstr>
      <vt:lpstr>Lecture 8</vt:lpstr>
      <vt:lpstr>Lecture 8</vt:lpstr>
      <vt:lpstr>Lecture 8</vt:lpstr>
      <vt:lpstr>Lecture 8</vt:lpstr>
      <vt:lpstr>Lecture 8</vt:lpstr>
      <vt:lpstr>Lecture 8</vt:lpstr>
      <vt:lpstr>Lecture 8</vt:lpstr>
      <vt:lpstr>Lecture 8</vt:lpstr>
      <vt:lpstr>Lecture 8</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7</dc:title>
  <dc:creator>GP</dc:creator>
  <cp:lastModifiedBy>GP</cp:lastModifiedBy>
  <cp:revision>22</cp:revision>
  <dcterms:created xsi:type="dcterms:W3CDTF">2013-07-05T18:28:20Z</dcterms:created>
  <dcterms:modified xsi:type="dcterms:W3CDTF">2013-07-05T19:30:55Z</dcterms:modified>
</cp:coreProperties>
</file>