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8" r:id="rId2"/>
    <p:sldId id="269" r:id="rId3"/>
    <p:sldId id="271" r:id="rId4"/>
    <p:sldId id="272" r:id="rId5"/>
    <p:sldId id="273" r:id="rId6"/>
    <p:sldId id="274" r:id="rId7"/>
    <p:sldId id="257" r:id="rId8"/>
    <p:sldId id="275" r:id="rId9"/>
    <p:sldId id="276" r:id="rId10"/>
    <p:sldId id="277" r:id="rId11"/>
    <p:sldId id="278" r:id="rId12"/>
    <p:sldId id="279" r:id="rId13"/>
    <p:sldId id="280" r:id="rId14"/>
    <p:sldId id="28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17CF4C-E348-4416-9340-96FBBF73A669}" type="datetimeFigureOut">
              <a:rPr lang="en-US" smtClean="0"/>
              <a:t>7/6/2013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DF31D-9A1E-4618-814A-C054DE161606}" type="slidenum">
              <a:rPr lang="en-US" smtClean="0"/>
              <a:t>‹#›</a:t>
            </a:fld>
            <a:endParaRPr lang="en-US"/>
          </a:p>
        </p:txBody>
      </p:sp>
    </p:spTree>
    <p:extLst>
      <p:ext uri="{BB962C8B-B14F-4D97-AF65-F5344CB8AC3E}">
        <p14:creationId xmlns:p14="http://schemas.microsoft.com/office/powerpoint/2010/main" val="2553058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1</a:t>
            </a:fld>
            <a:endParaRPr lang="en-US"/>
          </a:p>
        </p:txBody>
      </p:sp>
    </p:spTree>
    <p:extLst>
      <p:ext uri="{BB962C8B-B14F-4D97-AF65-F5344CB8AC3E}">
        <p14:creationId xmlns:p14="http://schemas.microsoft.com/office/powerpoint/2010/main" val="8844932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10</a:t>
            </a:fld>
            <a:endParaRPr lang="en-US"/>
          </a:p>
        </p:txBody>
      </p:sp>
    </p:spTree>
    <p:extLst>
      <p:ext uri="{BB962C8B-B14F-4D97-AF65-F5344CB8AC3E}">
        <p14:creationId xmlns:p14="http://schemas.microsoft.com/office/powerpoint/2010/main" val="10591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2</a:t>
            </a:fld>
            <a:endParaRPr lang="en-US"/>
          </a:p>
        </p:txBody>
      </p:sp>
    </p:spTree>
    <p:extLst>
      <p:ext uri="{BB962C8B-B14F-4D97-AF65-F5344CB8AC3E}">
        <p14:creationId xmlns:p14="http://schemas.microsoft.com/office/powerpoint/2010/main" val="3911637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3</a:t>
            </a:fld>
            <a:endParaRPr lang="en-US"/>
          </a:p>
        </p:txBody>
      </p:sp>
    </p:spTree>
    <p:extLst>
      <p:ext uri="{BB962C8B-B14F-4D97-AF65-F5344CB8AC3E}">
        <p14:creationId xmlns:p14="http://schemas.microsoft.com/office/powerpoint/2010/main" val="1375838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4</a:t>
            </a:fld>
            <a:endParaRPr lang="en-US"/>
          </a:p>
        </p:txBody>
      </p:sp>
    </p:spTree>
    <p:extLst>
      <p:ext uri="{BB962C8B-B14F-4D97-AF65-F5344CB8AC3E}">
        <p14:creationId xmlns:p14="http://schemas.microsoft.com/office/powerpoint/2010/main" val="4090943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5</a:t>
            </a:fld>
            <a:endParaRPr lang="en-US"/>
          </a:p>
        </p:txBody>
      </p:sp>
    </p:spTree>
    <p:extLst>
      <p:ext uri="{BB962C8B-B14F-4D97-AF65-F5344CB8AC3E}">
        <p14:creationId xmlns:p14="http://schemas.microsoft.com/office/powerpoint/2010/main" val="959859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6</a:t>
            </a:fld>
            <a:endParaRPr lang="en-US"/>
          </a:p>
        </p:txBody>
      </p:sp>
    </p:spTree>
    <p:extLst>
      <p:ext uri="{BB962C8B-B14F-4D97-AF65-F5344CB8AC3E}">
        <p14:creationId xmlns:p14="http://schemas.microsoft.com/office/powerpoint/2010/main" val="2181576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164456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1644568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9</a:t>
            </a:fld>
            <a:endParaRPr lang="en-US"/>
          </a:p>
        </p:txBody>
      </p:sp>
    </p:spTree>
    <p:extLst>
      <p:ext uri="{BB962C8B-B14F-4D97-AF65-F5344CB8AC3E}">
        <p14:creationId xmlns:p14="http://schemas.microsoft.com/office/powerpoint/2010/main" val="1345890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4B5FC5-9AE4-4288-B94C-019BCF772568}" type="datetimeFigureOut">
              <a:rPr lang="en-US" smtClean="0"/>
              <a:t>7/6/2013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1154112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4B5FC5-9AE4-4288-B94C-019BCF772568}" type="datetimeFigureOut">
              <a:rPr lang="en-US" smtClean="0"/>
              <a:t>7/6/2013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281408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4B5FC5-9AE4-4288-B94C-019BCF772568}" type="datetimeFigureOut">
              <a:rPr lang="en-US" smtClean="0"/>
              <a:t>7/6/2013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2738909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4B5FC5-9AE4-4288-B94C-019BCF772568}" type="datetimeFigureOut">
              <a:rPr lang="en-US" smtClean="0"/>
              <a:t>7/6/2013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1539056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4B5FC5-9AE4-4288-B94C-019BCF772568}" type="datetimeFigureOut">
              <a:rPr lang="en-US" smtClean="0"/>
              <a:t>7/6/2013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167867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4B5FC5-9AE4-4288-B94C-019BCF772568}" type="datetimeFigureOut">
              <a:rPr lang="en-US" smtClean="0"/>
              <a:t>7/6/2013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3480738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4B5FC5-9AE4-4288-B94C-019BCF772568}" type="datetimeFigureOut">
              <a:rPr lang="en-US" smtClean="0"/>
              <a:t>7/6/2013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3993718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4B5FC5-9AE4-4288-B94C-019BCF772568}" type="datetimeFigureOut">
              <a:rPr lang="en-US" smtClean="0"/>
              <a:t>7/6/2013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2532657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B5FC5-9AE4-4288-B94C-019BCF772568}" type="datetimeFigureOut">
              <a:rPr lang="en-US" smtClean="0"/>
              <a:t>7/6/2013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307301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4B5FC5-9AE4-4288-B94C-019BCF772568}" type="datetimeFigureOut">
              <a:rPr lang="en-US" smtClean="0"/>
              <a:t>7/6/2013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11567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4B5FC5-9AE4-4288-B94C-019BCF772568}" type="datetimeFigureOut">
              <a:rPr lang="en-US" smtClean="0"/>
              <a:t>7/6/2013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30A2F-15A5-4493-AEE1-FE568F1AEFC1}" type="slidenum">
              <a:rPr lang="en-US" smtClean="0"/>
              <a:t>‹#›</a:t>
            </a:fld>
            <a:endParaRPr lang="en-US"/>
          </a:p>
        </p:txBody>
      </p:sp>
    </p:spTree>
    <p:extLst>
      <p:ext uri="{BB962C8B-B14F-4D97-AF65-F5344CB8AC3E}">
        <p14:creationId xmlns:p14="http://schemas.microsoft.com/office/powerpoint/2010/main" val="3504675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4B5FC5-9AE4-4288-B94C-019BCF772568}" type="datetimeFigureOut">
              <a:rPr lang="en-US" smtClean="0"/>
              <a:t>7/6/2013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30A2F-15A5-4493-AEE1-FE568F1AEFC1}" type="slidenum">
              <a:rPr lang="en-US" smtClean="0"/>
              <a:t>‹#›</a:t>
            </a:fld>
            <a:endParaRPr lang="en-US"/>
          </a:p>
        </p:txBody>
      </p:sp>
    </p:spTree>
    <p:extLst>
      <p:ext uri="{BB962C8B-B14F-4D97-AF65-F5344CB8AC3E}">
        <p14:creationId xmlns:p14="http://schemas.microsoft.com/office/powerpoint/2010/main" val="1481686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We began our calculation of national income and GDP by making some simplifying assumptions.</a:t>
            </a:r>
          </a:p>
          <a:p>
            <a:pPr algn="just"/>
            <a:r>
              <a:rPr lang="en-US" dirty="0" smtClean="0"/>
              <a:t>We assumed an economy with three goods. All capital goods were non-durable. All goods were used up in the same year that they were produced.</a:t>
            </a:r>
          </a:p>
          <a:p>
            <a:pPr algn="just"/>
            <a:r>
              <a:rPr lang="en-US" dirty="0" smtClean="0"/>
              <a:t>In the previous lecture we dropped the last assumption and allowed for unsold stocks of goods carried over from one year to the next.</a:t>
            </a:r>
          </a:p>
          <a:p>
            <a:pPr marL="0" indent="0" algn="just">
              <a:buNone/>
            </a:pPr>
            <a:endParaRPr lang="en-US" dirty="0"/>
          </a:p>
        </p:txBody>
      </p:sp>
    </p:spTree>
    <p:extLst>
      <p:ext uri="{BB962C8B-B14F-4D97-AF65-F5344CB8AC3E}">
        <p14:creationId xmlns:p14="http://schemas.microsoft.com/office/powerpoint/2010/main" val="340282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Autofit/>
          </a:bodyPr>
          <a:lstStyle/>
          <a:p>
            <a:pPr algn="just"/>
            <a:r>
              <a:rPr lang="en-US" sz="2600" dirty="0" smtClean="0"/>
              <a:t>It is this very same identity that determines when we need to introduce new categories of expenditure or make changes to the category of final goods to </a:t>
            </a:r>
            <a:r>
              <a:rPr lang="en-US" sz="2600" dirty="0" smtClean="0"/>
              <a:t>ensure that the GDP calculated by the three methods will be </a:t>
            </a:r>
            <a:r>
              <a:rPr lang="en-US" sz="2600" smtClean="0"/>
              <a:t>the same</a:t>
            </a:r>
            <a:r>
              <a:rPr lang="en-US" sz="2600" smtClean="0"/>
              <a:t>. </a:t>
            </a:r>
            <a:endParaRPr lang="en-US" sz="2600" dirty="0" smtClean="0"/>
          </a:p>
          <a:p>
            <a:pPr algn="just"/>
            <a:r>
              <a:rPr lang="en-US" sz="2600" dirty="0" smtClean="0"/>
              <a:t>It follows from this identity that the sum of consumption expenditure captures the value added in every input (direct or indirect) that is actually bought and sold. </a:t>
            </a:r>
          </a:p>
          <a:p>
            <a:pPr algn="just"/>
            <a:r>
              <a:rPr lang="en-US" sz="2600" dirty="0" smtClean="0"/>
              <a:t>As long as there is an entry regarding the cost incurred on an input in the accounts of any of the firms that are related to the firm producing the consumer good, there is no need to introduce a new category of expenditure.</a:t>
            </a:r>
            <a:endParaRPr lang="en-US" sz="2600" dirty="0"/>
          </a:p>
        </p:txBody>
      </p:sp>
    </p:spTree>
    <p:extLst>
      <p:ext uri="{BB962C8B-B14F-4D97-AF65-F5344CB8AC3E}">
        <p14:creationId xmlns:p14="http://schemas.microsoft.com/office/powerpoint/2010/main" val="229912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54681131"/>
              </p:ext>
            </p:extLst>
          </p:nvPr>
        </p:nvGraphicFramePr>
        <p:xfrm>
          <a:off x="457200" y="1676400"/>
          <a:ext cx="8229600" cy="493776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 of wheat producers (on unsold</a:t>
                      </a:r>
                      <a:r>
                        <a:rPr lang="en-US" sz="2000" baseline="0" dirty="0" smtClean="0"/>
                        <a:t> wheat held as inventory): $150 as wages (to labor), $50 as interest (to creditors).</a:t>
                      </a:r>
                    </a:p>
                    <a:p>
                      <a:pPr algn="just"/>
                      <a:r>
                        <a:rPr lang="en-US" sz="2000" baseline="0" dirty="0" smtClean="0"/>
                        <a:t>Market value of unsold wheat: $300. Implicit profit earned: $100</a:t>
                      </a:r>
                      <a:endParaRPr lang="en-US" sz="2000" dirty="0"/>
                    </a:p>
                  </a:txBody>
                  <a:tcPr/>
                </a:tc>
              </a:tr>
              <a:tr h="370840">
                <a:tc>
                  <a:txBody>
                    <a:bodyPr/>
                    <a:lstStyle/>
                    <a:p>
                      <a:pPr algn="just"/>
                      <a:r>
                        <a:rPr lang="en-US" sz="2000" dirty="0" smtClean="0"/>
                        <a:t>Payments</a:t>
                      </a:r>
                      <a:r>
                        <a:rPr lang="en-US" sz="2000" baseline="0" dirty="0" smtClean="0"/>
                        <a:t> of wheat producers: $150 as wages (to labor), $50 as interest (to creditors). </a:t>
                      </a:r>
                    </a:p>
                    <a:p>
                      <a:pPr algn="just"/>
                      <a:r>
                        <a:rPr lang="en-US" sz="2000" baseline="0" dirty="0" smtClean="0"/>
                        <a:t>Revenue earned by selling wheat (to flour producers): $300. Total profits earned  = $100.</a:t>
                      </a:r>
                      <a:endParaRPr lang="en-US" sz="2000" dirty="0"/>
                    </a:p>
                  </a:txBody>
                  <a:tcPr/>
                </a:tc>
              </a:tr>
              <a:tr h="370840">
                <a:tc>
                  <a:txBody>
                    <a:bodyPr/>
                    <a:lstStyle/>
                    <a:p>
                      <a:pPr algn="just"/>
                      <a:r>
                        <a:rPr lang="en-US" sz="2000" dirty="0" smtClean="0"/>
                        <a:t>Payments of flour producers: $300</a:t>
                      </a:r>
                      <a:r>
                        <a:rPr lang="en-US" sz="2000" baseline="0" dirty="0" smtClean="0"/>
                        <a:t> to wheat producers, $100 as wages (to labor), $50 as interest (to creditors).</a:t>
                      </a:r>
                    </a:p>
                    <a:p>
                      <a:pPr algn="just"/>
                      <a:r>
                        <a:rPr lang="en-US" sz="2000" baseline="0" dirty="0" smtClean="0"/>
                        <a:t>Revenue earned by selling flour (to bread producers): $600. Total profits earned = $150.</a:t>
                      </a:r>
                      <a:endParaRPr lang="en-US" sz="2000" dirty="0"/>
                    </a:p>
                  </a:txBody>
                  <a:tcPr/>
                </a:tc>
              </a:tr>
              <a:tr h="370840">
                <a:tc>
                  <a:txBody>
                    <a:bodyPr/>
                    <a:lstStyle/>
                    <a:p>
                      <a:pPr algn="just"/>
                      <a:r>
                        <a:rPr lang="en-US" sz="2000" dirty="0" smtClean="0"/>
                        <a:t>Payments of bread producers:</a:t>
                      </a:r>
                      <a:r>
                        <a:rPr lang="en-US" sz="2000" baseline="0" dirty="0" smtClean="0"/>
                        <a:t> $600 to flour producers, $150 as wages (to labor), $50 as interest (to creditors).</a:t>
                      </a:r>
                    </a:p>
                    <a:p>
                      <a:pPr algn="just"/>
                      <a:r>
                        <a:rPr lang="en-US" sz="2000" baseline="0" dirty="0" smtClean="0"/>
                        <a:t>Revenue earned through sale of bread (to consumers): $1000. Total profits earned = $200. </a:t>
                      </a:r>
                      <a:endParaRPr lang="en-US" sz="2000" dirty="0"/>
                    </a:p>
                  </a:txBody>
                  <a:tcPr/>
                </a:tc>
              </a:tr>
            </a:tbl>
          </a:graphicData>
        </a:graphic>
      </p:graphicFrame>
      <p:sp>
        <p:nvSpPr>
          <p:cNvPr id="3" name="TextBox 2"/>
          <p:cNvSpPr txBox="1"/>
          <p:nvPr/>
        </p:nvSpPr>
        <p:spPr>
          <a:xfrm>
            <a:off x="441034" y="1191491"/>
            <a:ext cx="21497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solidFill>
                  <a:prstClr val="black"/>
                </a:solidFill>
              </a:rPr>
              <a:t>Table 1 (Year 1)</a:t>
            </a:r>
            <a:endParaRPr lang="en-US" sz="2400" dirty="0">
              <a:solidFill>
                <a:prstClr val="black"/>
              </a:solidFill>
            </a:endParaRPr>
          </a:p>
        </p:txBody>
      </p:sp>
    </p:spTree>
    <p:extLst>
      <p:ext uri="{BB962C8B-B14F-4D97-AF65-F5344CB8AC3E}">
        <p14:creationId xmlns:p14="http://schemas.microsoft.com/office/powerpoint/2010/main" val="2278348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0577685"/>
              </p:ext>
            </p:extLst>
          </p:nvPr>
        </p:nvGraphicFramePr>
        <p:xfrm>
          <a:off x="457200" y="1676400"/>
          <a:ext cx="8229600" cy="393192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a:t>
                      </a:r>
                      <a:r>
                        <a:rPr lang="en-US" sz="2000" baseline="0" dirty="0" smtClean="0"/>
                        <a:t> of wheat producers: $300 as wages (to labor), $100 as interest (to creditors). </a:t>
                      </a:r>
                    </a:p>
                    <a:p>
                      <a:pPr algn="just"/>
                      <a:r>
                        <a:rPr lang="en-US" sz="2000" baseline="0" dirty="0" smtClean="0"/>
                        <a:t>Revenue earned by selling wheat (to flour producers): $600. Total profits earned  = $200.</a:t>
                      </a:r>
                      <a:endParaRPr lang="en-US" sz="2000" dirty="0"/>
                    </a:p>
                  </a:txBody>
                  <a:tcPr/>
                </a:tc>
              </a:tr>
              <a:tr h="370840">
                <a:tc>
                  <a:txBody>
                    <a:bodyPr/>
                    <a:lstStyle/>
                    <a:p>
                      <a:pPr algn="just"/>
                      <a:r>
                        <a:rPr lang="en-US" sz="2000" dirty="0" smtClean="0"/>
                        <a:t>Payments of flour producers: $600</a:t>
                      </a:r>
                      <a:r>
                        <a:rPr lang="en-US" sz="2000" baseline="0" dirty="0" smtClean="0"/>
                        <a:t> to wheat producers, $100 as wages (to labor), $50 as interest (to creditors).</a:t>
                      </a:r>
                    </a:p>
                    <a:p>
                      <a:pPr algn="just"/>
                      <a:r>
                        <a:rPr lang="en-US" sz="2000" baseline="0" dirty="0" smtClean="0"/>
                        <a:t>Revenue earned by selling flour (to bread producers): $900. Total profits earned = $150.</a:t>
                      </a:r>
                      <a:endParaRPr lang="en-US" sz="2000" dirty="0"/>
                    </a:p>
                  </a:txBody>
                  <a:tcPr/>
                </a:tc>
              </a:tr>
              <a:tr h="370840">
                <a:tc>
                  <a:txBody>
                    <a:bodyPr/>
                    <a:lstStyle/>
                    <a:p>
                      <a:pPr algn="just"/>
                      <a:r>
                        <a:rPr lang="en-US" sz="2000" dirty="0" smtClean="0"/>
                        <a:t>Payments of bread producers:</a:t>
                      </a:r>
                      <a:r>
                        <a:rPr lang="en-US" sz="2000" baseline="0" dirty="0" smtClean="0"/>
                        <a:t> $900 to flour producers, $150 as wages (to labor), $50 as interest (to creditors).</a:t>
                      </a:r>
                    </a:p>
                    <a:p>
                      <a:pPr algn="just"/>
                      <a:r>
                        <a:rPr lang="en-US" sz="2000" baseline="0" dirty="0" smtClean="0"/>
                        <a:t>Revenue earned through sale of bread (to consumers): $1300. Total profits earned = $200. </a:t>
                      </a:r>
                      <a:endParaRPr lang="en-US" sz="2000" dirty="0"/>
                    </a:p>
                  </a:txBody>
                  <a:tcPr/>
                </a:tc>
              </a:tr>
            </a:tbl>
          </a:graphicData>
        </a:graphic>
      </p:graphicFrame>
      <p:sp>
        <p:nvSpPr>
          <p:cNvPr id="3" name="TextBox 2"/>
          <p:cNvSpPr txBox="1"/>
          <p:nvPr/>
        </p:nvSpPr>
        <p:spPr>
          <a:xfrm>
            <a:off x="441034" y="1191491"/>
            <a:ext cx="21497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solidFill>
                  <a:prstClr val="black"/>
                </a:solidFill>
              </a:rPr>
              <a:t>Table 1 (Year 1)</a:t>
            </a:r>
            <a:endParaRPr lang="en-US" sz="2400" dirty="0">
              <a:solidFill>
                <a:prstClr val="black"/>
              </a:solidFill>
            </a:endParaRPr>
          </a:p>
        </p:txBody>
      </p:sp>
    </p:spTree>
    <p:extLst>
      <p:ext uri="{BB962C8B-B14F-4D97-AF65-F5344CB8AC3E}">
        <p14:creationId xmlns:p14="http://schemas.microsoft.com/office/powerpoint/2010/main" val="22783481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5561139"/>
              </p:ext>
            </p:extLst>
          </p:nvPr>
        </p:nvGraphicFramePr>
        <p:xfrm>
          <a:off x="457200" y="1676400"/>
          <a:ext cx="8229600" cy="393192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a:t>
                      </a:r>
                      <a:r>
                        <a:rPr lang="en-US" sz="2000" baseline="0" dirty="0" smtClean="0"/>
                        <a:t> of wheat producers: $300 as wages (to labor), $100 as interest (to creditors). </a:t>
                      </a:r>
                    </a:p>
                    <a:p>
                      <a:pPr algn="just"/>
                      <a:r>
                        <a:rPr lang="en-US" sz="2000" baseline="0" dirty="0" smtClean="0"/>
                        <a:t>Revenue earned by selling wheat (to flour producers): $600. Total profits earned  = $200.</a:t>
                      </a:r>
                      <a:endParaRPr lang="en-US" sz="2000" dirty="0"/>
                    </a:p>
                  </a:txBody>
                  <a:tcPr/>
                </a:tc>
              </a:tr>
              <a:tr h="370840">
                <a:tc>
                  <a:txBody>
                    <a:bodyPr/>
                    <a:lstStyle/>
                    <a:p>
                      <a:pPr algn="just"/>
                      <a:r>
                        <a:rPr lang="en-US" sz="2000" dirty="0" smtClean="0"/>
                        <a:t>Payments of flour producers: $600</a:t>
                      </a:r>
                      <a:r>
                        <a:rPr lang="en-US" sz="2000" baseline="0" dirty="0" smtClean="0"/>
                        <a:t> to wheat producers, $100 as wages (to labor), $50 as interest (to creditors).</a:t>
                      </a:r>
                    </a:p>
                    <a:p>
                      <a:pPr algn="just"/>
                      <a:r>
                        <a:rPr lang="en-US" sz="2000" baseline="0" dirty="0" smtClean="0"/>
                        <a:t>Revenue earned by selling flour (to bread producers): $600. Total losses incurred = -$150.</a:t>
                      </a:r>
                      <a:endParaRPr lang="en-US" sz="2000" dirty="0"/>
                    </a:p>
                  </a:txBody>
                  <a:tcPr/>
                </a:tc>
              </a:tr>
              <a:tr h="370840">
                <a:tc>
                  <a:txBody>
                    <a:bodyPr/>
                    <a:lstStyle/>
                    <a:p>
                      <a:pPr algn="just"/>
                      <a:r>
                        <a:rPr lang="en-US" sz="2000" dirty="0" smtClean="0"/>
                        <a:t>Payments of bread producers:</a:t>
                      </a:r>
                      <a:r>
                        <a:rPr lang="en-US" sz="2000" baseline="0" dirty="0" smtClean="0"/>
                        <a:t> $600 to flour producers, $150 as wages (to labor), $50 as interest (to creditors).</a:t>
                      </a:r>
                    </a:p>
                    <a:p>
                      <a:pPr algn="just"/>
                      <a:r>
                        <a:rPr lang="en-US" sz="2000" baseline="0" dirty="0" smtClean="0"/>
                        <a:t>Revenue earned through sale of bread (to consumers): $1000. Total profits earned = $200. </a:t>
                      </a:r>
                      <a:endParaRPr lang="en-US" sz="2000" dirty="0"/>
                    </a:p>
                  </a:txBody>
                  <a:tcPr/>
                </a:tc>
              </a:tr>
            </a:tbl>
          </a:graphicData>
        </a:graphic>
      </p:graphicFrame>
      <p:sp>
        <p:nvSpPr>
          <p:cNvPr id="3" name="TextBox 2"/>
          <p:cNvSpPr txBox="1"/>
          <p:nvPr/>
        </p:nvSpPr>
        <p:spPr>
          <a:xfrm>
            <a:off x="441034" y="1191491"/>
            <a:ext cx="214976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solidFill>
                  <a:prstClr val="black"/>
                </a:solidFill>
              </a:rPr>
              <a:t>Table 1 (Year 1)</a:t>
            </a:r>
            <a:endParaRPr lang="en-US" sz="2400" dirty="0">
              <a:solidFill>
                <a:prstClr val="black"/>
              </a:solidFill>
            </a:endParaRPr>
          </a:p>
        </p:txBody>
      </p:sp>
    </p:spTree>
    <p:extLst>
      <p:ext uri="{BB962C8B-B14F-4D97-AF65-F5344CB8AC3E}">
        <p14:creationId xmlns:p14="http://schemas.microsoft.com/office/powerpoint/2010/main" val="3078008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Autofit/>
          </a:bodyPr>
          <a:lstStyle/>
          <a:p>
            <a:pPr algn="just"/>
            <a:r>
              <a:rPr lang="en-US" sz="2600" dirty="0" smtClean="0"/>
              <a:t>The key point to note is that the identity of total consumption expenditure and total value added depends on the entries in the accounts of the various firms. </a:t>
            </a:r>
          </a:p>
          <a:p>
            <a:pPr algn="just"/>
            <a:r>
              <a:rPr lang="en-US" sz="2600" dirty="0" smtClean="0"/>
              <a:t>A new category of expenditure has to be introduced and measured to maintain the identity in the case where inventories appear due to reasons related to the accounting of revenues and payments.</a:t>
            </a:r>
          </a:p>
          <a:p>
            <a:pPr algn="just"/>
            <a:r>
              <a:rPr lang="en-US" sz="2600" dirty="0" smtClean="0"/>
              <a:t>An understanding of these points is important in order to understand the complications that the introduction of durable capital goods introduces into the measurement of GDP.</a:t>
            </a:r>
          </a:p>
        </p:txBody>
      </p:sp>
    </p:spTree>
    <p:extLst>
      <p:ext uri="{BB962C8B-B14F-4D97-AF65-F5344CB8AC3E}">
        <p14:creationId xmlns:p14="http://schemas.microsoft.com/office/powerpoint/2010/main" val="315341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order to maintain the identity between the income and expenditure methods a new category of expenditure needs to be introduced – investment expenditure.</a:t>
            </a:r>
          </a:p>
          <a:p>
            <a:pPr algn="just"/>
            <a:r>
              <a:rPr lang="en-US" dirty="0" smtClean="0"/>
              <a:t>The amount of investment expenditure for any given period should reflect the monetary value of the net additions to inventories made in that period. </a:t>
            </a:r>
          </a:p>
          <a:p>
            <a:pPr algn="just"/>
            <a:r>
              <a:rPr lang="en-US" dirty="0" smtClean="0"/>
              <a:t>For the output method, the category of final goods needed to be broadened.</a:t>
            </a:r>
          </a:p>
          <a:p>
            <a:pPr algn="just"/>
            <a:r>
              <a:rPr lang="en-US" dirty="0" smtClean="0"/>
              <a:t>In this lecture we explore the conceptual foundations of GDP measurement in greater detail. Important to do before we introduce durable capital goods.</a:t>
            </a:r>
          </a:p>
        </p:txBody>
      </p:sp>
    </p:spTree>
    <p:extLst>
      <p:ext uri="{BB962C8B-B14F-4D97-AF65-F5344CB8AC3E}">
        <p14:creationId xmlns:p14="http://schemas.microsoft.com/office/powerpoint/2010/main" val="2999792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Before we proceed to the calculation of GDP with the production of durable capital goods, let us analyze some of its conceptual foundations in greater depth.</a:t>
            </a:r>
          </a:p>
          <a:p>
            <a:pPr algn="just"/>
            <a:r>
              <a:rPr lang="en-US" dirty="0" smtClean="0"/>
              <a:t>The national income/GDP of an economy presents a summary of the economic activities engaged in by all the firms/producers over a given period of time.</a:t>
            </a:r>
          </a:p>
          <a:p>
            <a:pPr algn="just"/>
            <a:r>
              <a:rPr lang="en-US" dirty="0" smtClean="0"/>
              <a:t>These economic activities in the various firms are taking place simultaneously. </a:t>
            </a:r>
          </a:p>
          <a:p>
            <a:pPr algn="just"/>
            <a:r>
              <a:rPr lang="en-US" dirty="0" smtClean="0"/>
              <a:t>Input-output relationships are recognized. Nevertheless, the production of both the inputs and the outputs are taking place concurrently.</a:t>
            </a:r>
            <a:endParaRPr lang="en-US" dirty="0"/>
          </a:p>
        </p:txBody>
      </p:sp>
    </p:spTree>
    <p:extLst>
      <p:ext uri="{BB962C8B-B14F-4D97-AF65-F5344CB8AC3E}">
        <p14:creationId xmlns:p14="http://schemas.microsoft.com/office/powerpoint/2010/main" val="128000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One could say that the GDP of an economy presents a snapshot of an economy over a given period of time. </a:t>
            </a:r>
          </a:p>
          <a:p>
            <a:pPr algn="just"/>
            <a:r>
              <a:rPr lang="en-US" dirty="0" smtClean="0"/>
              <a:t>The summary of this snapshot is provided by the figure of total income earned/total value added. </a:t>
            </a:r>
          </a:p>
          <a:p>
            <a:pPr algn="just"/>
            <a:r>
              <a:rPr lang="en-US" dirty="0" smtClean="0"/>
              <a:t>The easiest way of measuring this is to simply sum up the total wages, interest and profits earned in all the individual enterprises. </a:t>
            </a:r>
          </a:p>
          <a:p>
            <a:pPr algn="just"/>
            <a:r>
              <a:rPr lang="en-US" dirty="0" smtClean="0"/>
              <a:t>But as we have discussed, this magnitude can also be measured via the expenditure or output methods. </a:t>
            </a:r>
            <a:endParaRPr lang="en-US" dirty="0"/>
          </a:p>
        </p:txBody>
      </p:sp>
    </p:spTree>
    <p:extLst>
      <p:ext uri="{BB962C8B-B14F-4D97-AF65-F5344CB8AC3E}">
        <p14:creationId xmlns:p14="http://schemas.microsoft.com/office/powerpoint/2010/main" val="50963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identity of the magnitude measured by the three methods itself rests on the recognition of an accounting identity that links together the incomes and expenditures of various inter-related firms. </a:t>
            </a:r>
          </a:p>
          <a:p>
            <a:pPr algn="just"/>
            <a:r>
              <a:rPr lang="en-US" dirty="0" smtClean="0"/>
              <a:t>The price of the product of any firm is identical to the costs incurred per unit.</a:t>
            </a:r>
          </a:p>
          <a:p>
            <a:pPr algn="just"/>
            <a:r>
              <a:rPr lang="en-US" dirty="0" smtClean="0"/>
              <a:t>The key to this identity is the inclusion of profits/losses as being part of the costs or payments made.</a:t>
            </a:r>
          </a:p>
          <a:p>
            <a:pPr algn="just"/>
            <a:r>
              <a:rPr lang="en-US" dirty="0" smtClean="0"/>
              <a:t>The figure of profits and losses is a </a:t>
            </a:r>
            <a:r>
              <a:rPr lang="en-US" i="1" dirty="0" smtClean="0"/>
              <a:t>residual </a:t>
            </a:r>
            <a:r>
              <a:rPr lang="en-US" dirty="0" smtClean="0"/>
              <a:t>and thus ensures the identity is maintained. </a:t>
            </a:r>
            <a:endParaRPr lang="en-US" dirty="0"/>
          </a:p>
        </p:txBody>
      </p:sp>
    </p:spTree>
    <p:extLst>
      <p:ext uri="{BB962C8B-B14F-4D97-AF65-F5344CB8AC3E}">
        <p14:creationId xmlns:p14="http://schemas.microsoft.com/office/powerpoint/2010/main" val="3658132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From this it follows that the revenues earned by any firm are identical to the incomes paid out by it.</a:t>
            </a:r>
          </a:p>
          <a:p>
            <a:pPr algn="just"/>
            <a:r>
              <a:rPr lang="en-US" dirty="0" smtClean="0"/>
              <a:t>This conclusion applies to each individual firm. But what links the prices and costs and therefore the revenues and incomes of multiple firms?</a:t>
            </a:r>
          </a:p>
          <a:p>
            <a:pPr algn="just"/>
            <a:r>
              <a:rPr lang="en-US" dirty="0" smtClean="0"/>
              <a:t>These linkages arise from the input-output relationship between firms and the fact that a firm that uses produced inputs incurs some costs on another firm’s output.  </a:t>
            </a:r>
            <a:endParaRPr lang="en-US" dirty="0"/>
          </a:p>
        </p:txBody>
      </p:sp>
    </p:spTree>
    <p:extLst>
      <p:ext uri="{BB962C8B-B14F-4D97-AF65-F5344CB8AC3E}">
        <p14:creationId xmlns:p14="http://schemas.microsoft.com/office/powerpoint/2010/main" val="66230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7</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6768059"/>
              </p:ext>
            </p:extLst>
          </p:nvPr>
        </p:nvGraphicFramePr>
        <p:xfrm>
          <a:off x="457200" y="1676400"/>
          <a:ext cx="8229600" cy="4297680"/>
        </p:xfrm>
        <a:graphic>
          <a:graphicData uri="http://schemas.openxmlformats.org/drawingml/2006/table">
            <a:tbl>
              <a:tblPr firstRow="1" bandRow="1">
                <a:tableStyleId>{5940675A-B579-460E-94D1-54222C63F5DA}</a:tableStyleId>
              </a:tblPr>
              <a:tblGrid>
                <a:gridCol w="8229600"/>
              </a:tblGrid>
              <a:tr h="1295400">
                <a:tc>
                  <a:txBody>
                    <a:bodyPr/>
                    <a:lstStyle/>
                    <a:p>
                      <a:pPr algn="just"/>
                      <a:r>
                        <a:rPr lang="en-US" sz="2400" dirty="0" smtClean="0"/>
                        <a:t>Payments</a:t>
                      </a:r>
                      <a:r>
                        <a:rPr lang="en-US" sz="2400" baseline="0" dirty="0" smtClean="0"/>
                        <a:t> of wheat producer (per unit): $1.5 as wages (to labor), $0.5 as interest (to creditors/imputed). </a:t>
                      </a:r>
                    </a:p>
                    <a:p>
                      <a:pPr algn="just"/>
                      <a:r>
                        <a:rPr lang="en-US" sz="2400" baseline="0" dirty="0" smtClean="0"/>
                        <a:t>Price of wheat sold (to flour producer): $3. </a:t>
                      </a:r>
                    </a:p>
                    <a:p>
                      <a:pPr algn="just"/>
                      <a:r>
                        <a:rPr lang="en-US" sz="2400" baseline="0" dirty="0" smtClean="0"/>
                        <a:t>Profit earned  = $1.</a:t>
                      </a:r>
                      <a:endParaRPr lang="en-US" sz="2400" dirty="0"/>
                    </a:p>
                  </a:txBody>
                  <a:tcPr/>
                </a:tc>
              </a:tr>
              <a:tr h="370840">
                <a:tc>
                  <a:txBody>
                    <a:bodyPr/>
                    <a:lstStyle/>
                    <a:p>
                      <a:pPr algn="just"/>
                      <a:r>
                        <a:rPr lang="en-US" sz="2400" dirty="0" smtClean="0"/>
                        <a:t>Payments of flour producer (per unit): $3 on</a:t>
                      </a:r>
                      <a:r>
                        <a:rPr lang="en-US" sz="2400" baseline="0" dirty="0" smtClean="0"/>
                        <a:t> wheat (to wheat producer), $1 as wages (to labor), $0.5 as interest (to creditors).</a:t>
                      </a:r>
                    </a:p>
                    <a:p>
                      <a:pPr algn="just"/>
                      <a:r>
                        <a:rPr lang="en-US" sz="2400" baseline="0" dirty="0" smtClean="0"/>
                        <a:t>Price of flour sold (to bread producer): $6. Profit earned = $1.5.</a:t>
                      </a:r>
                      <a:endParaRPr lang="en-US" sz="2400" dirty="0"/>
                    </a:p>
                  </a:txBody>
                  <a:tcPr/>
                </a:tc>
              </a:tr>
              <a:tr h="370840">
                <a:tc>
                  <a:txBody>
                    <a:bodyPr/>
                    <a:lstStyle/>
                    <a:p>
                      <a:pPr algn="just"/>
                      <a:r>
                        <a:rPr lang="en-US" sz="2400" dirty="0" smtClean="0"/>
                        <a:t>Payments of bread producer (per unit):</a:t>
                      </a:r>
                      <a:r>
                        <a:rPr lang="en-US" sz="2400" baseline="0" dirty="0" smtClean="0"/>
                        <a:t> $6 on flour (to flour producer), $1.5 as wages (to labor), $0.5 as interest (to creditors).</a:t>
                      </a:r>
                    </a:p>
                    <a:p>
                      <a:pPr algn="just"/>
                      <a:r>
                        <a:rPr lang="en-US" sz="2400" baseline="0" dirty="0" smtClean="0"/>
                        <a:t>Price of bread sold (to consumers): $10. Profit earned = $2. </a:t>
                      </a:r>
                      <a:endParaRPr lang="en-US" sz="2400" dirty="0"/>
                    </a:p>
                  </a:txBody>
                  <a:tcPr/>
                </a:tc>
              </a:tr>
            </a:tbl>
          </a:graphicData>
        </a:graphic>
      </p:graphicFrame>
      <p:sp>
        <p:nvSpPr>
          <p:cNvPr id="3" name="TextBox 2"/>
          <p:cNvSpPr txBox="1"/>
          <p:nvPr/>
        </p:nvSpPr>
        <p:spPr>
          <a:xfrm>
            <a:off x="457200" y="1214643"/>
            <a:ext cx="144780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a:solidFill>
                  <a:prstClr val="black"/>
                </a:solidFill>
              </a:rPr>
              <a:t>Table 1</a:t>
            </a:r>
          </a:p>
        </p:txBody>
      </p:sp>
    </p:spTree>
    <p:extLst>
      <p:ext uri="{BB962C8B-B14F-4D97-AF65-F5344CB8AC3E}">
        <p14:creationId xmlns:p14="http://schemas.microsoft.com/office/powerpoint/2010/main" val="14566914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7</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8339081"/>
              </p:ext>
            </p:extLst>
          </p:nvPr>
        </p:nvGraphicFramePr>
        <p:xfrm>
          <a:off x="457200" y="1676400"/>
          <a:ext cx="8229600" cy="4663440"/>
        </p:xfrm>
        <a:graphic>
          <a:graphicData uri="http://schemas.openxmlformats.org/drawingml/2006/table">
            <a:tbl>
              <a:tblPr firstRow="1" bandRow="1">
                <a:tableStyleId>{5940675A-B579-460E-94D1-54222C63F5DA}</a:tableStyleId>
              </a:tblPr>
              <a:tblGrid>
                <a:gridCol w="8229600"/>
              </a:tblGrid>
              <a:tr h="1295400">
                <a:tc>
                  <a:txBody>
                    <a:bodyPr/>
                    <a:lstStyle/>
                    <a:p>
                      <a:pPr algn="just"/>
                      <a:r>
                        <a:rPr lang="en-US" sz="2400" dirty="0" smtClean="0"/>
                        <a:t>Payments</a:t>
                      </a:r>
                      <a:r>
                        <a:rPr lang="en-US" sz="2400" baseline="0" dirty="0" smtClean="0"/>
                        <a:t> of wheat producer: $15 as wages (to labor), $5 as interest (to creditors/imputed). </a:t>
                      </a:r>
                    </a:p>
                    <a:p>
                      <a:pPr algn="just"/>
                      <a:r>
                        <a:rPr lang="en-US" sz="2400" baseline="0" dirty="0" smtClean="0"/>
                        <a:t>Revenue from wheat sold (to flour producer): $30. </a:t>
                      </a:r>
                    </a:p>
                    <a:p>
                      <a:pPr algn="just"/>
                      <a:r>
                        <a:rPr lang="en-US" sz="2400" baseline="0" dirty="0" smtClean="0"/>
                        <a:t>Profit earned  = $10.</a:t>
                      </a:r>
                      <a:endParaRPr lang="en-US" sz="2400" dirty="0"/>
                    </a:p>
                  </a:txBody>
                  <a:tcPr/>
                </a:tc>
              </a:tr>
              <a:tr h="370840">
                <a:tc>
                  <a:txBody>
                    <a:bodyPr/>
                    <a:lstStyle/>
                    <a:p>
                      <a:pPr algn="just"/>
                      <a:r>
                        <a:rPr lang="en-US" sz="2400" dirty="0" smtClean="0"/>
                        <a:t>Payments of flour producer: $30 on</a:t>
                      </a:r>
                      <a:r>
                        <a:rPr lang="en-US" sz="2400" baseline="0" dirty="0" smtClean="0"/>
                        <a:t> wheat (to wheat producer), $10 as wages (to labor), $5 as interest (to creditors).</a:t>
                      </a:r>
                    </a:p>
                    <a:p>
                      <a:pPr algn="just"/>
                      <a:r>
                        <a:rPr lang="en-US" sz="2400" baseline="0" dirty="0" smtClean="0"/>
                        <a:t>Revenue from flour sold (to bread producer): $60. Profit earned = $15.</a:t>
                      </a:r>
                      <a:endParaRPr lang="en-US" sz="2400" dirty="0"/>
                    </a:p>
                  </a:txBody>
                  <a:tcPr/>
                </a:tc>
              </a:tr>
              <a:tr h="370840">
                <a:tc>
                  <a:txBody>
                    <a:bodyPr/>
                    <a:lstStyle/>
                    <a:p>
                      <a:pPr algn="just"/>
                      <a:r>
                        <a:rPr lang="en-US" sz="2400" dirty="0" smtClean="0"/>
                        <a:t>Payments of bread producer:</a:t>
                      </a:r>
                      <a:r>
                        <a:rPr lang="en-US" sz="2400" baseline="0" dirty="0" smtClean="0"/>
                        <a:t> $60 on flour (to flour producer), $15 as wages (to labor), $5 as interest (to creditors).</a:t>
                      </a:r>
                    </a:p>
                    <a:p>
                      <a:pPr algn="just"/>
                      <a:r>
                        <a:rPr lang="en-US" sz="2400" baseline="0" dirty="0" smtClean="0"/>
                        <a:t>Revenue from bread sold (to consumers): $100. Profit earned = $20. </a:t>
                      </a:r>
                      <a:endParaRPr lang="en-US" sz="2400" dirty="0"/>
                    </a:p>
                  </a:txBody>
                  <a:tcPr/>
                </a:tc>
              </a:tr>
            </a:tbl>
          </a:graphicData>
        </a:graphic>
      </p:graphicFrame>
      <p:sp>
        <p:nvSpPr>
          <p:cNvPr id="3" name="TextBox 2"/>
          <p:cNvSpPr txBox="1"/>
          <p:nvPr/>
        </p:nvSpPr>
        <p:spPr>
          <a:xfrm>
            <a:off x="457200" y="1214643"/>
            <a:ext cx="144780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400" dirty="0" smtClean="0">
                <a:solidFill>
                  <a:prstClr val="black"/>
                </a:solidFill>
              </a:rPr>
              <a:t>Table 1</a:t>
            </a:r>
            <a:endParaRPr lang="en-US" sz="2400" dirty="0">
              <a:solidFill>
                <a:prstClr val="black"/>
              </a:solidFill>
            </a:endParaRPr>
          </a:p>
        </p:txBody>
      </p:sp>
    </p:spTree>
    <p:extLst>
      <p:ext uri="{BB962C8B-B14F-4D97-AF65-F5344CB8AC3E}">
        <p14:creationId xmlns:p14="http://schemas.microsoft.com/office/powerpoint/2010/main" val="3684077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7</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Thus the price of bread is identical to the sum of the value (per unit) added in bread, flour and wheat. And the revenues earned from the sale of bread is identical to the value added in total in the production of bread, flour and wheat. </a:t>
            </a:r>
          </a:p>
          <a:p>
            <a:pPr algn="just"/>
            <a:r>
              <a:rPr lang="en-US" dirty="0" smtClean="0"/>
              <a:t>This is the property we made use of in concluding that there is an identical magnitude yielded by the income, expenditure and output methods.</a:t>
            </a:r>
          </a:p>
          <a:p>
            <a:pPr algn="just"/>
            <a:r>
              <a:rPr lang="en-US" dirty="0" smtClean="0"/>
              <a:t>Now we see that this property rests on an accounting identity, the key to which is the inclusion of profits and losses as incomes/costs.  </a:t>
            </a:r>
            <a:endParaRPr lang="en-US" dirty="0"/>
          </a:p>
        </p:txBody>
      </p:sp>
    </p:spTree>
    <p:extLst>
      <p:ext uri="{BB962C8B-B14F-4D97-AF65-F5344CB8AC3E}">
        <p14:creationId xmlns:p14="http://schemas.microsoft.com/office/powerpoint/2010/main" val="227792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1578</Words>
  <Application>Microsoft Office PowerPoint</Application>
  <PresentationFormat>On-screen Show (4:3)</PresentationFormat>
  <Paragraphs>94</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Introduction</vt:lpstr>
      <vt:lpstr>Introduction</vt:lpstr>
      <vt:lpstr>Lecture 7</vt:lpstr>
      <vt:lpstr>Lecture 7</vt:lpstr>
      <vt:lpstr>Lecture 7</vt:lpstr>
      <vt:lpstr>Lecture 7</vt:lpstr>
      <vt:lpstr>Lecture 7</vt:lpstr>
      <vt:lpstr>Lecture 7</vt:lpstr>
      <vt:lpstr>Lecture 7</vt:lpstr>
      <vt:lpstr>Lecture 7</vt:lpstr>
      <vt:lpstr>Lecture 7</vt:lpstr>
      <vt:lpstr>Lecture 7</vt:lpstr>
      <vt:lpstr>Lecture 7</vt:lpstr>
      <vt:lpstr>Lecture 7</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GP</dc:creator>
  <cp:lastModifiedBy>GP</cp:lastModifiedBy>
  <cp:revision>28</cp:revision>
  <dcterms:created xsi:type="dcterms:W3CDTF">2013-06-03T17:48:25Z</dcterms:created>
  <dcterms:modified xsi:type="dcterms:W3CDTF">2013-07-07T00:39:19Z</dcterms:modified>
</cp:coreProperties>
</file>