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5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98C72D-D657-4318-BBE1-C4C41E311C43}"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3939708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98C72D-D657-4318-BBE1-C4C41E311C43}"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307017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98C72D-D657-4318-BBE1-C4C41E311C43}"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474366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98C72D-D657-4318-BBE1-C4C41E311C43}"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2673790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98C72D-D657-4318-BBE1-C4C41E311C43}"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2478971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98C72D-D657-4318-BBE1-C4C41E311C43}" type="datetimeFigureOut">
              <a:rPr lang="en-US" smtClean="0"/>
              <a:t>5/25/2013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292039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98C72D-D657-4318-BBE1-C4C41E311C43}" type="datetimeFigureOut">
              <a:rPr lang="en-US" smtClean="0"/>
              <a:t>5/25/2013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53385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98C72D-D657-4318-BBE1-C4C41E311C43}" type="datetimeFigureOut">
              <a:rPr lang="en-US" smtClean="0"/>
              <a:t>5/25/2013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3278010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98C72D-D657-4318-BBE1-C4C41E311C43}" type="datetimeFigureOut">
              <a:rPr lang="en-US" smtClean="0"/>
              <a:t>5/25/2013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1924865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98C72D-D657-4318-BBE1-C4C41E311C43}" type="datetimeFigureOut">
              <a:rPr lang="en-US" smtClean="0"/>
              <a:t>5/25/2013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2292720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98C72D-D657-4318-BBE1-C4C41E311C43}" type="datetimeFigureOut">
              <a:rPr lang="en-US" smtClean="0"/>
              <a:t>5/25/2013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277-3CBB-4E78-85FC-F7B84CE6EBD9}" type="slidenum">
              <a:rPr lang="en-US" smtClean="0"/>
              <a:t>‹#›</a:t>
            </a:fld>
            <a:endParaRPr lang="en-US"/>
          </a:p>
        </p:txBody>
      </p:sp>
    </p:spTree>
    <p:extLst>
      <p:ext uri="{BB962C8B-B14F-4D97-AF65-F5344CB8AC3E}">
        <p14:creationId xmlns:p14="http://schemas.microsoft.com/office/powerpoint/2010/main" val="3032178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98C72D-D657-4318-BBE1-C4C41E311C43}" type="datetimeFigureOut">
              <a:rPr lang="en-US" smtClean="0"/>
              <a:t>5/25/2013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277-3CBB-4E78-85FC-F7B84CE6EBD9}" type="slidenum">
              <a:rPr lang="en-US" smtClean="0"/>
              <a:t>‹#›</a:t>
            </a:fld>
            <a:endParaRPr lang="en-US"/>
          </a:p>
        </p:txBody>
      </p:sp>
    </p:spTree>
    <p:extLst>
      <p:ext uri="{BB962C8B-B14F-4D97-AF65-F5344CB8AC3E}">
        <p14:creationId xmlns:p14="http://schemas.microsoft.com/office/powerpoint/2010/main" val="1835957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lectures </a:t>
            </a:r>
            <a:r>
              <a:rPr lang="en-US" dirty="0" smtClean="0"/>
              <a:t>3, 4 and </a:t>
            </a:r>
            <a:r>
              <a:rPr lang="en-US" dirty="0"/>
              <a:t>5</a:t>
            </a:r>
            <a:r>
              <a:rPr lang="en-US" dirty="0" smtClean="0"/>
              <a:t> </a:t>
            </a:r>
            <a:r>
              <a:rPr lang="en-US" dirty="0" smtClean="0"/>
              <a:t>we analyzed a simple economy with one consumer good and two intermediate goods.</a:t>
            </a:r>
          </a:p>
          <a:p>
            <a:pPr algn="just"/>
            <a:r>
              <a:rPr lang="en-US" dirty="0" smtClean="0"/>
              <a:t>We (implicitly) assumed that the entire stock of (both) intermediate goods produced during a year is completely used up in the production of the consumer good.</a:t>
            </a:r>
          </a:p>
          <a:p>
            <a:pPr algn="just"/>
            <a:r>
              <a:rPr lang="en-US" dirty="0" smtClean="0"/>
              <a:t>We also assumed that the entire stock of bread produced was sold to the consumers during the course of the year. </a:t>
            </a:r>
          </a:p>
          <a:p>
            <a:pPr algn="just"/>
            <a:r>
              <a:rPr lang="en-US" dirty="0" smtClean="0"/>
              <a:t>We thus assumed that none of the goods produced in a given year remain unused that year and are instead carried over and utilized in the following year.</a:t>
            </a:r>
          </a:p>
        </p:txBody>
      </p:sp>
    </p:spTree>
    <p:extLst>
      <p:ext uri="{BB962C8B-B14F-4D97-AF65-F5344CB8AC3E}">
        <p14:creationId xmlns:p14="http://schemas.microsoft.com/office/powerpoint/2010/main" val="1540887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6</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While additions to inventories are included in the GDP of that year, the </a:t>
            </a:r>
            <a:r>
              <a:rPr lang="en-US" smtClean="0"/>
              <a:t>money value </a:t>
            </a:r>
            <a:r>
              <a:rPr lang="en-US" dirty="0" smtClean="0"/>
              <a:t>of inventories brought forward from the previous year and used up in production this year is </a:t>
            </a:r>
            <a:r>
              <a:rPr lang="en-US" i="1" dirty="0" smtClean="0"/>
              <a:t>deducted </a:t>
            </a:r>
            <a:r>
              <a:rPr lang="en-US" dirty="0" smtClean="0"/>
              <a:t>from current GDP.</a:t>
            </a:r>
          </a:p>
          <a:p>
            <a:pPr algn="just"/>
            <a:r>
              <a:rPr lang="en-US" dirty="0" smtClean="0"/>
              <a:t>As an illustration of this, assume that Table 1 was a depiction of production in year 1. But Table 2 (next slide) depicts production in year 2.</a:t>
            </a:r>
          </a:p>
          <a:p>
            <a:pPr algn="just"/>
            <a:r>
              <a:rPr lang="en-US" dirty="0" smtClean="0"/>
              <a:t>In year 2 there are no unsold stocks and no additions to inventories. But assume that the $300 worth of wheat used this year is actually the unsold wheat from year 1.</a:t>
            </a:r>
            <a:endParaRPr lang="en-US" dirty="0"/>
          </a:p>
        </p:txBody>
      </p:sp>
    </p:spTree>
    <p:extLst>
      <p:ext uri="{BB962C8B-B14F-4D97-AF65-F5344CB8AC3E}">
        <p14:creationId xmlns:p14="http://schemas.microsoft.com/office/powerpoint/2010/main" val="562251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6</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09457021"/>
              </p:ext>
            </p:extLst>
          </p:nvPr>
        </p:nvGraphicFramePr>
        <p:xfrm>
          <a:off x="457200" y="1676400"/>
          <a:ext cx="8229600" cy="466344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400" dirty="0" smtClean="0"/>
                        <a:t>Payments</a:t>
                      </a:r>
                      <a:r>
                        <a:rPr lang="en-US" sz="2400" baseline="0" dirty="0" smtClean="0"/>
                        <a:t> of wheat producers: $150 as wages (to labor), $50 as interest (to creditors/imputed). </a:t>
                      </a:r>
                    </a:p>
                    <a:p>
                      <a:pPr algn="just"/>
                      <a:r>
                        <a:rPr lang="en-US" sz="2400" baseline="0" dirty="0" smtClean="0"/>
                        <a:t>Revenue earned by selling wheat (to flour </a:t>
                      </a:r>
                      <a:r>
                        <a:rPr lang="en-US" sz="2400" baseline="0" dirty="0" smtClean="0"/>
                        <a:t>producers): </a:t>
                      </a:r>
                      <a:r>
                        <a:rPr lang="en-US" sz="2400" baseline="0" dirty="0" smtClean="0"/>
                        <a:t>$300. Total profits earned  = $100.</a:t>
                      </a:r>
                      <a:endParaRPr lang="en-US" sz="2400" dirty="0"/>
                    </a:p>
                  </a:txBody>
                  <a:tcPr/>
                </a:tc>
              </a:tr>
              <a:tr h="370840">
                <a:tc>
                  <a:txBody>
                    <a:bodyPr/>
                    <a:lstStyle/>
                    <a:p>
                      <a:pPr algn="just"/>
                      <a:r>
                        <a:rPr lang="en-US" sz="2400" dirty="0" smtClean="0"/>
                        <a:t>Payments of flour producers: $300</a:t>
                      </a:r>
                      <a:r>
                        <a:rPr lang="en-US" sz="2400" baseline="0" dirty="0" smtClean="0"/>
                        <a:t> to wheat producers, $100 as wages (to labor), $50 as interest (to creditors).</a:t>
                      </a:r>
                    </a:p>
                    <a:p>
                      <a:pPr algn="just"/>
                      <a:r>
                        <a:rPr lang="en-US" sz="2400" baseline="0" dirty="0" smtClean="0"/>
                        <a:t>Revenue earned by selling flour (to bread producer): $600. Total profits earned = $150.</a:t>
                      </a:r>
                      <a:endParaRPr lang="en-US" sz="2400" dirty="0"/>
                    </a:p>
                  </a:txBody>
                  <a:tcPr/>
                </a:tc>
              </a:tr>
              <a:tr h="370840">
                <a:tc>
                  <a:txBody>
                    <a:bodyPr/>
                    <a:lstStyle/>
                    <a:p>
                      <a:pPr algn="just"/>
                      <a:r>
                        <a:rPr lang="en-US" sz="2400" dirty="0" smtClean="0"/>
                        <a:t>Payments of bread </a:t>
                      </a:r>
                      <a:r>
                        <a:rPr lang="en-US" sz="2400" dirty="0" smtClean="0"/>
                        <a:t>producers:</a:t>
                      </a:r>
                      <a:r>
                        <a:rPr lang="en-US" sz="2400" baseline="0" dirty="0" smtClean="0"/>
                        <a:t> </a:t>
                      </a:r>
                      <a:r>
                        <a:rPr lang="en-US" sz="2400" baseline="0" dirty="0" smtClean="0"/>
                        <a:t>$600 to flour producers, $150 as wages (to labor), $50 as interest (to creditors).</a:t>
                      </a:r>
                    </a:p>
                    <a:p>
                      <a:pPr algn="just"/>
                      <a:r>
                        <a:rPr lang="en-US" sz="2400" baseline="0" dirty="0" smtClean="0"/>
                        <a:t>Revenue earned through sale of bread (to consumers): $1000. Total profits earned = $200. </a:t>
                      </a:r>
                      <a:endParaRPr lang="en-US" sz="2400" dirty="0"/>
                    </a:p>
                  </a:txBody>
                  <a:tcPr/>
                </a:tc>
              </a:tr>
            </a:tbl>
          </a:graphicData>
        </a:graphic>
      </p:graphicFrame>
      <p:sp>
        <p:nvSpPr>
          <p:cNvPr id="3" name="TextBox 2"/>
          <p:cNvSpPr txBox="1"/>
          <p:nvPr/>
        </p:nvSpPr>
        <p:spPr>
          <a:xfrm>
            <a:off x="441034" y="1191491"/>
            <a:ext cx="2149766"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smtClean="0"/>
              <a:t>Table 2 (Year 2)</a:t>
            </a:r>
            <a:endParaRPr lang="en-US" sz="2400" dirty="0"/>
          </a:p>
        </p:txBody>
      </p:sp>
    </p:spTree>
    <p:extLst>
      <p:ext uri="{BB962C8B-B14F-4D97-AF65-F5344CB8AC3E}">
        <p14:creationId xmlns:p14="http://schemas.microsoft.com/office/powerpoint/2010/main" val="5477191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6</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Thus, in year 2 no wheat was actually produced. All the wheat utilized consisted of the running down of the inventory carried over from year 1. </a:t>
            </a:r>
          </a:p>
          <a:p>
            <a:pPr algn="just"/>
            <a:r>
              <a:rPr lang="en-US" dirty="0" smtClean="0"/>
              <a:t>So, the $300 worth of net incomes earned in wheat production were really not generated this year, but in the previous year. </a:t>
            </a:r>
          </a:p>
          <a:p>
            <a:pPr algn="just"/>
            <a:r>
              <a:rPr lang="en-US" dirty="0" smtClean="0"/>
              <a:t>Similarly, investment expenditure for this year is actually -$300 (since inventories were exhausted) and $300 worth of the final good (bread) were in essence produced in the previous year.</a:t>
            </a:r>
          </a:p>
          <a:p>
            <a:pPr algn="just"/>
            <a:r>
              <a:rPr lang="en-US" dirty="0" smtClean="0"/>
              <a:t>Thus, by all three methods, GDP for year 2 = $700</a:t>
            </a:r>
          </a:p>
          <a:p>
            <a:pPr marL="0" indent="0" algn="just">
              <a:buNone/>
            </a:pPr>
            <a:endParaRPr lang="en-US" dirty="0"/>
          </a:p>
        </p:txBody>
      </p:sp>
    </p:spTree>
    <p:extLst>
      <p:ext uri="{BB962C8B-B14F-4D97-AF65-F5344CB8AC3E}">
        <p14:creationId xmlns:p14="http://schemas.microsoft.com/office/powerpoint/2010/main" val="3271321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6</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By the income method, only $700 worth of net incomes earned were actually generated this year ($300 in flour production and $400 in bread production).</a:t>
            </a:r>
          </a:p>
          <a:p>
            <a:pPr algn="just"/>
            <a:r>
              <a:rPr lang="en-US" dirty="0" smtClean="0"/>
              <a:t>By the expenditure method, GDP = $700, with $1000 (consumption exp.) and -$300 (investment exp.). In any given year, investment exp. consists of </a:t>
            </a:r>
            <a:r>
              <a:rPr lang="en-US" i="1" dirty="0" smtClean="0"/>
              <a:t>net additions</a:t>
            </a:r>
            <a:r>
              <a:rPr lang="en-US" dirty="0" smtClean="0"/>
              <a:t> to inventories (or market value of net increase in unsold goods).</a:t>
            </a:r>
          </a:p>
          <a:p>
            <a:pPr algn="just"/>
            <a:r>
              <a:rPr lang="en-US" dirty="0" smtClean="0"/>
              <a:t>By the output method, final goods in year 2 consists only of bread. GDP = $700 (since $300 worth of bread produced used inputs from previous year).</a:t>
            </a:r>
          </a:p>
          <a:p>
            <a:pPr algn="just"/>
            <a:endParaRPr lang="en-US" dirty="0"/>
          </a:p>
        </p:txBody>
      </p:sp>
    </p:spTree>
    <p:extLst>
      <p:ext uri="{BB962C8B-B14F-4D97-AF65-F5344CB8AC3E}">
        <p14:creationId xmlns:p14="http://schemas.microsoft.com/office/powerpoint/2010/main" val="1962469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In this lecture we drop this assumption of all goods produced in a year being utilized in the same year. </a:t>
            </a:r>
          </a:p>
          <a:p>
            <a:pPr algn="just"/>
            <a:r>
              <a:rPr lang="en-US" dirty="0" smtClean="0"/>
              <a:t>Instead we assume that firms maintain inventories of unused goods with the intention of utilizing them the following year.</a:t>
            </a:r>
          </a:p>
          <a:p>
            <a:pPr algn="just"/>
            <a:r>
              <a:rPr lang="en-US" dirty="0" smtClean="0"/>
              <a:t>In order to obtain an accurate picture of GDP (by all the three methods) in this more complicated world we introduce and analyze the concept of investment expenditure. </a:t>
            </a:r>
            <a:endParaRPr lang="en-US" dirty="0"/>
          </a:p>
        </p:txBody>
      </p:sp>
    </p:spTree>
    <p:extLst>
      <p:ext uri="{BB962C8B-B14F-4D97-AF65-F5344CB8AC3E}">
        <p14:creationId xmlns:p14="http://schemas.microsoft.com/office/powerpoint/2010/main" val="2319745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6</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42730396"/>
              </p:ext>
            </p:extLst>
          </p:nvPr>
        </p:nvGraphicFramePr>
        <p:xfrm>
          <a:off x="457200" y="1676400"/>
          <a:ext cx="8229600" cy="493776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000" dirty="0" smtClean="0"/>
                        <a:t>Payments of wheat producers (on unsold</a:t>
                      </a:r>
                      <a:r>
                        <a:rPr lang="en-US" sz="2000" baseline="0" dirty="0" smtClean="0"/>
                        <a:t> wheat held as inventory): $150 as wages (to labor), $50 as interest (to creditors).</a:t>
                      </a:r>
                    </a:p>
                    <a:p>
                      <a:pPr algn="just"/>
                      <a:r>
                        <a:rPr lang="en-US" sz="2000" baseline="0" dirty="0" smtClean="0"/>
                        <a:t>Market value of unsold wheat: $300. Implicit profit earned: $100</a:t>
                      </a:r>
                      <a:endParaRPr lang="en-US" sz="2000" dirty="0"/>
                    </a:p>
                  </a:txBody>
                  <a:tcPr/>
                </a:tc>
              </a:tr>
              <a:tr h="370840">
                <a:tc>
                  <a:txBody>
                    <a:bodyPr/>
                    <a:lstStyle/>
                    <a:p>
                      <a:pPr algn="just"/>
                      <a:r>
                        <a:rPr lang="en-US" sz="2000" dirty="0" smtClean="0"/>
                        <a:t>Payments</a:t>
                      </a:r>
                      <a:r>
                        <a:rPr lang="en-US" sz="2000" baseline="0" dirty="0" smtClean="0"/>
                        <a:t> of wheat producers: $150 as wages (to labor), $50 as interest (to creditors). </a:t>
                      </a:r>
                    </a:p>
                    <a:p>
                      <a:pPr algn="just"/>
                      <a:r>
                        <a:rPr lang="en-US" sz="2000" baseline="0" dirty="0" smtClean="0"/>
                        <a:t>Revenue earned by selling wheat (to flour </a:t>
                      </a:r>
                      <a:r>
                        <a:rPr lang="en-US" sz="2000" baseline="0" dirty="0" smtClean="0"/>
                        <a:t>producers): </a:t>
                      </a:r>
                      <a:r>
                        <a:rPr lang="en-US" sz="2000" baseline="0" dirty="0" smtClean="0"/>
                        <a:t>$300. Total profits earned  = $100.</a:t>
                      </a:r>
                      <a:endParaRPr lang="en-US" sz="2000" dirty="0"/>
                    </a:p>
                  </a:txBody>
                  <a:tcPr/>
                </a:tc>
              </a:tr>
              <a:tr h="370840">
                <a:tc>
                  <a:txBody>
                    <a:bodyPr/>
                    <a:lstStyle/>
                    <a:p>
                      <a:pPr algn="just"/>
                      <a:r>
                        <a:rPr lang="en-US" sz="2000" dirty="0" smtClean="0"/>
                        <a:t>Payments of flour producers: $300</a:t>
                      </a:r>
                      <a:r>
                        <a:rPr lang="en-US" sz="2000" baseline="0" dirty="0" smtClean="0"/>
                        <a:t> to wheat producers, $100 as wages (to labor), $50 as interest (to creditors).</a:t>
                      </a:r>
                    </a:p>
                    <a:p>
                      <a:pPr algn="just"/>
                      <a:r>
                        <a:rPr lang="en-US" sz="2000" baseline="0" dirty="0" smtClean="0"/>
                        <a:t>Revenue earned by selling flour (to bread </a:t>
                      </a:r>
                      <a:r>
                        <a:rPr lang="en-US" sz="2000" baseline="0" dirty="0" smtClean="0"/>
                        <a:t>producers): </a:t>
                      </a:r>
                      <a:r>
                        <a:rPr lang="en-US" sz="2000" baseline="0" dirty="0" smtClean="0"/>
                        <a:t>$600. Total profits earned = $150.</a:t>
                      </a:r>
                      <a:endParaRPr lang="en-US" sz="2000" dirty="0"/>
                    </a:p>
                  </a:txBody>
                  <a:tcPr/>
                </a:tc>
              </a:tr>
              <a:tr h="370840">
                <a:tc>
                  <a:txBody>
                    <a:bodyPr/>
                    <a:lstStyle/>
                    <a:p>
                      <a:pPr algn="just"/>
                      <a:r>
                        <a:rPr lang="en-US" sz="2000" dirty="0" smtClean="0"/>
                        <a:t>Payments of bread </a:t>
                      </a:r>
                      <a:r>
                        <a:rPr lang="en-US" sz="2000" dirty="0" smtClean="0"/>
                        <a:t>producers:</a:t>
                      </a:r>
                      <a:r>
                        <a:rPr lang="en-US" sz="2000" baseline="0" dirty="0" smtClean="0"/>
                        <a:t> </a:t>
                      </a:r>
                      <a:r>
                        <a:rPr lang="en-US" sz="2000" baseline="0" dirty="0" smtClean="0"/>
                        <a:t>$600 to flour producers, $150 as wages (to labor), $50 as interest (to creditors).</a:t>
                      </a:r>
                    </a:p>
                    <a:p>
                      <a:pPr algn="just"/>
                      <a:r>
                        <a:rPr lang="en-US" sz="2000" baseline="0" dirty="0" smtClean="0"/>
                        <a:t>Revenue earned through sale of bread (to consumers): $1000. Total profits earned = $200. </a:t>
                      </a:r>
                      <a:endParaRPr lang="en-US" sz="2000" dirty="0"/>
                    </a:p>
                  </a:txBody>
                  <a:tcPr/>
                </a:tc>
              </a:tr>
            </a:tbl>
          </a:graphicData>
        </a:graphic>
      </p:graphicFrame>
      <p:sp>
        <p:nvSpPr>
          <p:cNvPr id="3" name="TextBox 2"/>
          <p:cNvSpPr txBox="1"/>
          <p:nvPr/>
        </p:nvSpPr>
        <p:spPr>
          <a:xfrm>
            <a:off x="441034" y="1191491"/>
            <a:ext cx="2149766"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smtClean="0"/>
              <a:t>Table 1 (Year 1)</a:t>
            </a:r>
            <a:endParaRPr lang="en-US" sz="2400" dirty="0"/>
          </a:p>
        </p:txBody>
      </p:sp>
    </p:spTree>
    <p:extLst>
      <p:ext uri="{BB962C8B-B14F-4D97-AF65-F5344CB8AC3E}">
        <p14:creationId xmlns:p14="http://schemas.microsoft.com/office/powerpoint/2010/main" val="29818796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6</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Table 1 presents our simple economy but with the inclusion of unsold wheat held as inventory. </a:t>
            </a:r>
          </a:p>
          <a:p>
            <a:pPr algn="just"/>
            <a:r>
              <a:rPr lang="en-US" dirty="0" smtClean="0"/>
              <a:t>The total value of wheat produced is $600. Only half of this is sold ($300) is sold to the flour producers. The other half remains unsold and is held and carried over to the following year by the wheat producers.</a:t>
            </a:r>
          </a:p>
          <a:p>
            <a:pPr algn="just"/>
            <a:r>
              <a:rPr lang="en-US" dirty="0" smtClean="0"/>
              <a:t>What implications does the introduction of this unsold wheat have for the calculation of this economy’s GDP?</a:t>
            </a:r>
            <a:endParaRPr lang="en-US" dirty="0"/>
          </a:p>
        </p:txBody>
      </p:sp>
    </p:spTree>
    <p:extLst>
      <p:ext uri="{BB962C8B-B14F-4D97-AF65-F5344CB8AC3E}">
        <p14:creationId xmlns:p14="http://schemas.microsoft.com/office/powerpoint/2010/main" val="4113438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6</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Consider the income method first. Given that this method sums up all net incomes/value added, the introduction of inventories does not introduce substantial complications. </a:t>
            </a:r>
          </a:p>
          <a:p>
            <a:pPr algn="just"/>
            <a:r>
              <a:rPr lang="en-US" dirty="0" smtClean="0"/>
              <a:t>All the net incomes paid by all producers are still summed up, regardless of whether these incomes were generated on goods actually sold or on unsold goods.</a:t>
            </a:r>
          </a:p>
          <a:p>
            <a:pPr algn="just"/>
            <a:r>
              <a:rPr lang="en-US" dirty="0" smtClean="0"/>
              <a:t>The only complication arises with the calculation of profits on the unsold wheat, this profit being unearned and therefore implicit. </a:t>
            </a:r>
          </a:p>
          <a:p>
            <a:pPr algn="just"/>
            <a:r>
              <a:rPr lang="en-US" dirty="0" smtClean="0"/>
              <a:t>GDP by this method = $1300 (extra $300 net incomes on wheat held as inventory).</a:t>
            </a:r>
            <a:endParaRPr lang="en-US" dirty="0"/>
          </a:p>
        </p:txBody>
      </p:sp>
    </p:spTree>
    <p:extLst>
      <p:ext uri="{BB962C8B-B14F-4D97-AF65-F5344CB8AC3E}">
        <p14:creationId xmlns:p14="http://schemas.microsoft.com/office/powerpoint/2010/main" val="2214908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6</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Consider now the expenditure method. If we continue to include only consumption expenditure, then GDP remains $1000. </a:t>
            </a:r>
          </a:p>
          <a:p>
            <a:pPr algn="just"/>
            <a:r>
              <a:rPr lang="en-US" dirty="0" smtClean="0"/>
              <a:t>A mismatch between this figure and that calculated by the income method. </a:t>
            </a:r>
          </a:p>
          <a:p>
            <a:pPr algn="just"/>
            <a:r>
              <a:rPr lang="en-US" dirty="0" smtClean="0"/>
              <a:t>To maintain equivalence (identical equality) we need to re-define the category of total expenditure. </a:t>
            </a:r>
          </a:p>
          <a:p>
            <a:pPr algn="just"/>
            <a:r>
              <a:rPr lang="en-US" dirty="0" smtClean="0"/>
              <a:t>A new category of expenditure – investment expenditure is therefore introduced.</a:t>
            </a:r>
            <a:endParaRPr lang="en-US" dirty="0"/>
          </a:p>
        </p:txBody>
      </p:sp>
    </p:spTree>
    <p:extLst>
      <p:ext uri="{BB962C8B-B14F-4D97-AF65-F5344CB8AC3E}">
        <p14:creationId xmlns:p14="http://schemas.microsoft.com/office/powerpoint/2010/main" val="1635253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a:t>6</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entire amount of unsold wheat held as inventory is valued at the prevailing market price. The market value of the unsold stock is $300. </a:t>
            </a:r>
          </a:p>
          <a:p>
            <a:pPr algn="just"/>
            <a:r>
              <a:rPr lang="en-US" dirty="0" smtClean="0"/>
              <a:t>By holding this unsold stock, the wheat producers have implicitly expended money on it (not selling something and holding it instead is equivalent to buying at the prevailing price).</a:t>
            </a:r>
          </a:p>
          <a:p>
            <a:pPr algn="just"/>
            <a:r>
              <a:rPr lang="en-US" dirty="0" smtClean="0"/>
              <a:t>Thus, the value of unsold wheat is counted as investment expenditure. </a:t>
            </a:r>
          </a:p>
          <a:p>
            <a:pPr algn="just"/>
            <a:r>
              <a:rPr lang="en-US" dirty="0" smtClean="0"/>
              <a:t>GDP  = $1300 = $1000 (consumption expenditure) and $300 (investment expenditure).</a:t>
            </a:r>
            <a:endParaRPr lang="en-US" dirty="0"/>
          </a:p>
        </p:txBody>
      </p:sp>
    </p:spTree>
    <p:extLst>
      <p:ext uri="{BB962C8B-B14F-4D97-AF65-F5344CB8AC3E}">
        <p14:creationId xmlns:p14="http://schemas.microsoft.com/office/powerpoint/2010/main" val="4207228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6</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What about the output method? If final goods include only consumer goods, then GDP by this method  = $1000 (monetary value of final goods).</a:t>
            </a:r>
          </a:p>
          <a:p>
            <a:pPr algn="just"/>
            <a:r>
              <a:rPr lang="en-US" dirty="0" smtClean="0"/>
              <a:t>To obtain equivalence with other two methods, final goods broadened to include unsold goods carried over into following year/period. </a:t>
            </a:r>
          </a:p>
          <a:p>
            <a:pPr algn="just"/>
            <a:r>
              <a:rPr lang="en-US" dirty="0" smtClean="0"/>
              <a:t>Final goods now includes bread produced and sold and the unsold wheat. </a:t>
            </a:r>
          </a:p>
          <a:p>
            <a:pPr algn="just"/>
            <a:r>
              <a:rPr lang="en-US" dirty="0" smtClean="0"/>
              <a:t>GDP = $1300. $1000 (bread), $300 (unsold wheat).</a:t>
            </a:r>
            <a:endParaRPr lang="en-US" dirty="0"/>
          </a:p>
        </p:txBody>
      </p:sp>
    </p:spTree>
    <p:extLst>
      <p:ext uri="{BB962C8B-B14F-4D97-AF65-F5344CB8AC3E}">
        <p14:creationId xmlns:p14="http://schemas.microsoft.com/office/powerpoint/2010/main" val="3621944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6</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Treatment would be identical regardless of which good remains unsold. </a:t>
            </a:r>
          </a:p>
          <a:p>
            <a:pPr algn="just"/>
            <a:r>
              <a:rPr lang="en-US" dirty="0" smtClean="0"/>
              <a:t>If flour producers hold some amount of flour as inventory, then net incomes earned on it included in  income method, market value of unsold flour counted as part of investment expenditure, unsold flour included in final goods.</a:t>
            </a:r>
          </a:p>
          <a:p>
            <a:pPr algn="just"/>
            <a:r>
              <a:rPr lang="en-US" dirty="0" smtClean="0"/>
              <a:t>Likewise if the consumer good – bread – remains unsold at the end of the year. Market value of unsold consumer goods counted as part of investment expenditure.</a:t>
            </a:r>
            <a:endParaRPr lang="en-US" dirty="0"/>
          </a:p>
        </p:txBody>
      </p:sp>
    </p:spTree>
    <p:extLst>
      <p:ext uri="{BB962C8B-B14F-4D97-AF65-F5344CB8AC3E}">
        <p14:creationId xmlns:p14="http://schemas.microsoft.com/office/powerpoint/2010/main" val="3418997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1339</Words>
  <Application>Microsoft Office PowerPoint</Application>
  <PresentationFormat>On-screen Show (4:3)</PresentationFormat>
  <Paragraphs>68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Introduction</vt:lpstr>
      <vt:lpstr>Introduction</vt:lpstr>
      <vt:lpstr>Lecture 6</vt:lpstr>
      <vt:lpstr>Lecture 6</vt:lpstr>
      <vt:lpstr>Lecture 6</vt:lpstr>
      <vt:lpstr>Lecture 6</vt:lpstr>
      <vt:lpstr>Lecture 6</vt:lpstr>
      <vt:lpstr>Lecture 6</vt:lpstr>
      <vt:lpstr>Lecture 6</vt:lpstr>
      <vt:lpstr>Lecture 6</vt:lpstr>
      <vt:lpstr>Lecture 6</vt:lpstr>
      <vt:lpstr>Lecture 6</vt:lpstr>
      <vt:lpstr>Lecture 6</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4</dc:title>
  <dc:creator>GP</dc:creator>
  <cp:lastModifiedBy>GP</cp:lastModifiedBy>
  <cp:revision>27</cp:revision>
  <dcterms:created xsi:type="dcterms:W3CDTF">2013-05-14T15:01:09Z</dcterms:created>
  <dcterms:modified xsi:type="dcterms:W3CDTF">2013-05-25T21:34:51Z</dcterms:modified>
</cp:coreProperties>
</file>