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2" r:id="rId4"/>
    <p:sldId id="259" r:id="rId5"/>
    <p:sldId id="263" r:id="rId6"/>
    <p:sldId id="264" r:id="rId7"/>
    <p:sldId id="265" r:id="rId8"/>
    <p:sldId id="266" r:id="rId9"/>
    <p:sldId id="267"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213BF2-B723-40D6-AFBA-4F8DBD66C1BB}" type="datetimeFigureOut">
              <a:rPr lang="en-US" smtClean="0"/>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2195066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213BF2-B723-40D6-AFBA-4F8DBD66C1BB}" type="datetimeFigureOut">
              <a:rPr lang="en-US" smtClean="0"/>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1358302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213BF2-B723-40D6-AFBA-4F8DBD66C1BB}" type="datetimeFigureOut">
              <a:rPr lang="en-US" smtClean="0"/>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1378970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213BF2-B723-40D6-AFBA-4F8DBD66C1BB}" type="datetimeFigureOut">
              <a:rPr lang="en-US" smtClean="0"/>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192302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213BF2-B723-40D6-AFBA-4F8DBD66C1BB}" type="datetimeFigureOut">
              <a:rPr lang="en-US" smtClean="0"/>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418748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213BF2-B723-40D6-AFBA-4F8DBD66C1BB}" type="datetimeFigureOut">
              <a:rPr lang="en-US" smtClean="0"/>
              <a:t>6/3/2013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997040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213BF2-B723-40D6-AFBA-4F8DBD66C1BB}" type="datetimeFigureOut">
              <a:rPr lang="en-US" smtClean="0"/>
              <a:t>6/3/2013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2045135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213BF2-B723-40D6-AFBA-4F8DBD66C1BB}" type="datetimeFigureOut">
              <a:rPr lang="en-US" smtClean="0"/>
              <a:t>6/3/2013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1140852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213BF2-B723-40D6-AFBA-4F8DBD66C1BB}" type="datetimeFigureOut">
              <a:rPr lang="en-US" smtClean="0"/>
              <a:t>6/3/2013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2528224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213BF2-B723-40D6-AFBA-4F8DBD66C1BB}" type="datetimeFigureOut">
              <a:rPr lang="en-US" smtClean="0"/>
              <a:t>6/3/2013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123582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213BF2-B723-40D6-AFBA-4F8DBD66C1BB}" type="datetimeFigureOut">
              <a:rPr lang="en-US" smtClean="0"/>
              <a:t>6/3/2013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A92B9-6EEE-41B0-878D-CA9F5C771482}" type="slidenum">
              <a:rPr lang="en-US" smtClean="0"/>
              <a:t>‹#›</a:t>
            </a:fld>
            <a:endParaRPr lang="en-US"/>
          </a:p>
        </p:txBody>
      </p:sp>
    </p:spTree>
    <p:extLst>
      <p:ext uri="{BB962C8B-B14F-4D97-AF65-F5344CB8AC3E}">
        <p14:creationId xmlns:p14="http://schemas.microsoft.com/office/powerpoint/2010/main" val="3761368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213BF2-B723-40D6-AFBA-4F8DBD66C1BB}" type="datetimeFigureOut">
              <a:rPr lang="en-US" smtClean="0"/>
              <a:t>6/3/2013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BA92B9-6EEE-41B0-878D-CA9F5C771482}" type="slidenum">
              <a:rPr lang="en-US" smtClean="0"/>
              <a:t>‹#›</a:t>
            </a:fld>
            <a:endParaRPr lang="en-US"/>
          </a:p>
        </p:txBody>
      </p:sp>
    </p:spTree>
    <p:extLst>
      <p:ext uri="{BB962C8B-B14F-4D97-AF65-F5344CB8AC3E}">
        <p14:creationId xmlns:p14="http://schemas.microsoft.com/office/powerpoint/2010/main" val="2125285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The aim of this lecture is to introduce and explain certain concepts very closely related to the concept of National Income analyzed in lectures 3 and 4.</a:t>
            </a:r>
          </a:p>
          <a:p>
            <a:pPr algn="just"/>
            <a:r>
              <a:rPr lang="en-US" dirty="0" smtClean="0"/>
              <a:t>The concepts of Consumption Expenditure, Final Products/Goods, Monetary Value of Final Goods (Gross Domestic Product (GDP)).</a:t>
            </a:r>
          </a:p>
          <a:p>
            <a:pPr algn="just"/>
            <a:r>
              <a:rPr lang="en-US" dirty="0" smtClean="0"/>
              <a:t>Will also cover the necessary equality between national income, total consumption expenditure and GDP.</a:t>
            </a:r>
            <a:endParaRPr lang="en-US" dirty="0"/>
          </a:p>
        </p:txBody>
      </p:sp>
    </p:spTree>
    <p:extLst>
      <p:ext uri="{BB962C8B-B14F-4D97-AF65-F5344CB8AC3E}">
        <p14:creationId xmlns:p14="http://schemas.microsoft.com/office/powerpoint/2010/main" val="1994327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5</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Our analysis so far has focused on a simple economy with only a consumer good and two non-durable capital goods (intermediate goods). </a:t>
            </a:r>
          </a:p>
          <a:p>
            <a:pPr algn="just"/>
            <a:r>
              <a:rPr lang="en-US" dirty="0" smtClean="0"/>
              <a:t>Nevertheless, one very important conclusion regarding GDP can be drawn which is valid for any economy, however complex.</a:t>
            </a:r>
          </a:p>
          <a:p>
            <a:pPr algn="just"/>
            <a:r>
              <a:rPr lang="en-US" dirty="0" smtClean="0"/>
              <a:t>GDP completely excludes (nets out) all inter-producer payments and thus all expenditure incurred on intermediate goods used up as inputs in producing consumer goods. </a:t>
            </a:r>
          </a:p>
          <a:p>
            <a:pPr algn="just"/>
            <a:r>
              <a:rPr lang="en-US" dirty="0" smtClean="0"/>
              <a:t>These goods are not included in Final Goods and thus their monetary value not included in GDP. </a:t>
            </a:r>
            <a:endParaRPr lang="en-US" dirty="0"/>
          </a:p>
        </p:txBody>
      </p:sp>
    </p:spTree>
    <p:extLst>
      <p:ext uri="{BB962C8B-B14F-4D97-AF65-F5344CB8AC3E}">
        <p14:creationId xmlns:p14="http://schemas.microsoft.com/office/powerpoint/2010/main" val="2422875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a:t>5</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90500631"/>
              </p:ext>
            </p:extLst>
          </p:nvPr>
        </p:nvGraphicFramePr>
        <p:xfrm>
          <a:off x="457200" y="1676400"/>
          <a:ext cx="8229600" cy="466344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400" dirty="0" smtClean="0"/>
                        <a:t>Payments</a:t>
                      </a:r>
                      <a:r>
                        <a:rPr lang="en-US" sz="2400" baseline="0" dirty="0" smtClean="0"/>
                        <a:t> of wheat producers: $150 as wages (to labor), $50 as interest (to creditors/imputed). </a:t>
                      </a:r>
                    </a:p>
                    <a:p>
                      <a:pPr algn="just"/>
                      <a:r>
                        <a:rPr lang="en-US" sz="2400" baseline="0" dirty="0" smtClean="0"/>
                        <a:t>Revenue earned by selling wheat (to flour producers): $300. Total profits earned  = $100.</a:t>
                      </a:r>
                      <a:endParaRPr lang="en-US" sz="2400" dirty="0"/>
                    </a:p>
                  </a:txBody>
                  <a:tcPr/>
                </a:tc>
              </a:tr>
              <a:tr h="370840">
                <a:tc>
                  <a:txBody>
                    <a:bodyPr/>
                    <a:lstStyle/>
                    <a:p>
                      <a:pPr algn="just"/>
                      <a:r>
                        <a:rPr lang="en-US" sz="2400" dirty="0" smtClean="0"/>
                        <a:t>Payments of flour producers: $300</a:t>
                      </a:r>
                      <a:r>
                        <a:rPr lang="en-US" sz="2400" baseline="0" dirty="0" smtClean="0"/>
                        <a:t> to wheat producers, $100 as wages (to labor), $50 as interest (to creditors).</a:t>
                      </a:r>
                    </a:p>
                    <a:p>
                      <a:pPr algn="just"/>
                      <a:r>
                        <a:rPr lang="en-US" sz="2400" baseline="0" dirty="0" smtClean="0"/>
                        <a:t>Revenue earned by selling flour (to bread producers): $600. Total profits earned = $150.</a:t>
                      </a:r>
                      <a:endParaRPr lang="en-US" sz="2400" dirty="0"/>
                    </a:p>
                  </a:txBody>
                  <a:tcPr/>
                </a:tc>
              </a:tr>
              <a:tr h="370840">
                <a:tc>
                  <a:txBody>
                    <a:bodyPr/>
                    <a:lstStyle/>
                    <a:p>
                      <a:pPr algn="just"/>
                      <a:r>
                        <a:rPr lang="en-US" sz="2400" dirty="0" smtClean="0"/>
                        <a:t>Payments of bread producers:</a:t>
                      </a:r>
                      <a:r>
                        <a:rPr lang="en-US" sz="2400" baseline="0" dirty="0" smtClean="0"/>
                        <a:t> $600 to flour producers, $150 as wages (to labor), $50 as interest (to creditors).</a:t>
                      </a:r>
                    </a:p>
                    <a:p>
                      <a:pPr algn="just"/>
                      <a:r>
                        <a:rPr lang="en-US" sz="2400" baseline="0" dirty="0" smtClean="0"/>
                        <a:t>Revenue earned through sale of bread (to consumers): $1000. Total profits earned = $200. </a:t>
                      </a:r>
                      <a:endParaRPr lang="en-US" sz="2400" dirty="0"/>
                    </a:p>
                  </a:txBody>
                  <a:tcPr/>
                </a:tc>
              </a:tr>
            </a:tbl>
          </a:graphicData>
        </a:graphic>
      </p:graphicFrame>
      <p:sp>
        <p:nvSpPr>
          <p:cNvPr id="3" name="TextBox 2"/>
          <p:cNvSpPr txBox="1"/>
          <p:nvPr/>
        </p:nvSpPr>
        <p:spPr>
          <a:xfrm>
            <a:off x="441034" y="1191491"/>
            <a:ext cx="1311566"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smtClean="0"/>
              <a:t>Table </a:t>
            </a:r>
            <a:r>
              <a:rPr lang="en-US" sz="2400" dirty="0"/>
              <a:t>1</a:t>
            </a:r>
          </a:p>
        </p:txBody>
      </p:sp>
    </p:spTree>
    <p:extLst>
      <p:ext uri="{BB962C8B-B14F-4D97-AF65-F5344CB8AC3E}">
        <p14:creationId xmlns:p14="http://schemas.microsoft.com/office/powerpoint/2010/main" val="3730758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5</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National Income of this economy (sum of Net Incomes earned/sum of wages, interest and profits/sum of Value Added) = $1000.</a:t>
            </a:r>
          </a:p>
          <a:p>
            <a:pPr algn="just"/>
            <a:r>
              <a:rPr lang="en-US" dirty="0" smtClean="0"/>
              <a:t>The Total Gross Income earned by the producer of any product = Total Net Income earned in its production + Total Net Incomes earned in the production of (previously produced inputs/capital goods).</a:t>
            </a:r>
          </a:p>
          <a:p>
            <a:pPr algn="just"/>
            <a:r>
              <a:rPr lang="en-US" dirty="0" smtClean="0"/>
              <a:t>The Total Gross Income earned in bread production = Total Net Incomes earned in bread, flour and wheat production.  </a:t>
            </a:r>
            <a:endParaRPr lang="en-US" dirty="0"/>
          </a:p>
        </p:txBody>
      </p:sp>
    </p:spTree>
    <p:extLst>
      <p:ext uri="{BB962C8B-B14F-4D97-AF65-F5344CB8AC3E}">
        <p14:creationId xmlns:p14="http://schemas.microsoft.com/office/powerpoint/2010/main" val="3146537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5</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5369117"/>
              </p:ext>
            </p:extLst>
          </p:nvPr>
        </p:nvGraphicFramePr>
        <p:xfrm>
          <a:off x="457200" y="1752600"/>
          <a:ext cx="8229600" cy="2103120"/>
        </p:xfrm>
        <a:graphic>
          <a:graphicData uri="http://schemas.openxmlformats.org/drawingml/2006/table">
            <a:tbl>
              <a:tblPr firstRow="1" bandRow="1">
                <a:tableStyleId>{5940675A-B579-460E-94D1-54222C63F5DA}</a:tableStyleId>
              </a:tblPr>
              <a:tblGrid>
                <a:gridCol w="8229600"/>
              </a:tblGrid>
              <a:tr h="370840">
                <a:tc>
                  <a:txBody>
                    <a:bodyPr/>
                    <a:lstStyle/>
                    <a:p>
                      <a:r>
                        <a:rPr lang="en-US" sz="2000" dirty="0" smtClean="0">
                          <a:solidFill>
                            <a:schemeClr val="tx1"/>
                          </a:solidFill>
                        </a:rPr>
                        <a:t>Total</a:t>
                      </a:r>
                      <a:r>
                        <a:rPr lang="en-US" sz="2000" baseline="0" dirty="0" smtClean="0">
                          <a:solidFill>
                            <a:schemeClr val="tx1"/>
                          </a:solidFill>
                        </a:rPr>
                        <a:t> G</a:t>
                      </a:r>
                      <a:r>
                        <a:rPr lang="en-US" sz="2000" dirty="0" smtClean="0">
                          <a:solidFill>
                            <a:schemeClr val="tx1"/>
                          </a:solidFill>
                        </a:rPr>
                        <a:t>ross Income</a:t>
                      </a:r>
                      <a:r>
                        <a:rPr lang="en-US" sz="2000" baseline="0" dirty="0" smtClean="0">
                          <a:solidFill>
                            <a:schemeClr val="tx1"/>
                          </a:solidFill>
                        </a:rPr>
                        <a:t> earned in bread production = $1000. </a:t>
                      </a:r>
                    </a:p>
                    <a:p>
                      <a:r>
                        <a:rPr lang="en-US" sz="2000" baseline="0" dirty="0" smtClean="0">
                          <a:solidFill>
                            <a:schemeClr val="tx1"/>
                          </a:solidFill>
                        </a:rPr>
                        <a:t>Total Net Income earned in bread production  = $ 400 ($200 + $150 + $50)</a:t>
                      </a:r>
                    </a:p>
                  </a:txBody>
                  <a:tcPr/>
                </a:tc>
              </a:tr>
              <a:tr h="370840">
                <a:tc>
                  <a:txBody>
                    <a:bodyPr/>
                    <a:lstStyle/>
                    <a:p>
                      <a:r>
                        <a:rPr lang="en-US" sz="2000" dirty="0" smtClean="0">
                          <a:solidFill>
                            <a:schemeClr val="tx1"/>
                          </a:solidFill>
                        </a:rPr>
                        <a:t>Total Gross Income earned in flour production</a:t>
                      </a:r>
                      <a:r>
                        <a:rPr lang="en-US" sz="2000" baseline="0" dirty="0" smtClean="0">
                          <a:solidFill>
                            <a:schemeClr val="tx1"/>
                          </a:solidFill>
                        </a:rPr>
                        <a:t> = $600.</a:t>
                      </a:r>
                    </a:p>
                    <a:p>
                      <a:r>
                        <a:rPr lang="en-US" sz="2000" baseline="0" dirty="0" smtClean="0">
                          <a:solidFill>
                            <a:schemeClr val="tx1"/>
                          </a:solidFill>
                        </a:rPr>
                        <a:t>Total Net Income earned in flour production  = $300 ($150 + $100 + $50)</a:t>
                      </a:r>
                      <a:endParaRPr lang="en-US" sz="2000" dirty="0">
                        <a:solidFill>
                          <a:schemeClr val="tx1"/>
                        </a:solidFill>
                      </a:endParaRPr>
                    </a:p>
                  </a:txBody>
                  <a:tcPr/>
                </a:tc>
              </a:tr>
              <a:tr h="370840">
                <a:tc>
                  <a:txBody>
                    <a:bodyPr/>
                    <a:lstStyle/>
                    <a:p>
                      <a:r>
                        <a:rPr lang="en-US" sz="2000" dirty="0" smtClean="0">
                          <a:solidFill>
                            <a:schemeClr val="tx1"/>
                          </a:solidFill>
                        </a:rPr>
                        <a:t>Total Gross Income earned</a:t>
                      </a:r>
                      <a:r>
                        <a:rPr lang="en-US" sz="2000" baseline="0" dirty="0" smtClean="0">
                          <a:solidFill>
                            <a:schemeClr val="tx1"/>
                          </a:solidFill>
                        </a:rPr>
                        <a:t> in wheat production = $300</a:t>
                      </a:r>
                    </a:p>
                    <a:p>
                      <a:r>
                        <a:rPr lang="en-US" sz="2000" baseline="0" dirty="0" smtClean="0">
                          <a:solidFill>
                            <a:schemeClr val="tx1"/>
                          </a:solidFill>
                        </a:rPr>
                        <a:t>Total Net Income earned in wheat production  = $300 ($100 + $150 + $50)</a:t>
                      </a:r>
                      <a:endParaRPr lang="en-US" sz="2000" dirty="0">
                        <a:solidFill>
                          <a:schemeClr val="tx1"/>
                        </a:solidFill>
                      </a:endParaRPr>
                    </a:p>
                  </a:txBody>
                  <a:tcPr/>
                </a:tc>
              </a:tr>
            </a:tbl>
          </a:graphicData>
        </a:graphic>
      </p:graphicFrame>
      <p:sp>
        <p:nvSpPr>
          <p:cNvPr id="5" name="TextBox 4"/>
          <p:cNvSpPr txBox="1"/>
          <p:nvPr/>
        </p:nvSpPr>
        <p:spPr>
          <a:xfrm>
            <a:off x="457200" y="4038600"/>
            <a:ext cx="6629400" cy="272382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a:buFont typeface="Arial" pitchFamily="34" charset="0"/>
              <a:buChar char="•"/>
            </a:pPr>
            <a:r>
              <a:rPr lang="en-US" sz="1900" dirty="0" smtClean="0"/>
              <a:t>Total Gross Income earned in bread production ($1000) = Sum of Total Net Incomes earned in bread, flour and wheat production ($400 + $300 + 300)</a:t>
            </a:r>
          </a:p>
          <a:p>
            <a:pPr marL="285750" indent="-285750" algn="just">
              <a:buFont typeface="Arial" pitchFamily="34" charset="0"/>
              <a:buChar char="•"/>
            </a:pPr>
            <a:r>
              <a:rPr lang="en-US" sz="1900" dirty="0" smtClean="0"/>
              <a:t>Total Gross Income earned in flour production ($600) = Sum of Total Net Incomes earned in flour and wheat production ($300 + $300)</a:t>
            </a:r>
          </a:p>
          <a:p>
            <a:pPr marL="285750" indent="-285750" algn="just">
              <a:buFont typeface="Arial" pitchFamily="34" charset="0"/>
              <a:buChar char="•"/>
            </a:pPr>
            <a:r>
              <a:rPr lang="en-US" sz="1900" dirty="0" smtClean="0"/>
              <a:t>Total Gross Income earned in wheat production ($300) = Total Net Income earned in wheat production ($300). No capital goods used.</a:t>
            </a:r>
          </a:p>
        </p:txBody>
      </p:sp>
      <p:sp>
        <p:nvSpPr>
          <p:cNvPr id="7" name="TextBox 6"/>
          <p:cNvSpPr txBox="1"/>
          <p:nvPr/>
        </p:nvSpPr>
        <p:spPr>
          <a:xfrm>
            <a:off x="457200" y="1339334"/>
            <a:ext cx="9906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000" dirty="0" smtClean="0"/>
              <a:t>Table </a:t>
            </a:r>
            <a:r>
              <a:rPr lang="en-US" sz="2000" dirty="0"/>
              <a:t>2</a:t>
            </a:r>
          </a:p>
        </p:txBody>
      </p:sp>
    </p:spTree>
    <p:extLst>
      <p:ext uri="{BB962C8B-B14F-4D97-AF65-F5344CB8AC3E}">
        <p14:creationId xmlns:p14="http://schemas.microsoft.com/office/powerpoint/2010/main" val="13714043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5</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t>I</a:t>
            </a:r>
            <a:r>
              <a:rPr lang="en-US" dirty="0" smtClean="0"/>
              <a:t>n this economy, the Total Gross Income earned in the production of the only consumer good produced (bread) is equivalent to the National Income (Total Net Incomes earned/Sum of Value Added).</a:t>
            </a:r>
          </a:p>
          <a:p>
            <a:pPr algn="just"/>
            <a:r>
              <a:rPr lang="en-US" dirty="0" smtClean="0"/>
              <a:t>Total Gross Income earned by bread producers (total revenue generated by the production and sale of bread) is nothing but the total amount of expenditure incurred on consumer goods in this economy.</a:t>
            </a:r>
          </a:p>
          <a:p>
            <a:pPr algn="just"/>
            <a:r>
              <a:rPr lang="en-US" dirty="0" smtClean="0"/>
              <a:t>This implies that National Income ($1000) is equivalent/necessarily equal to Total Consumption Expenditure ($1000). </a:t>
            </a:r>
            <a:endParaRPr lang="en-US" dirty="0"/>
          </a:p>
        </p:txBody>
      </p:sp>
    </p:spTree>
    <p:extLst>
      <p:ext uri="{BB962C8B-B14F-4D97-AF65-F5344CB8AC3E}">
        <p14:creationId xmlns:p14="http://schemas.microsoft.com/office/powerpoint/2010/main" val="2985661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5</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In our imaginary economy, three products are produced in a year – one consumer good (bread) and two capital goods (flour and wheat).</a:t>
            </a:r>
          </a:p>
          <a:p>
            <a:pPr algn="just"/>
            <a:r>
              <a:rPr lang="en-US" dirty="0" smtClean="0"/>
              <a:t>The two capital goods are not durable. They are fully used up in the production process/ cannot yield any services next year if used this year.</a:t>
            </a:r>
          </a:p>
          <a:p>
            <a:pPr algn="just"/>
            <a:r>
              <a:rPr lang="en-US" dirty="0" smtClean="0"/>
              <a:t>They constitute working capital. Commonly called intermediate goods. </a:t>
            </a:r>
            <a:r>
              <a:rPr lang="en-US" dirty="0"/>
              <a:t>I</a:t>
            </a:r>
            <a:r>
              <a:rPr lang="en-US" dirty="0" smtClean="0"/>
              <a:t>n (non-Austrian) Macroeconomics the term capital goods is usually restricted to durable capital goods.</a:t>
            </a:r>
          </a:p>
        </p:txBody>
      </p:sp>
    </p:spTree>
    <p:extLst>
      <p:ext uri="{BB962C8B-B14F-4D97-AF65-F5344CB8AC3E}">
        <p14:creationId xmlns:p14="http://schemas.microsoft.com/office/powerpoint/2010/main" val="783644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5</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Out of these three goods, only bread qualifies as a “Final Product/Good” since </a:t>
            </a:r>
            <a:r>
              <a:rPr lang="en-US" dirty="0"/>
              <a:t>f</a:t>
            </a:r>
            <a:r>
              <a:rPr lang="en-US" dirty="0" smtClean="0"/>
              <a:t>lour and wheat are completely used up in the production of bread.</a:t>
            </a:r>
          </a:p>
          <a:p>
            <a:pPr algn="just"/>
            <a:r>
              <a:rPr lang="en-US" dirty="0" smtClean="0"/>
              <a:t>The product yielded by productive activities is bread, not bread plus flour plus wheat.</a:t>
            </a:r>
          </a:p>
          <a:p>
            <a:pPr algn="just"/>
            <a:r>
              <a:rPr lang="en-US" dirty="0" smtClean="0"/>
              <a:t>It is important to note that Final </a:t>
            </a:r>
            <a:r>
              <a:rPr lang="en-US" dirty="0"/>
              <a:t>G</a:t>
            </a:r>
            <a:r>
              <a:rPr lang="en-US" dirty="0" smtClean="0"/>
              <a:t>oods are a sub-set of all the goods produced in a year. Only consumer goods are included; intermediate goods/working capital are excluded. </a:t>
            </a:r>
            <a:endParaRPr lang="en-US" dirty="0"/>
          </a:p>
        </p:txBody>
      </p:sp>
    </p:spTree>
    <p:extLst>
      <p:ext uri="{BB962C8B-B14F-4D97-AF65-F5344CB8AC3E}">
        <p14:creationId xmlns:p14="http://schemas.microsoft.com/office/powerpoint/2010/main" val="2805741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5</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The total monetary value of all final goods produced in an economy during a given period of time is defined to be the economy’s Value of National Output or Gross National Product (GDP).</a:t>
            </a:r>
          </a:p>
          <a:p>
            <a:pPr algn="just"/>
            <a:r>
              <a:rPr lang="en-US" dirty="0" smtClean="0"/>
              <a:t>In our example, given that the only final good is bread, the GNP is equivalent to Total Consumer Expenditure (both being $1000).</a:t>
            </a:r>
          </a:p>
          <a:p>
            <a:pPr algn="just"/>
            <a:r>
              <a:rPr lang="en-US" dirty="0" smtClean="0"/>
              <a:t>In our imaginary economy, National Income, Consumer Expenditure and GDP are equivalent to each other. This holds true for any economy where only consumer goods and intermediate goods are produced (and the entire supply of all goods produced is used).</a:t>
            </a:r>
          </a:p>
        </p:txBody>
      </p:sp>
    </p:spTree>
    <p:extLst>
      <p:ext uri="{BB962C8B-B14F-4D97-AF65-F5344CB8AC3E}">
        <p14:creationId xmlns:p14="http://schemas.microsoft.com/office/powerpoint/2010/main" val="336465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5</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GDP, National Income and Consumer Expenditure are identically/necessarily equal (or equivalent). </a:t>
            </a:r>
          </a:p>
          <a:p>
            <a:pPr algn="just"/>
            <a:r>
              <a:rPr lang="en-US" dirty="0" smtClean="0"/>
              <a:t>They can never be unequal given that </a:t>
            </a:r>
            <a:r>
              <a:rPr lang="en-US" dirty="0"/>
              <a:t>t</a:t>
            </a:r>
            <a:r>
              <a:rPr lang="en-US" dirty="0" smtClean="0"/>
              <a:t>he concepts are defined to yield the equality.</a:t>
            </a:r>
          </a:p>
          <a:p>
            <a:pPr algn="just"/>
            <a:r>
              <a:rPr lang="en-US" dirty="0" smtClean="0"/>
              <a:t>From this, it follows that the GDP of an economy with only consumer and intermediate goods can be calculated in three different ways – the income, expenditure and output methods.</a:t>
            </a:r>
          </a:p>
          <a:p>
            <a:pPr algn="just"/>
            <a:r>
              <a:rPr lang="en-US" dirty="0" smtClean="0"/>
              <a:t>Sum up all Net Incomes/calculate Total Consumer Expenditure/ calculate the monetary value of Final </a:t>
            </a:r>
            <a:r>
              <a:rPr lang="en-US" dirty="0"/>
              <a:t>G</a:t>
            </a:r>
            <a:r>
              <a:rPr lang="en-US" dirty="0" smtClean="0"/>
              <a:t>oods.</a:t>
            </a:r>
            <a:endParaRPr lang="en-US" dirty="0"/>
          </a:p>
        </p:txBody>
      </p:sp>
    </p:spTree>
    <p:extLst>
      <p:ext uri="{BB962C8B-B14F-4D97-AF65-F5344CB8AC3E}">
        <p14:creationId xmlns:p14="http://schemas.microsoft.com/office/powerpoint/2010/main" val="251788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1006</Words>
  <Application>Microsoft Office PowerPoint</Application>
  <PresentationFormat>On-screen Show (4:3)</PresentationFormat>
  <Paragraphs>53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Introduction</vt:lpstr>
      <vt:lpstr>Lecture 5</vt:lpstr>
      <vt:lpstr>Lecture 5</vt:lpstr>
      <vt:lpstr>Lecture 5</vt:lpstr>
      <vt:lpstr>Lecture 5</vt:lpstr>
      <vt:lpstr>Lecture 5</vt:lpstr>
      <vt:lpstr>Lecture 5</vt:lpstr>
      <vt:lpstr>Lecture 5</vt:lpstr>
      <vt:lpstr>Lecture 5</vt:lpstr>
      <vt:lpstr>Lecture 5</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3</dc:title>
  <dc:creator>GP</dc:creator>
  <cp:lastModifiedBy>GP</cp:lastModifiedBy>
  <cp:revision>45</cp:revision>
  <dcterms:created xsi:type="dcterms:W3CDTF">2013-05-13T20:56:00Z</dcterms:created>
  <dcterms:modified xsi:type="dcterms:W3CDTF">2013-06-03T15:21:50Z</dcterms:modified>
</cp:coreProperties>
</file>