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6" r:id="rId3"/>
    <p:sldId id="257" r:id="rId4"/>
    <p:sldId id="258" r:id="rId5"/>
    <p:sldId id="259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CC7AC-83D5-442C-B375-03D558A37A06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CB15F-BB5A-4020-8CE3-56F8D889F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8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10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56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87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41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49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15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11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4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0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5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9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0EC53-7806-4C6A-A3C0-265DB6E55338}" type="datetimeFigureOut">
              <a:rPr lang="en-US" smtClean="0"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E9C67-BD3B-4BC2-AE5C-A52163AF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3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In lecture 3 we began the process of calculating the national income of a simple, imaginary economy. </a:t>
            </a:r>
          </a:p>
          <a:p>
            <a:pPr algn="just"/>
            <a:r>
              <a:rPr lang="en-US" dirty="0" smtClean="0"/>
              <a:t>In our economy only three products were produced during a year – a consumer good (bread) and two capital goods (flour and wheat).</a:t>
            </a:r>
          </a:p>
          <a:p>
            <a:pPr algn="just"/>
            <a:r>
              <a:rPr lang="en-US" dirty="0" smtClean="0"/>
              <a:t>In this lecture we will complete the analysis of national income.</a:t>
            </a:r>
          </a:p>
          <a:p>
            <a:pPr algn="just"/>
            <a:r>
              <a:rPr lang="en-US" dirty="0" smtClean="0"/>
              <a:t>Before doing so will briefly revise the difference between gross and net incomes.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8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/>
              <a:t>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403353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producer: $15 as wages (to labor), $5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from </a:t>
                      </a:r>
                      <a:r>
                        <a:rPr lang="en-US" sz="2400" baseline="0" dirty="0" smtClean="0"/>
                        <a:t>wheat sold (to flour producer): $30. </a:t>
                      </a:r>
                      <a:endParaRPr lang="en-US" sz="2400" baseline="0" dirty="0" smtClean="0"/>
                    </a:p>
                    <a:p>
                      <a:pPr algn="just"/>
                      <a:r>
                        <a:rPr lang="en-US" sz="2400" baseline="0" dirty="0" smtClean="0"/>
                        <a:t>Profit </a:t>
                      </a:r>
                      <a:r>
                        <a:rPr lang="en-US" sz="2400" baseline="0" dirty="0" smtClean="0"/>
                        <a:t>earned  = $10.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producer: $30 on</a:t>
                      </a:r>
                      <a:r>
                        <a:rPr lang="en-US" sz="2400" baseline="0" dirty="0" smtClean="0"/>
                        <a:t> wheat (to wheat producer), $10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from </a:t>
                      </a:r>
                      <a:r>
                        <a:rPr lang="en-US" sz="2400" baseline="0" dirty="0" smtClean="0"/>
                        <a:t>flour sold (to bread producer): $60. Profit earned = $15.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producer:</a:t>
                      </a:r>
                      <a:r>
                        <a:rPr lang="en-US" sz="2400" baseline="0" dirty="0" smtClean="0"/>
                        <a:t> $60 on flour (to flour producer), $15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from bread sold (to consumers): $100. Profit earned = $20.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214643"/>
            <a:ext cx="1447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Table 1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5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P</a:t>
            </a:r>
            <a:r>
              <a:rPr lang="en-US" dirty="0" smtClean="0"/>
              <a:t>rofits</a:t>
            </a:r>
            <a:r>
              <a:rPr lang="en-US" dirty="0"/>
              <a:t>, wages and interest constitute net </a:t>
            </a:r>
            <a:r>
              <a:rPr lang="en-US" dirty="0" smtClean="0"/>
              <a:t>incomes (or final payments).  </a:t>
            </a:r>
            <a:endParaRPr lang="en-US" dirty="0"/>
          </a:p>
          <a:p>
            <a:pPr algn="just"/>
            <a:r>
              <a:rPr lang="en-US" dirty="0"/>
              <a:t>The money received by the producers of bread, flour and wheat when they sell their products (either to other producers or consumers) constitute gross </a:t>
            </a:r>
            <a:r>
              <a:rPr lang="en-US" dirty="0" smtClean="0"/>
              <a:t>incomes. </a:t>
            </a:r>
            <a:endParaRPr lang="en-US" dirty="0"/>
          </a:p>
          <a:p>
            <a:pPr algn="just"/>
            <a:r>
              <a:rPr lang="en-US" dirty="0" smtClean="0"/>
              <a:t>Keeping these points in mind, let us proceed to define  the concept of National Income.</a:t>
            </a:r>
          </a:p>
          <a:p>
            <a:pPr algn="just"/>
            <a:r>
              <a:rPr lang="en-US" dirty="0" smtClean="0"/>
              <a:t>Make use of figures in Table 2 which show aggregate payments in this imaginary economy assuming ten firms produce each good.</a:t>
            </a:r>
          </a:p>
        </p:txBody>
      </p:sp>
    </p:spTree>
    <p:extLst>
      <p:ext uri="{BB962C8B-B14F-4D97-AF65-F5344CB8AC3E}">
        <p14:creationId xmlns:p14="http://schemas.microsoft.com/office/powerpoint/2010/main" val="428615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500577"/>
              </p:ext>
            </p:extLst>
          </p:nvPr>
        </p:nvGraphicFramePr>
        <p:xfrm>
          <a:off x="457200" y="1676400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producers: $150 as wages (to labor), $50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wheat (to flour </a:t>
                      </a:r>
                      <a:r>
                        <a:rPr lang="en-US" sz="2400" baseline="0" dirty="0" smtClean="0"/>
                        <a:t>producers): </a:t>
                      </a:r>
                      <a:r>
                        <a:rPr lang="en-US" sz="2400" baseline="0" dirty="0" smtClean="0"/>
                        <a:t>$300. Total profits earned  = $100.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producers: $300 on</a:t>
                      </a:r>
                      <a:r>
                        <a:rPr lang="en-US" sz="2400" baseline="0" dirty="0" smtClean="0"/>
                        <a:t> wheat (to wheat producers), $100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flour (to bread </a:t>
                      </a:r>
                      <a:r>
                        <a:rPr lang="en-US" sz="2400" baseline="0" dirty="0" smtClean="0"/>
                        <a:t>producers): </a:t>
                      </a:r>
                      <a:r>
                        <a:rPr lang="en-US" sz="2400" baseline="0" dirty="0" smtClean="0"/>
                        <a:t>$600. Total profits earned = $150.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</a:t>
                      </a:r>
                      <a:r>
                        <a:rPr lang="en-US" sz="2400" smtClean="0"/>
                        <a:t>bread </a:t>
                      </a:r>
                      <a:r>
                        <a:rPr lang="en-US" sz="2400" smtClean="0"/>
                        <a:t>producers:</a:t>
                      </a:r>
                      <a:r>
                        <a:rPr lang="en-US" sz="2400" baseline="0" smtClean="0"/>
                        <a:t> </a:t>
                      </a:r>
                      <a:r>
                        <a:rPr lang="en-US" sz="2400" baseline="0" dirty="0" smtClean="0"/>
                        <a:t>$600 on flour (to flour producers), $150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through sale of bread (to consumers): $1000. Total profits earned = $200.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034" y="1191491"/>
            <a:ext cx="131156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Table 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361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Using the figures from Table 2, how could we calculate this economy’s National Income, or total income earned/generated during the course of this year?</a:t>
            </a:r>
          </a:p>
          <a:p>
            <a:pPr algn="just"/>
            <a:r>
              <a:rPr lang="en-US" dirty="0" smtClean="0"/>
              <a:t>One way would be to sum up all gross incomes earned by the producers of the three goods. Sum the revenues received by bread, flour and wheat producers.</a:t>
            </a:r>
          </a:p>
          <a:p>
            <a:pPr algn="just"/>
            <a:r>
              <a:rPr lang="en-US" dirty="0"/>
              <a:t>This method will yield a National Income of $1900 ($1000 + $600 + $300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Remember that since</a:t>
            </a:r>
            <a:r>
              <a:rPr lang="en-US" dirty="0" smtClean="0"/>
              <a:t> </a:t>
            </a:r>
            <a:r>
              <a:rPr lang="en-US" dirty="0" smtClean="0"/>
              <a:t>price equals total income </a:t>
            </a:r>
            <a:r>
              <a:rPr lang="en-US" dirty="0" smtClean="0"/>
              <a:t>generated per unit and </a:t>
            </a:r>
            <a:r>
              <a:rPr lang="en-US" dirty="0" smtClean="0"/>
              <a:t>total revenue earned will equal total aggregate income </a:t>
            </a:r>
            <a:r>
              <a:rPr lang="en-US" dirty="0" smtClean="0"/>
              <a:t>generated for every producer.</a:t>
            </a:r>
          </a:p>
          <a:p>
            <a:pPr algn="just"/>
            <a:r>
              <a:rPr lang="en-US" dirty="0" smtClean="0"/>
              <a:t>This will therefore apply in the aggregate as well (for all producers of each product).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75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70025"/>
              </p:ext>
            </p:extLst>
          </p:nvPr>
        </p:nvGraphicFramePr>
        <p:xfrm>
          <a:off x="457200" y="1676400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producers: $150 as wages (to labor), $50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wheat (to flour </a:t>
                      </a:r>
                      <a:r>
                        <a:rPr lang="en-US" sz="2400" baseline="0" dirty="0" smtClean="0"/>
                        <a:t>producers): </a:t>
                      </a:r>
                      <a:r>
                        <a:rPr lang="en-US" sz="2400" baseline="0" dirty="0" smtClean="0"/>
                        <a:t>$300. Total profits earned  = $100.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producers: $300 on</a:t>
                      </a:r>
                      <a:r>
                        <a:rPr lang="en-US" sz="2400" baseline="0" dirty="0" smtClean="0"/>
                        <a:t> wheat (to wheat producers), $100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flour (to bread </a:t>
                      </a:r>
                      <a:r>
                        <a:rPr lang="en-US" sz="2400" baseline="0" dirty="0" smtClean="0"/>
                        <a:t>producers): </a:t>
                      </a:r>
                      <a:r>
                        <a:rPr lang="en-US" sz="2400" baseline="0" dirty="0" smtClean="0"/>
                        <a:t>$600. Total profits earned = $150.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</a:t>
                      </a:r>
                      <a:r>
                        <a:rPr lang="en-US" sz="2400" dirty="0" smtClean="0"/>
                        <a:t>producers: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smtClean="0"/>
                        <a:t>$600 on flour (to flour producers), $150 as wages (to labor), $50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through sale of bread (to consumers): $1000. Total profits earned = $200.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034" y="1191491"/>
            <a:ext cx="131156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Table 2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This method provides an inflated estimate of National Income since it involves counting certain net incomes more than once.</a:t>
            </a:r>
          </a:p>
          <a:p>
            <a:pPr algn="just"/>
            <a:r>
              <a:rPr lang="en-US" dirty="0" smtClean="0"/>
              <a:t>The net incomes generated in flour production counted twice, those generated in wheat production thrice.</a:t>
            </a:r>
          </a:p>
          <a:p>
            <a:pPr algn="just"/>
            <a:r>
              <a:rPr lang="en-US" dirty="0" smtClean="0"/>
              <a:t>This follows from the fact that the gross incomes earned by producers of a good are a “fund” that contain and are equal to the net incomes generated in the production of that good plus net incomes generated in the production of inputs used (capital goods used).</a:t>
            </a:r>
          </a:p>
        </p:txBody>
      </p:sp>
    </p:spTree>
    <p:extLst>
      <p:ext uri="{BB962C8B-B14F-4D97-AF65-F5344CB8AC3E}">
        <p14:creationId xmlns:p14="http://schemas.microsoft.com/office/powerpoint/2010/main" val="141473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907652"/>
              </p:ext>
            </p:extLst>
          </p:nvPr>
        </p:nvGraphicFramePr>
        <p:xfrm>
          <a:off x="457200" y="1752600"/>
          <a:ext cx="8229600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G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ross Income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earned in bread production = $1000. </a:t>
                      </a:r>
                    </a:p>
                    <a:p>
                      <a:pPr algn="just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Total Net Income earned in bread production  = $ 400 ($200 + $150 + $50)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Total Gross Income earned in flour production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= $600.</a:t>
                      </a:r>
                    </a:p>
                    <a:p>
                      <a:pPr algn="just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Total Net Income earned in flour production  = $300 ($150 + $100 + $50)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Total Gross Income earned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in wheat production = $300</a:t>
                      </a:r>
                    </a:p>
                    <a:p>
                      <a:pPr algn="just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Total Net Income earned in wheat production  = $300 ($100 + $150 + $50)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038600"/>
            <a:ext cx="6629400" cy="27238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1900" dirty="0" smtClean="0"/>
              <a:t>Total Gross Income earned in bread production ($1000) = Sum of Total Net Incomes earned in bread, flour and wheat production ($400 + $300 + 300)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900" dirty="0" smtClean="0"/>
              <a:t>Total Gross Income earned in flour production ($600) = Sum of Total Net Incomes earned in flour and wheat production ($300 + $300)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900" dirty="0" smtClean="0"/>
              <a:t>Total Gross Income earned in wheat production ($300) = Total Net Income earned in wheat production ($300). No capital goods used.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39334"/>
            <a:ext cx="9906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Table 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781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Correct method of calculating National Income (and to avoid double and triple counting of incomes earned) is to sum all Net Incomes earned in all production processes.</a:t>
            </a:r>
          </a:p>
          <a:p>
            <a:pPr algn="just"/>
            <a:r>
              <a:rPr lang="en-US" dirty="0" smtClean="0"/>
              <a:t>National Income = $600 (bread) + $300 (flour) + $300 (wheat) = $1000.</a:t>
            </a:r>
          </a:p>
          <a:p>
            <a:pPr algn="just"/>
            <a:r>
              <a:rPr lang="en-US" dirty="0" smtClean="0"/>
              <a:t>Total Net Income generated in a production process also called “value added.” National Income is also sum of value added in all production processes.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59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1063</Words>
  <Application>Microsoft Office PowerPoint</Application>
  <PresentationFormat>On-screen Show (4:3)</PresentationFormat>
  <Paragraphs>67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Introduction</vt:lpstr>
      <vt:lpstr>Lecture 4</vt:lpstr>
      <vt:lpstr>Lecture 4</vt:lpstr>
      <vt:lpstr>Lecture 4</vt:lpstr>
      <vt:lpstr>Lecture 4</vt:lpstr>
      <vt:lpstr>Lecture 4</vt:lpstr>
      <vt:lpstr>Lecture 4</vt:lpstr>
      <vt:lpstr>Lecture 4</vt:lpstr>
      <vt:lpstr>Lecture 4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GP</dc:creator>
  <cp:lastModifiedBy>GP</cp:lastModifiedBy>
  <cp:revision>8</cp:revision>
  <dcterms:created xsi:type="dcterms:W3CDTF">2013-05-24T23:10:05Z</dcterms:created>
  <dcterms:modified xsi:type="dcterms:W3CDTF">2013-05-25T18:32:02Z</dcterms:modified>
</cp:coreProperties>
</file>