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6" r:id="rId8"/>
    <p:sldId id="277" r:id="rId9"/>
    <p:sldId id="267" r:id="rId10"/>
    <p:sldId id="268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2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0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9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0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6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58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1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1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9269D-6BBD-4F65-86EF-9BCC414C38CF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B7EF-2803-460C-B384-5F4C00375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0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In lectures 3 and 4 we will analyze a concept that is fundamental to Keynesian macroeconomics.</a:t>
            </a:r>
          </a:p>
          <a:p>
            <a:pPr algn="just"/>
            <a:r>
              <a:rPr lang="en-US" dirty="0" smtClean="0"/>
              <a:t>This is the concept of National Income, or the sum of all incomes generated (earned) in all production processes being undertaken in an economy (nation) over a given period of time. </a:t>
            </a:r>
          </a:p>
          <a:p>
            <a:pPr algn="just"/>
            <a:r>
              <a:rPr lang="en-US" dirty="0" smtClean="0"/>
              <a:t>In this lecture we begin the process of calculating the national income of a simple economy.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92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 The same holds true for the money received by the bread producer when he sells his product to the consumers. This sum ($100) is a gross income. He has already made payments equal to $80. </a:t>
            </a:r>
          </a:p>
          <a:p>
            <a:pPr algn="just"/>
            <a:r>
              <a:rPr lang="en-US" dirty="0" smtClean="0"/>
              <a:t>His net income equals $20 (his profit). Wages paid ($ 15) and interest ($5) are also net incomes.</a:t>
            </a:r>
          </a:p>
          <a:p>
            <a:pPr algn="just"/>
            <a:r>
              <a:rPr lang="en-US" dirty="0"/>
              <a:t>Thus, profits, wages and interest constitute net incomes (or final payments).  </a:t>
            </a:r>
          </a:p>
          <a:p>
            <a:pPr algn="just"/>
            <a:r>
              <a:rPr lang="en-US" dirty="0"/>
              <a:t>The money received by the producers of bread, flour and wheat when they sell their products (either to other producers or consumers) constitute gross incomes. 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468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941781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producer: $15 as wages (to labor), $5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wheat (to flour producer): $30. Profit earned  = $10.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producer: $30 on</a:t>
                      </a:r>
                      <a:r>
                        <a:rPr lang="en-US" sz="2400" baseline="0" dirty="0" smtClean="0"/>
                        <a:t> wheat (to wheat producer), $10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flour (to bread producer): $60. Profit earned = $15.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producer:</a:t>
                      </a:r>
                      <a:r>
                        <a:rPr lang="en-US" sz="2400" baseline="0" dirty="0" smtClean="0"/>
                        <a:t> $60 on flour (to flour producer), $15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bread (to consumers): $100. Profit earned = $20.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214643"/>
            <a:ext cx="1447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Table 1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60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In our simple, imaginary economy </a:t>
            </a:r>
            <a:r>
              <a:rPr lang="en-US" dirty="0"/>
              <a:t>p</a:t>
            </a:r>
            <a:r>
              <a:rPr lang="en-US" dirty="0" smtClean="0"/>
              <a:t>roduction takes place during the course of a year.</a:t>
            </a:r>
          </a:p>
          <a:p>
            <a:pPr algn="just"/>
            <a:r>
              <a:rPr lang="en-US" dirty="0" smtClean="0"/>
              <a:t>In that year producers (firms) produce only one consumer good – bread.</a:t>
            </a:r>
          </a:p>
          <a:p>
            <a:pPr algn="just"/>
            <a:r>
              <a:rPr lang="en-US" dirty="0" smtClean="0"/>
              <a:t>Two capital goods are produced – wheat and flour. Both are inputs in the production of bread. </a:t>
            </a:r>
            <a:endParaRPr lang="en-US" dirty="0"/>
          </a:p>
          <a:p>
            <a:pPr algn="just"/>
            <a:r>
              <a:rPr lang="en-US" dirty="0" smtClean="0"/>
              <a:t>Bread is produced utilizing labor and flour, flour is produced with labor and wheat, and wheat is produced utilizing only labor.</a:t>
            </a:r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70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Labor        Wheat (+ labor)         Flour (+ labor)</a:t>
            </a:r>
          </a:p>
          <a:p>
            <a:pPr marL="0" indent="0" algn="just">
              <a:buNone/>
            </a:pPr>
            <a:r>
              <a:rPr lang="en-US" dirty="0" smtClean="0"/>
              <a:t>             Wheat</a:t>
            </a:r>
          </a:p>
          <a:p>
            <a:pPr algn="just"/>
            <a:r>
              <a:rPr lang="en-US" dirty="0" smtClean="0"/>
              <a:t>Our imaginary economy is extremely underdeveloped. No tools or machinery utilized in the production of any good.</a:t>
            </a:r>
          </a:p>
          <a:p>
            <a:pPr algn="just"/>
            <a:r>
              <a:rPr lang="en-US" dirty="0" smtClean="0"/>
              <a:t>Tools and machinery are examples of durable capital goods (fixed capital). </a:t>
            </a:r>
          </a:p>
          <a:p>
            <a:pPr algn="just"/>
            <a:r>
              <a:rPr lang="en-US" dirty="0" smtClean="0"/>
              <a:t>All the capital goods utilized are non-durable (working capital). </a:t>
            </a:r>
          </a:p>
          <a:p>
            <a:pPr algn="just"/>
            <a:r>
              <a:rPr lang="en-US" dirty="0" smtClean="0"/>
              <a:t>Only one original factor utilized – labor. Simplifies (but does not affect)  the analysis.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752600" y="1606988"/>
            <a:ext cx="540327" cy="35349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554682" y="1606988"/>
            <a:ext cx="533400" cy="36749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942109" y="2016041"/>
            <a:ext cx="609600" cy="3463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Each producer/entrepreneur pays wages to the </a:t>
            </a:r>
            <a:r>
              <a:rPr lang="en-US" dirty="0"/>
              <a:t>laborers and makes payments to other producers from whom he purchases previously produced inputs (capital goods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He pays interest to creditors from whom he borrows money to invest. (Interest may be imputed, i.e., paid to himself if he invests his own past earnings).</a:t>
            </a:r>
          </a:p>
          <a:p>
            <a:pPr algn="just"/>
            <a:r>
              <a:rPr lang="en-US" dirty="0"/>
              <a:t>T</a:t>
            </a:r>
            <a:r>
              <a:rPr lang="en-US" dirty="0" smtClean="0"/>
              <a:t>he entrepreneur earns a profit when he sells his product to either another entrepreneur (a capital good) or to consumers (a consumer good).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4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Consider the wheat producer. He pays wages to the laborers hired, interest to his creditors/ himself and obtains a profit upon selling his wheat (a capital good) to the flour producer. </a:t>
            </a:r>
          </a:p>
          <a:p>
            <a:pPr algn="just"/>
            <a:r>
              <a:rPr lang="en-US" dirty="0" smtClean="0"/>
              <a:t>The flour producer pays money to the wheat producer, hires laborers in exchange for wage payments and earns a profit when he sells his flour to the baker.</a:t>
            </a:r>
          </a:p>
          <a:p>
            <a:pPr algn="just"/>
            <a:r>
              <a:rPr lang="en-US" dirty="0" smtClean="0"/>
              <a:t>The baker, in turn, incurs expenditure on flour, labor and earns a profit when he sells his bread to consumers. </a:t>
            </a:r>
          </a:p>
          <a:p>
            <a:pPr algn="just"/>
            <a:r>
              <a:rPr lang="en-US" dirty="0" smtClean="0"/>
              <a:t>Next slide shows assumed figures for these payments.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7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583296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producer: $15 as wages (to labor), $5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wheat (to flour producer): $30. Profit earned  = $10.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producer: $30 on</a:t>
                      </a:r>
                      <a:r>
                        <a:rPr lang="en-US" sz="2400" baseline="0" dirty="0" smtClean="0"/>
                        <a:t> wheat (to wheat producer), $10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flour (to bread producer): $60. Profit earned = $15.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producer:</a:t>
                      </a:r>
                      <a:r>
                        <a:rPr lang="en-US" sz="2400" baseline="0" dirty="0" smtClean="0"/>
                        <a:t> $60 on flour (to flour producer), $15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bread (to consumers): $100. Profit earned = $20.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214643"/>
            <a:ext cx="1447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Table 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488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Total revenue earned by each producer equals total income generated (or payments made).</a:t>
            </a:r>
          </a:p>
          <a:p>
            <a:pPr algn="just"/>
            <a:r>
              <a:rPr lang="en-US" dirty="0"/>
              <a:t>Consider bread production. The </a:t>
            </a:r>
            <a:r>
              <a:rPr lang="en-US" dirty="0" smtClean="0"/>
              <a:t>total revenue earned </a:t>
            </a:r>
            <a:r>
              <a:rPr lang="en-US" dirty="0"/>
              <a:t>equals $100. Total income generated equals $100 ($60 earned by flour producer, $15 by laborers, $5 by creditors and $20 by bread producer himself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This implies that the price of each product is equal to all the total costs incurred during its production.</a:t>
            </a:r>
          </a:p>
          <a:p>
            <a:pPr algn="just"/>
            <a:r>
              <a:rPr lang="en-US" dirty="0" smtClean="0"/>
              <a:t>If 10 units of bread are produced, price of a loaf is $10. Flour costs $6, labor $1.5, $0.50 for interest and $2 is the profit per loaf (adds up to $10). </a:t>
            </a:r>
          </a:p>
        </p:txBody>
      </p:sp>
    </p:spTree>
    <p:extLst>
      <p:ext uri="{BB962C8B-B14F-4D97-AF65-F5344CB8AC3E}">
        <p14:creationId xmlns:p14="http://schemas.microsoft.com/office/powerpoint/2010/main" val="395414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21838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producer: $15 as wages (to labor), $5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wheat (to flour producer): $30. Profit earned  = $10.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producer: $30 on</a:t>
                      </a:r>
                      <a:r>
                        <a:rPr lang="en-US" sz="2400" baseline="0" dirty="0" smtClean="0"/>
                        <a:t> wheat (to wheat producer), $10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flour (to bread producer): $60. Profit earned = $15.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producer:</a:t>
                      </a:r>
                      <a:r>
                        <a:rPr lang="en-US" sz="2400" baseline="0" dirty="0" smtClean="0"/>
                        <a:t> $60 on flour (to flour producer), $15 as wages (to labor), $5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from sale of bread (to consumers): $100. Profit earned = $20.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214643"/>
            <a:ext cx="1447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Table 1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55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Fundamental and important difference between the income earned by the flour producer as compared to the laborers (and entrepreneurs and creditors) in the process of bread production.</a:t>
            </a:r>
          </a:p>
          <a:p>
            <a:pPr algn="just"/>
            <a:r>
              <a:rPr lang="en-US" dirty="0" smtClean="0"/>
              <a:t>The former earns a gross income – his income constitutes an intermediate payment. The latter earns a net income – a final payment. </a:t>
            </a:r>
          </a:p>
          <a:p>
            <a:pPr algn="just"/>
            <a:r>
              <a:rPr lang="en-US" dirty="0"/>
              <a:t>T</a:t>
            </a:r>
            <a:r>
              <a:rPr lang="en-US" dirty="0" smtClean="0"/>
              <a:t>he flour producer does not actually earn $60 from the production of flour. He has already made payments to to the tune of $45. (Flour is a capital good)</a:t>
            </a:r>
          </a:p>
          <a:p>
            <a:pPr algn="just"/>
            <a:r>
              <a:rPr lang="en-US" dirty="0" smtClean="0"/>
              <a:t>Thus, his actual earnings equal his profit, or $15. </a:t>
            </a:r>
            <a:r>
              <a:rPr lang="en-US" i="1" dirty="0" smtClean="0"/>
              <a:t>This</a:t>
            </a:r>
            <a:r>
              <a:rPr lang="en-US" dirty="0" smtClean="0"/>
              <a:t> is his net income. </a:t>
            </a:r>
          </a:p>
        </p:txBody>
      </p:sp>
    </p:spTree>
    <p:extLst>
      <p:ext uri="{BB962C8B-B14F-4D97-AF65-F5344CB8AC3E}">
        <p14:creationId xmlns:p14="http://schemas.microsoft.com/office/powerpoint/2010/main" val="415276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1188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Introduction</vt:lpstr>
      <vt:lpstr>Lecture 3</vt:lpstr>
      <vt:lpstr>Lecture 3</vt:lpstr>
      <vt:lpstr>Lecture 3</vt:lpstr>
      <vt:lpstr>Lecture 3</vt:lpstr>
      <vt:lpstr>Lecture 3</vt:lpstr>
      <vt:lpstr>Lecture 3</vt:lpstr>
      <vt:lpstr>Lecture 3</vt:lpstr>
      <vt:lpstr>Lecture 3</vt:lpstr>
      <vt:lpstr>Lecture 3</vt:lpstr>
      <vt:lpstr>Lecture 3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GP</dc:creator>
  <cp:lastModifiedBy>GP</cp:lastModifiedBy>
  <cp:revision>60</cp:revision>
  <dcterms:created xsi:type="dcterms:W3CDTF">2013-05-12T20:14:18Z</dcterms:created>
  <dcterms:modified xsi:type="dcterms:W3CDTF">2013-07-04T02:34:20Z</dcterms:modified>
</cp:coreProperties>
</file>