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7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8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8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2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7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98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8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7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2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7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FE4FA-A56B-49A5-9A4F-05A8E984090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E71EA-17ED-4D57-AA6B-C2E2E98CA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7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lecture 1 we introduced and briefly analyzed some important economic concepts.</a:t>
            </a:r>
          </a:p>
          <a:p>
            <a:r>
              <a:rPr lang="en-US" dirty="0" smtClean="0"/>
              <a:t>We discussed the difference between producer and consumer goods and the different types of producer goods.</a:t>
            </a:r>
          </a:p>
          <a:p>
            <a:r>
              <a:rPr lang="en-US" dirty="0" smtClean="0"/>
              <a:t>We also touched upon the different degrees of indirectness of producer goods.</a:t>
            </a:r>
          </a:p>
          <a:p>
            <a:r>
              <a:rPr lang="en-US" dirty="0" smtClean="0"/>
              <a:t>In this lecture we focus on the concepts of an order of goods and the production structure.</a:t>
            </a:r>
          </a:p>
        </p:txBody>
      </p:sp>
    </p:spTree>
    <p:extLst>
      <p:ext uri="{BB962C8B-B14F-4D97-AF65-F5344CB8AC3E}">
        <p14:creationId xmlns:p14="http://schemas.microsoft.com/office/powerpoint/2010/main" val="10821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Consider Robinson Crusoe – a lone man stranded on an island. He engages in the production of food.</a:t>
            </a:r>
          </a:p>
          <a:p>
            <a:pPr algn="just"/>
            <a:r>
              <a:rPr lang="en-US" dirty="0" smtClean="0"/>
              <a:t>His sole food is the fish that he farms from the sea. To do so he uses a net. </a:t>
            </a:r>
          </a:p>
          <a:p>
            <a:pPr algn="just"/>
            <a:r>
              <a:rPr lang="en-US" dirty="0" smtClean="0"/>
              <a:t>Labor + Land         Fishing net (+ labor + land)  </a:t>
            </a:r>
          </a:p>
          <a:p>
            <a:pPr marL="0" indent="0" algn="just">
              <a:buNone/>
            </a:pPr>
            <a:r>
              <a:rPr lang="en-US" dirty="0" smtClean="0"/>
              <a:t>    Fish.</a:t>
            </a:r>
          </a:p>
          <a:p>
            <a:pPr algn="just"/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124200" y="4293040"/>
            <a:ext cx="609600" cy="38765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8298873" y="4299033"/>
            <a:ext cx="609600" cy="45505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Producer goods do not all share a similar indirect connection to utility. Instead, they vary in the degrees of their indirectness.</a:t>
            </a:r>
          </a:p>
          <a:p>
            <a:pPr algn="just"/>
            <a:r>
              <a:rPr lang="en-US" dirty="0" smtClean="0"/>
              <a:t>The degree of indirectness relates to the time that elapses between their utilization and the availability of the consumer good. </a:t>
            </a:r>
          </a:p>
          <a:p>
            <a:pPr algn="just"/>
            <a:r>
              <a:rPr lang="en-US" dirty="0" smtClean="0"/>
              <a:t>For example, labor and land used in producing the fishing net bear a more indirect relationship to want satisfaction as compared to the land and labor used directly in the production of fish.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9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temporal relationship between the factors of production utilized and the ensuing consumer good produced is captured by the concept of an “order of goods.”</a:t>
            </a:r>
          </a:p>
          <a:p>
            <a:pPr algn="just"/>
            <a:r>
              <a:rPr lang="en-US" dirty="0" smtClean="0"/>
              <a:t>Consumer goods – goods of first order. Producer goods – goods of higher orders.</a:t>
            </a:r>
          </a:p>
          <a:p>
            <a:pPr algn="just"/>
            <a:r>
              <a:rPr lang="en-US" dirty="0" smtClean="0"/>
              <a:t>In our example, fish – first order good. Land, labor and fishing net (used to produce fish) – second order goods. Land and labor (used to produce fishing net) – third order goods.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2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Or consider a more complicated production process: Land + Labor         Axe (+ labor + land)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     Fishing net (+ labor + land)         Fish.</a:t>
            </a:r>
          </a:p>
          <a:p>
            <a:pPr algn="just"/>
            <a:r>
              <a:rPr lang="en-US" dirty="0" smtClean="0"/>
              <a:t>In this process: Fish – first order good; Land, labor and fishing net – second order goods; Land, labor and axe – third order goods; land and labor used to produce the axe – fourth order goods.</a:t>
            </a:r>
          </a:p>
          <a:p>
            <a:pPr algn="just"/>
            <a:r>
              <a:rPr lang="en-US" dirty="0" smtClean="0"/>
              <a:t> The more complicated and time consuming a production process, the greater the order of goods involved.         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4343400" y="2091066"/>
            <a:ext cx="609600" cy="38765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990600" y="2574173"/>
            <a:ext cx="609600" cy="38765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888182" y="2574173"/>
            <a:ext cx="609600" cy="38765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6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The concept of stages of production closely related to the concept of an order of goods.</a:t>
            </a:r>
          </a:p>
          <a:p>
            <a:pPr algn="just"/>
            <a:r>
              <a:rPr lang="en-US" dirty="0" smtClean="0"/>
              <a:t>The production of each capital good and the production of the consumer good can be said to denote a stage of production. </a:t>
            </a:r>
          </a:p>
          <a:p>
            <a:pPr algn="just"/>
            <a:r>
              <a:rPr lang="en-US" dirty="0"/>
              <a:t>O</a:t>
            </a:r>
            <a:r>
              <a:rPr lang="en-US" dirty="0" smtClean="0"/>
              <a:t>ur second production process consists of three stages. Stage 1 – production of axe; Stage 2 – production of fishing net; Stage 3 – production of fish. </a:t>
            </a:r>
          </a:p>
          <a:p>
            <a:pPr algn="just"/>
            <a:r>
              <a:rPr lang="en-US" dirty="0" smtClean="0"/>
              <a:t>Each process punctuated by stages. More time consuming processes contain more stages.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02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modern, developed economy is very capital intensive; every production process is very time consuming and makes use of many capital goods.</a:t>
            </a:r>
          </a:p>
          <a:p>
            <a:pPr algn="just"/>
            <a:r>
              <a:rPr lang="en-US" dirty="0" smtClean="0"/>
              <a:t>Production can be said to constitute a structure, with a corresponding capital structure.</a:t>
            </a:r>
          </a:p>
          <a:p>
            <a:pPr algn="just"/>
            <a:r>
              <a:rPr lang="en-US" dirty="0" smtClean="0"/>
              <a:t>Vast majority of work force employed in producing goods far away </a:t>
            </a:r>
            <a:r>
              <a:rPr lang="en-US" dirty="0"/>
              <a:t>(</a:t>
            </a:r>
            <a:r>
              <a:rPr lang="en-US" dirty="0" smtClean="0"/>
              <a:t>temporally) from consumption. </a:t>
            </a:r>
          </a:p>
          <a:p>
            <a:pPr algn="just"/>
            <a:r>
              <a:rPr lang="en-US" dirty="0" smtClean="0"/>
              <a:t>There is a complex process of inter-temporal coordination at work in such an economy.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3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One of the key differences between Keynesian and Austrian Macroeconomics is that the former completely ignores the presence of inter-temporal coordination. </a:t>
            </a:r>
          </a:p>
          <a:p>
            <a:pPr algn="just"/>
            <a:r>
              <a:rPr lang="en-US" dirty="0" smtClean="0"/>
              <a:t>The concepts of an order of goods, stages of production and the presence of a production and capital structure absent.</a:t>
            </a:r>
          </a:p>
          <a:p>
            <a:pPr algn="just"/>
            <a:r>
              <a:rPr lang="en-US" dirty="0" smtClean="0"/>
              <a:t>This has important consequences that we will cover later in the course.  </a:t>
            </a:r>
          </a:p>
        </p:txBody>
      </p:sp>
    </p:spTree>
    <p:extLst>
      <p:ext uri="{BB962C8B-B14F-4D97-AF65-F5344CB8AC3E}">
        <p14:creationId xmlns:p14="http://schemas.microsoft.com/office/powerpoint/2010/main" val="8848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599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Introduction</vt:lpstr>
      <vt:lpstr>Lecture 2</vt:lpstr>
      <vt:lpstr>Lecture 2</vt:lpstr>
      <vt:lpstr>Lecture 2</vt:lpstr>
      <vt:lpstr>Lecture 2</vt:lpstr>
      <vt:lpstr>Lecture 2</vt:lpstr>
      <vt:lpstr>Lecture 2</vt:lpstr>
      <vt:lpstr>Lecture 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GP</dc:creator>
  <cp:lastModifiedBy>GP</cp:lastModifiedBy>
  <cp:revision>3</cp:revision>
  <dcterms:created xsi:type="dcterms:W3CDTF">2013-05-24T20:28:11Z</dcterms:created>
  <dcterms:modified xsi:type="dcterms:W3CDTF">2013-05-24T20:46:16Z</dcterms:modified>
</cp:coreProperties>
</file>