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E9485-7A93-4223-9E79-98C6B18F74E9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FED8B-FB16-4BBF-BE2C-6F25FC841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69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89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930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884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39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4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12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ED8B-FB16-4BBF-BE2C-6F25FC8416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4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9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5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7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29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2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8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6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7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2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80E82-5EC7-4616-B0BF-4092CECA9C83}" type="datetimeFigureOut">
              <a:rPr lang="en-US" smtClean="0"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88B3A-328D-43D6-967F-329C0FCDB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1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Aim of this lecture is to introduce some fundamental economic concepts.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Goods,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scarcity and utility.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he difference between consumer and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producer goods (factors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production).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mtClean="0">
                <a:latin typeface="Arial" pitchFamily="34" charset="0"/>
                <a:cs typeface="Arial" pitchFamily="34" charset="0"/>
              </a:rPr>
              <a:t>different kinds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of producer goods – land, labor </a:t>
            </a:r>
            <a:r>
              <a:rPr lang="en-US" smtClean="0">
                <a:latin typeface="Arial" pitchFamily="34" charset="0"/>
                <a:cs typeface="Arial" pitchFamily="34" charset="0"/>
              </a:rPr>
              <a:t>and capital goods.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8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good is an element of man’s environment that satisfies an end (want) and is scarce.</a:t>
            </a:r>
          </a:p>
          <a:p>
            <a:pPr algn="just"/>
            <a:r>
              <a:rPr lang="en-US" dirty="0" smtClean="0"/>
              <a:t>Note the word “element.” Scarce </a:t>
            </a:r>
            <a:r>
              <a:rPr lang="en-US" dirty="0"/>
              <a:t>m</a:t>
            </a:r>
            <a:r>
              <a:rPr lang="en-US" dirty="0" smtClean="0"/>
              <a:t>aterial objects and intangible services are both goods. </a:t>
            </a:r>
          </a:p>
          <a:p>
            <a:pPr algn="just"/>
            <a:r>
              <a:rPr lang="en-US" dirty="0" smtClean="0"/>
              <a:t>An element is scarce if the available supply (stock) of it is not sufficient to satisfy all wants that could be satisfied with it. </a:t>
            </a:r>
            <a:r>
              <a:rPr lang="en-US" dirty="0"/>
              <a:t>U</a:t>
            </a:r>
            <a:r>
              <a:rPr lang="en-US" dirty="0" smtClean="0"/>
              <a:t>tilization of all available units leaves wants unfulfilled.</a:t>
            </a:r>
          </a:p>
          <a:p>
            <a:pPr algn="just"/>
            <a:r>
              <a:rPr lang="en-US" dirty="0"/>
              <a:t>Because a good satisfies a want, it provides utility (psychic satisfaction).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12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Not all elements of our environment that provide utility are scarce. Air, for example, satisfies very important wants, yet is not scarce. </a:t>
            </a:r>
          </a:p>
          <a:p>
            <a:r>
              <a:rPr lang="en-US" dirty="0" smtClean="0"/>
              <a:t>Available supply is sufficient to satisfy all possible wants of everyone, including all foreseeable wants in the future.</a:t>
            </a:r>
          </a:p>
          <a:p>
            <a:r>
              <a:rPr lang="en-US" dirty="0" smtClean="0"/>
              <a:t>Only goods are exchanged and produced. (Would you pay anyone for a room full of air?!)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0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world of goods can be sub-divided into two broad categories – consumer goods and producer goods (inputs or factors of production).</a:t>
            </a:r>
          </a:p>
          <a:p>
            <a:pPr algn="just"/>
            <a:r>
              <a:rPr lang="en-US" dirty="0" smtClean="0"/>
              <a:t>Consumer goods satisfy wants directly, bear a direct relationship to psychic satisfaction. </a:t>
            </a:r>
          </a:p>
          <a:p>
            <a:pPr algn="just"/>
            <a:r>
              <a:rPr lang="en-US" dirty="0" smtClean="0"/>
              <a:t>Producer goods provide us with indirect utility. They are used in the production of consumer goods.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78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Producer goods can in turn be divided into the original factors of production – land and labor, and the produced factor of production – capital goods.</a:t>
            </a:r>
          </a:p>
          <a:p>
            <a:pPr algn="just"/>
            <a:r>
              <a:rPr lang="en-US" dirty="0" smtClean="0"/>
              <a:t>Land and labor are inputs that are not previously produced. They are nature-given (“Human capital” or produced human skills are an exception).</a:t>
            </a:r>
          </a:p>
          <a:p>
            <a:pPr algn="just"/>
            <a:r>
              <a:rPr lang="en-US" dirty="0" smtClean="0"/>
              <a:t>Capital goods require prior production. </a:t>
            </a:r>
            <a:r>
              <a:rPr lang="en-US" dirty="0"/>
              <a:t>O</a:t>
            </a:r>
            <a:r>
              <a:rPr lang="en-US" dirty="0" smtClean="0"/>
              <a:t>riginal factors of production (and other capital goods) are utilized in their production.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2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Consider Robinson Crusoe – a lone man stranded on an island. He engages in the production of food.</a:t>
            </a:r>
          </a:p>
          <a:p>
            <a:pPr algn="just"/>
            <a:r>
              <a:rPr lang="en-US" dirty="0" smtClean="0"/>
              <a:t>His sole food is the fish that he farms from the sea. To do so he uses a net. </a:t>
            </a:r>
          </a:p>
          <a:p>
            <a:pPr algn="just"/>
            <a:r>
              <a:rPr lang="en-US" dirty="0" smtClean="0"/>
              <a:t>Labor + Land         Fishing net (+ labor + land)  </a:t>
            </a:r>
          </a:p>
          <a:p>
            <a:pPr marL="0" indent="0" algn="just">
              <a:buNone/>
            </a:pPr>
            <a:r>
              <a:rPr lang="en-US" dirty="0" smtClean="0"/>
              <a:t>    Fish.</a:t>
            </a:r>
          </a:p>
          <a:p>
            <a:pPr algn="just"/>
            <a:r>
              <a:rPr lang="en-US" dirty="0" smtClean="0"/>
              <a:t>Fishing net is a capital good. Original factors of production are nature given.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124200" y="4031811"/>
            <a:ext cx="609600" cy="38765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8271164" y="4031811"/>
            <a:ext cx="609600" cy="45505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7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Producer goods do not all share a similar indirect connection to utility. Instead, they vary in the degrees of their indirectness.</a:t>
            </a:r>
          </a:p>
          <a:p>
            <a:pPr algn="just"/>
            <a:r>
              <a:rPr lang="en-US" dirty="0" smtClean="0"/>
              <a:t>The degree of indirectness relates to the time that elapses between their utilization and the availability of the consumer good. </a:t>
            </a:r>
          </a:p>
          <a:p>
            <a:pPr algn="just"/>
            <a:r>
              <a:rPr lang="en-US" dirty="0" smtClean="0"/>
              <a:t>For example, labor and land used in producing the fishing net bear a more indirect relationship to want satisfaction as compared to the land and labor used directly in the production of fish.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64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496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Introduction</vt:lpstr>
      <vt:lpstr>Lecture 1</vt:lpstr>
      <vt:lpstr>Lecture 1</vt:lpstr>
      <vt:lpstr>Lecture 1</vt:lpstr>
      <vt:lpstr>Lecture 1</vt:lpstr>
      <vt:lpstr>Lecture 1</vt:lpstr>
      <vt:lpstr>Lecture 1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GP</dc:creator>
  <cp:lastModifiedBy>GP</cp:lastModifiedBy>
  <cp:revision>55</cp:revision>
  <dcterms:created xsi:type="dcterms:W3CDTF">2013-05-11T21:12:08Z</dcterms:created>
  <dcterms:modified xsi:type="dcterms:W3CDTF">2013-05-24T18:34:54Z</dcterms:modified>
</cp:coreProperties>
</file>