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F2248-D56F-9B45-8D80-3DA73A8A88A4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C19E-5CC4-5E4F-A8FA-BC44695B2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F2248-D56F-9B45-8D80-3DA73A8A88A4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C19E-5CC4-5E4F-A8FA-BC44695B2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F2248-D56F-9B45-8D80-3DA73A8A88A4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C19E-5CC4-5E4F-A8FA-BC44695B2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F2248-D56F-9B45-8D80-3DA73A8A88A4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C19E-5CC4-5E4F-A8FA-BC44695B2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F2248-D56F-9B45-8D80-3DA73A8A88A4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C19E-5CC4-5E4F-A8FA-BC44695B2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F2248-D56F-9B45-8D80-3DA73A8A88A4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C19E-5CC4-5E4F-A8FA-BC44695B2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F2248-D56F-9B45-8D80-3DA73A8A88A4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C19E-5CC4-5E4F-A8FA-BC44695B2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F2248-D56F-9B45-8D80-3DA73A8A88A4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C19E-5CC4-5E4F-A8FA-BC44695B2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F2248-D56F-9B45-8D80-3DA73A8A88A4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C19E-5CC4-5E4F-A8FA-BC44695B2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F2248-D56F-9B45-8D80-3DA73A8A88A4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C19E-5CC4-5E4F-A8FA-BC44695B2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F2248-D56F-9B45-8D80-3DA73A8A88A4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C19E-5CC4-5E4F-A8FA-BC44695B2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F2248-D56F-9B45-8D80-3DA73A8A88A4}" type="datetimeFigureOut">
              <a:rPr lang="en-US" smtClean="0"/>
              <a:t>3/12/2013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FC19E-5CC4-5E4F-A8FA-BC44695B2F0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 err="1" smtClean="0"/>
              <a:t>Jeffersonians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Take Command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/>
            <a:r>
              <a:rPr lang="en-US" dirty="0" smtClean="0"/>
              <a:t>Election of 1800</a:t>
            </a:r>
            <a:r>
              <a:rPr lang="en-US" dirty="0"/>
              <a:t>/</a:t>
            </a:r>
            <a:r>
              <a:rPr lang="en-US" dirty="0" smtClean="0"/>
              <a:t>’01</a:t>
            </a:r>
          </a:p>
          <a:p>
            <a:pPr lvl="3"/>
            <a:r>
              <a:rPr lang="en-US" dirty="0" smtClean="0"/>
              <a:t>Electoral </a:t>
            </a:r>
            <a:r>
              <a:rPr lang="en-US" dirty="0"/>
              <a:t>College tie</a:t>
            </a:r>
          </a:p>
          <a:p>
            <a:pPr lvl="4"/>
            <a:r>
              <a:rPr lang="en-US" dirty="0"/>
              <a:t>Between Jefferson and Burr</a:t>
            </a:r>
          </a:p>
          <a:p>
            <a:pPr lvl="4"/>
            <a:r>
              <a:rPr lang="en-US" dirty="0"/>
              <a:t>Pre-12</a:t>
            </a:r>
            <a:r>
              <a:rPr lang="en-US" baseline="30000" dirty="0"/>
              <a:t>th</a:t>
            </a:r>
            <a:r>
              <a:rPr lang="en-US" dirty="0"/>
              <a:t>-Amendment system did not envision political parties</a:t>
            </a:r>
          </a:p>
          <a:p>
            <a:pPr lvl="3"/>
            <a:r>
              <a:rPr lang="en-US" dirty="0"/>
              <a:t>Lame-duck Congress (dominated by Federalists) to decide</a:t>
            </a:r>
          </a:p>
          <a:p>
            <a:pPr lvl="4"/>
            <a:r>
              <a:rPr lang="en-US" dirty="0"/>
              <a:t>Rumored Burr-Federalist negotiations</a:t>
            </a:r>
          </a:p>
          <a:p>
            <a:pPr lvl="4"/>
            <a:r>
              <a:rPr lang="en-US" dirty="0"/>
              <a:t>36 ballots</a:t>
            </a:r>
          </a:p>
          <a:p>
            <a:pPr lvl="3"/>
            <a:r>
              <a:rPr lang="en-US" dirty="0" smtClean="0"/>
              <a:t>Governors of Virginia and Pennsylvania set to intervene</a:t>
            </a:r>
          </a:p>
          <a:p>
            <a:pPr lvl="3"/>
            <a:r>
              <a:rPr lang="en-US" dirty="0" smtClean="0"/>
              <a:t>Jefferson the winner</a:t>
            </a:r>
          </a:p>
          <a:p>
            <a:pPr lvl="4"/>
            <a:r>
              <a:rPr lang="en-US" dirty="0"/>
              <a:t>Concordat between </a:t>
            </a:r>
            <a:r>
              <a:rPr lang="en-US" dirty="0" err="1"/>
              <a:t>Jeffersonians</a:t>
            </a:r>
            <a:r>
              <a:rPr lang="en-US" dirty="0"/>
              <a:t> and Bayard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Jefferson’s First </a:t>
            </a:r>
            <a:r>
              <a:rPr lang="en-US" dirty="0" smtClean="0"/>
              <a:t>Inaugural</a:t>
            </a:r>
          </a:p>
          <a:p>
            <a:pPr lvl="1"/>
            <a:r>
              <a:rPr lang="en-US" dirty="0" smtClean="0"/>
              <a:t>Adams leaves peacefully</a:t>
            </a:r>
          </a:p>
          <a:p>
            <a:pPr lvl="1"/>
            <a:r>
              <a:rPr lang="en-US" dirty="0" smtClean="0"/>
              <a:t>Jefferson vows no retribution</a:t>
            </a:r>
          </a:p>
          <a:p>
            <a:pPr lvl="1"/>
            <a:r>
              <a:rPr lang="en-US" dirty="0" smtClean="0"/>
              <a:t>Jefferson hopes and expects parties will cease to be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305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Repeal of the Judiciary Act of 1801</a:t>
            </a:r>
          </a:p>
          <a:p>
            <a:pPr lvl="1"/>
            <a:r>
              <a:rPr lang="en-US" dirty="0" smtClean="0"/>
              <a:t>Eliminates new courts “packed” in Adams’ last days</a:t>
            </a:r>
          </a:p>
          <a:p>
            <a:pPr lvl="1"/>
            <a:r>
              <a:rPr lang="en-US" dirty="0" smtClean="0"/>
              <a:t>Federal judges, Ch. J. Marshall included, consider eliminatio</a:t>
            </a:r>
            <a:r>
              <a:rPr lang="en-US" dirty="0" smtClean="0"/>
              <a:t>n of Article III judgeships (with “good </a:t>
            </a:r>
            <a:r>
              <a:rPr lang="en-US" dirty="0" err="1" smtClean="0"/>
              <a:t>behaviour</a:t>
            </a:r>
            <a:r>
              <a:rPr lang="en-US" dirty="0" smtClean="0"/>
              <a:t>” tenure) unconstitutional</a:t>
            </a:r>
          </a:p>
          <a:p>
            <a:pPr lvl="1"/>
            <a:r>
              <a:rPr lang="en-US" dirty="0" smtClean="0"/>
              <a:t>Ultimately, federal judges go along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Jefferson Pardons Sedition Act Convicts</a:t>
            </a:r>
          </a:p>
          <a:p>
            <a:r>
              <a:rPr lang="en-US" dirty="0"/>
              <a:t>Jefferson Rejects Taylor/Pendleton Amendment </a:t>
            </a:r>
            <a:r>
              <a:rPr lang="en-US" dirty="0" smtClean="0"/>
              <a:t>Advice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990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Pickering </a:t>
            </a:r>
            <a:r>
              <a:rPr lang="en-US" dirty="0" smtClean="0"/>
              <a:t>Impeachment</a:t>
            </a:r>
          </a:p>
          <a:p>
            <a:pPr lvl="1"/>
            <a:r>
              <a:rPr lang="en-US" dirty="0" smtClean="0"/>
              <a:t>Drunk on the bench</a:t>
            </a:r>
          </a:p>
          <a:p>
            <a:pPr lvl="1"/>
            <a:r>
              <a:rPr lang="en-US" dirty="0" smtClean="0"/>
              <a:t>Son avers that his father is senile</a:t>
            </a:r>
          </a:p>
          <a:p>
            <a:pPr lvl="1"/>
            <a:r>
              <a:rPr lang="en-US" dirty="0"/>
              <a:t>Counsel argues that is not a “high crime” or “high misdemeanor”</a:t>
            </a:r>
          </a:p>
          <a:p>
            <a:pPr lvl="1"/>
            <a:r>
              <a:rPr lang="en-US" dirty="0" smtClean="0"/>
              <a:t>Senate removes him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699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Chase </a:t>
            </a:r>
            <a:r>
              <a:rPr lang="en-US" dirty="0" smtClean="0"/>
              <a:t>Impeachment</a:t>
            </a:r>
          </a:p>
          <a:p>
            <a:pPr lvl="1"/>
            <a:r>
              <a:rPr lang="en-US" dirty="0" err="1"/>
              <a:t>Callender</a:t>
            </a:r>
            <a:r>
              <a:rPr lang="en-US" dirty="0"/>
              <a:t> affair</a:t>
            </a:r>
          </a:p>
          <a:p>
            <a:pPr lvl="2"/>
            <a:r>
              <a:rPr lang="en-US" dirty="0"/>
              <a:t>Promised indictment, conviction, sentence</a:t>
            </a:r>
          </a:p>
          <a:p>
            <a:pPr lvl="2"/>
            <a:r>
              <a:rPr lang="en-US" dirty="0"/>
              <a:t>Secured indictment, conviction, sentence</a:t>
            </a:r>
          </a:p>
          <a:p>
            <a:pPr lvl="1"/>
            <a:r>
              <a:rPr lang="en-US" dirty="0" smtClean="0"/>
              <a:t>Randolph as House manager</a:t>
            </a:r>
          </a:p>
          <a:p>
            <a:pPr lvl="1"/>
            <a:r>
              <a:rPr lang="en-US" dirty="0" smtClean="0"/>
              <a:t>Acquittal</a:t>
            </a:r>
          </a:p>
          <a:p>
            <a:pPr lvl="1"/>
            <a:r>
              <a:rPr lang="en-US" dirty="0" smtClean="0"/>
              <a:t>Jefferson’s appraisal of the future of impeachment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200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189</Words>
  <Application>Microsoft Office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The Jeffersonians Take Command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Western Connecticut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Era of Substantive Due Process</dc:title>
  <dc:creator>Kevin Gutzman</dc:creator>
  <cp:lastModifiedBy>Kevin Gutzman</cp:lastModifiedBy>
  <cp:revision>6</cp:revision>
  <dcterms:created xsi:type="dcterms:W3CDTF">2012-12-21T21:50:05Z</dcterms:created>
  <dcterms:modified xsi:type="dcterms:W3CDTF">2013-03-12T13:35:52Z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-2016916281</vt:i4>
  </property>
  <property fmtid="{D5CDD505-2E9C-101B-9397-08002B2CF9AE}" pid="3" name="_NewReviewCycle">
    <vt:lpwstr/>
  </property>
  <property fmtid="{D5CDD505-2E9C-101B-9397-08002B2CF9AE}" pid="4" name="_EmailSubject">
    <vt:lpwstr>Lecture 14 -- PPt slides (updated)</vt:lpwstr>
  </property>
  <property fmtid="{D5CDD505-2E9C-101B-9397-08002B2CF9AE}" pid="5" name="_AuthorEmail">
    <vt:lpwstr>GutzmanK@wcsu.edu</vt:lpwstr>
  </property>
  <property fmtid="{D5CDD505-2E9C-101B-9397-08002B2CF9AE}" pid="6" name="_AuthorEmailDisplayName">
    <vt:lpwstr>Kevin Gutzman</vt:lpwstr>
  </property>
</Properties>
</file>