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7F5A0-C788-674B-91D0-1C4D3C3D7554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36418-EC98-7047-A833-0AC18A490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Federalists Off</a:t>
            </a:r>
            <a:br>
              <a:rPr lang="en-US" dirty="0" smtClean="0"/>
            </a:br>
            <a:r>
              <a:rPr lang="en-US" dirty="0" smtClean="0"/>
              <a:t>the Rails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Chisholm </a:t>
            </a:r>
            <a:r>
              <a:rPr lang="en-US" dirty="0" err="1" smtClean="0"/>
              <a:t>v</a:t>
            </a:r>
            <a:r>
              <a:rPr lang="en-US" dirty="0" smtClean="0"/>
              <a:t>. Georgia (1793)</a:t>
            </a:r>
          </a:p>
          <a:p>
            <a:pPr lvl="1"/>
            <a:r>
              <a:rPr lang="en-US" dirty="0" smtClean="0"/>
              <a:t>Citizen of South Carolina sues Georgia in federal court</a:t>
            </a:r>
          </a:p>
          <a:p>
            <a:pPr lvl="1"/>
            <a:r>
              <a:rPr lang="en-US" dirty="0" smtClean="0"/>
              <a:t>Georgia refuses to answer, pleading sovereign immunity</a:t>
            </a:r>
          </a:p>
          <a:p>
            <a:pPr lvl="1"/>
            <a:r>
              <a:rPr lang="en-US" dirty="0" smtClean="0"/>
              <a:t>Chief Justice Jay and Justice Wilson say Georgia is no longer sovereign for the Union’s purposes</a:t>
            </a:r>
          </a:p>
          <a:p>
            <a:pPr lvl="1"/>
            <a:r>
              <a:rPr lang="en-US" dirty="0" smtClean="0"/>
              <a:t>Congress within months sends the 11</a:t>
            </a:r>
            <a:r>
              <a:rPr lang="en-US" baseline="30000" dirty="0" smtClean="0"/>
              <a:t>th</a:t>
            </a:r>
            <a:r>
              <a:rPr lang="en-US" dirty="0" smtClean="0"/>
              <a:t> Amendment, making explicit that federal courts have no jurisdiction over suits initiated by a citizen of one state against another state, to the states.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Calder v. Bull (1798)</a:t>
            </a:r>
          </a:p>
          <a:p>
            <a:pPr lvl="1"/>
            <a:r>
              <a:rPr lang="en-US" dirty="0" smtClean="0"/>
              <a:t>Contested Connecticut will</a:t>
            </a:r>
          </a:p>
          <a:p>
            <a:pPr lvl="1"/>
            <a:r>
              <a:rPr lang="en-US" dirty="0" smtClean="0"/>
              <a:t>Connecticut legislature overturns probate ruling, remands for retrial</a:t>
            </a:r>
          </a:p>
          <a:p>
            <a:pPr lvl="1"/>
            <a:r>
              <a:rPr lang="en-US" dirty="0" err="1" smtClean="0"/>
              <a:t>Calders</a:t>
            </a:r>
            <a:r>
              <a:rPr lang="en-US" dirty="0" smtClean="0"/>
              <a:t>, frustrated heirs, challenge this on Article I, Section 10 (Ex </a:t>
            </a:r>
            <a:r>
              <a:rPr lang="en-US" dirty="0"/>
              <a:t>P</a:t>
            </a:r>
            <a:r>
              <a:rPr lang="en-US" dirty="0" smtClean="0"/>
              <a:t>ost Facto Clause) grounds</a:t>
            </a:r>
          </a:p>
          <a:p>
            <a:pPr lvl="1"/>
            <a:r>
              <a:rPr lang="en-US" dirty="0" smtClean="0"/>
              <a:t>SCUS upholds CT Legislature’s holding, as in colonial times the Legislature was CT’s highest court</a:t>
            </a:r>
          </a:p>
        </p:txBody>
      </p:sp>
    </p:spTree>
    <p:extLst>
      <p:ext uri="{BB962C8B-B14F-4D97-AF65-F5344CB8AC3E}">
        <p14:creationId xmlns:p14="http://schemas.microsoft.com/office/powerpoint/2010/main" val="165487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US" dirty="0" smtClean="0"/>
              <a:t>Ex Post Facto Clause was held to apply only to punishments</a:t>
            </a:r>
          </a:p>
          <a:p>
            <a:pPr lvl="1"/>
            <a:r>
              <a:rPr lang="en-US" dirty="0" smtClean="0"/>
              <a:t>Justice Chase went on and on about </a:t>
            </a:r>
            <a:r>
              <a:rPr lang="en-US" dirty="0"/>
              <a:t>political theory. </a:t>
            </a:r>
            <a:r>
              <a:rPr lang="en-US" dirty="0" smtClean="0"/>
              <a:t> The short of what he said was that there were some principles that a republican legislature could not validly cross, even where the people had not included provisions setting down those lines in their constitutions.</a:t>
            </a:r>
          </a:p>
          <a:p>
            <a:pPr lvl="1"/>
            <a:r>
              <a:rPr lang="en-US" dirty="0" smtClean="0"/>
              <a:t>Justice Iredell responded that while a federal court could declare an unconstitutional law void, it must do so only “in a clear and urgent case.”  Such a case would not be one in which the court’s idea of natural justice alone was violated, for, “The ideals of natural justice are regulated by no fixed standard; the ablest and the purest men have differed upon the subject….”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64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Alien &amp; Sedition Acts (1798)</a:t>
            </a:r>
          </a:p>
          <a:p>
            <a:pPr lvl="1"/>
            <a:r>
              <a:rPr lang="en-US" dirty="0" smtClean="0"/>
              <a:t>Alien Enemies Act</a:t>
            </a:r>
          </a:p>
          <a:p>
            <a:pPr lvl="2"/>
            <a:r>
              <a:rPr lang="en-US" dirty="0" smtClean="0"/>
              <a:t>President can imprison or expel alien enemies in time of conflict</a:t>
            </a:r>
          </a:p>
          <a:p>
            <a:pPr lvl="1"/>
            <a:r>
              <a:rPr lang="en-US" dirty="0" smtClean="0"/>
              <a:t>Alien Friends Act</a:t>
            </a:r>
          </a:p>
          <a:p>
            <a:pPr lvl="2"/>
            <a:r>
              <a:rPr lang="en-US" dirty="0" smtClean="0"/>
              <a:t>President can expel dangerous aliens</a:t>
            </a:r>
          </a:p>
          <a:p>
            <a:pPr lvl="1"/>
            <a:r>
              <a:rPr lang="en-US" dirty="0" smtClean="0"/>
              <a:t>Sedition Act</a:t>
            </a:r>
          </a:p>
          <a:p>
            <a:pPr lvl="2"/>
            <a:r>
              <a:rPr lang="en-US" dirty="0" smtClean="0"/>
              <a:t>Outlawed sedition</a:t>
            </a:r>
          </a:p>
          <a:p>
            <a:pPr lvl="2"/>
            <a:r>
              <a:rPr lang="en-US" dirty="0" smtClean="0"/>
              <a:t>Outlawed seditious libel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Enforcement of the Alien and Sedition Acts</a:t>
            </a:r>
          </a:p>
          <a:p>
            <a:pPr lvl="1"/>
            <a:r>
              <a:rPr lang="en-US" dirty="0"/>
              <a:t>Alien Enemies Act still in effect</a:t>
            </a:r>
          </a:p>
          <a:p>
            <a:pPr lvl="1"/>
            <a:r>
              <a:rPr lang="en-US" dirty="0"/>
              <a:t>Alien Friends Act never used, expired</a:t>
            </a:r>
          </a:p>
          <a:p>
            <a:pPr lvl="1"/>
            <a:r>
              <a:rPr lang="en-US" dirty="0"/>
              <a:t>Sedition Act subject of numerous prosecutions</a:t>
            </a:r>
          </a:p>
          <a:p>
            <a:pPr lvl="1"/>
            <a:r>
              <a:rPr lang="en-US" dirty="0"/>
              <a:t>V. P. Jefferson fearful of </a:t>
            </a:r>
            <a:r>
              <a:rPr lang="en-US" dirty="0" smtClean="0"/>
              <a:t>prosecution</a:t>
            </a:r>
          </a:p>
        </p:txBody>
      </p:sp>
    </p:spTree>
    <p:extLst>
      <p:ext uri="{BB962C8B-B14F-4D97-AF65-F5344CB8AC3E}">
        <p14:creationId xmlns:p14="http://schemas.microsoft.com/office/powerpoint/2010/main" val="3996282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Virginia and Kentucky Resolutions</a:t>
            </a:r>
          </a:p>
          <a:p>
            <a:pPr lvl="1"/>
            <a:r>
              <a:rPr lang="en-US" dirty="0"/>
              <a:t>Conception</a:t>
            </a:r>
          </a:p>
          <a:p>
            <a:pPr lvl="1"/>
            <a:r>
              <a:rPr lang="en-US" dirty="0"/>
              <a:t>The Kentucky Resolutions of 1798</a:t>
            </a:r>
          </a:p>
          <a:p>
            <a:pPr lvl="1"/>
            <a:r>
              <a:rPr lang="en-US" dirty="0"/>
              <a:t>The Virginia Resolutions of 1798</a:t>
            </a:r>
          </a:p>
          <a:p>
            <a:pPr lvl="1"/>
            <a:r>
              <a:rPr lang="en-US" dirty="0"/>
              <a:t>Other states’ responses</a:t>
            </a:r>
          </a:p>
          <a:p>
            <a:pPr lvl="1"/>
            <a:r>
              <a:rPr lang="en-US" dirty="0"/>
              <a:t>The Kentucky Resolutions of 1799</a:t>
            </a:r>
          </a:p>
          <a:p>
            <a:pPr lvl="1"/>
            <a:r>
              <a:rPr lang="en-US" dirty="0"/>
              <a:t>The Virginia Report of 1800</a:t>
            </a:r>
          </a:p>
          <a:p>
            <a:r>
              <a:rPr lang="en-US" dirty="0" smtClean="0"/>
              <a:t>The political context</a:t>
            </a:r>
          </a:p>
          <a:p>
            <a:pPr lvl="1"/>
            <a:r>
              <a:rPr lang="en-US" dirty="0" smtClean="0"/>
              <a:t>Jefferson to Taylor, June 4, 1798</a:t>
            </a:r>
          </a:p>
          <a:p>
            <a:pPr lvl="1"/>
            <a:r>
              <a:rPr lang="en-US" dirty="0" smtClean="0"/>
              <a:t>Jefferson to Taylor, November 26, 1798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474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Election of 1800</a:t>
            </a:r>
          </a:p>
          <a:p>
            <a:pPr lvl="1"/>
            <a:r>
              <a:rPr lang="en-US" dirty="0" smtClean="0"/>
              <a:t>Jefferson had predicted victory on the basis of the tax issue</a:t>
            </a:r>
          </a:p>
          <a:p>
            <a:pPr lvl="1"/>
            <a:r>
              <a:rPr lang="en-US" dirty="0" smtClean="0"/>
              <a:t>Thereafter, he called it “the Revolution of 1800,” and explained it by reference to </a:t>
            </a:r>
            <a:r>
              <a:rPr lang="en-US" smtClean="0"/>
              <a:t>constitutional principles.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137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415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Federalists Off the Rails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Connecticut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Gutzman</dc:creator>
  <cp:lastModifiedBy>gutzmank</cp:lastModifiedBy>
  <cp:revision>11</cp:revision>
  <dcterms:created xsi:type="dcterms:W3CDTF">2013-03-13T01:33:03Z</dcterms:created>
  <dcterms:modified xsi:type="dcterms:W3CDTF">2013-03-15T16:17:56Z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-771854292</vt:i4>
  </property>
  <property fmtid="{D5CDD505-2E9C-101B-9397-08002B2CF9AE}" pid="3" name="_NewReviewCycle">
    <vt:lpwstr/>
  </property>
  <property fmtid="{D5CDD505-2E9C-101B-9397-08002B2CF9AE}" pid="4" name="_EmailSubject">
    <vt:lpwstr>Lecture 13 -- 3-15-13</vt:lpwstr>
  </property>
  <property fmtid="{D5CDD505-2E9C-101B-9397-08002B2CF9AE}" pid="5" name="_AuthorEmail">
    <vt:lpwstr>GutzmanK@wcsu.edu</vt:lpwstr>
  </property>
  <property fmtid="{D5CDD505-2E9C-101B-9397-08002B2CF9AE}" pid="6" name="_AuthorEmailDisplayName">
    <vt:lpwstr>Kevin Gutzman</vt:lpwstr>
  </property>
  <property fmtid="{D5CDD505-2E9C-101B-9397-08002B2CF9AE}" pid="7" name="_PreviousAdHocReviewCycleID">
    <vt:i4>-1953966351</vt:i4>
  </property>
</Properties>
</file>