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8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slide" Target="slides/slide6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F9E5-5F89-1A43-B66D-34D82570DF75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E361-D2A9-F34E-A7B2-CACCF1053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F9E5-5F89-1A43-B66D-34D82570DF75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E361-D2A9-F34E-A7B2-CACCF1053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F9E5-5F89-1A43-B66D-34D82570DF75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E361-D2A9-F34E-A7B2-CACCF1053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F9E5-5F89-1A43-B66D-34D82570DF75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E361-D2A9-F34E-A7B2-CACCF1053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F9E5-5F89-1A43-B66D-34D82570DF75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E361-D2A9-F34E-A7B2-CACCF1053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F9E5-5F89-1A43-B66D-34D82570DF75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E361-D2A9-F34E-A7B2-CACCF1053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F9E5-5F89-1A43-B66D-34D82570DF75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E361-D2A9-F34E-A7B2-CACCF1053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F9E5-5F89-1A43-B66D-34D82570DF75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E361-D2A9-F34E-A7B2-CACCF1053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F9E5-5F89-1A43-B66D-34D82570DF75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E361-D2A9-F34E-A7B2-CACCF1053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F9E5-5F89-1A43-B66D-34D82570DF75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E361-D2A9-F34E-A7B2-CACCF1053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F9E5-5F89-1A43-B66D-34D82570DF75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E361-D2A9-F34E-A7B2-CACCF10533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4F9E5-5F89-1A43-B66D-34D82570DF75}" type="datetimeFigureOut">
              <a:rPr lang="en-US" smtClean="0"/>
              <a:t>12/18/12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EE361-D2A9-F34E-A7B2-CACCF10533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First Congress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Washington Inaugurated</a:t>
            </a:r>
          </a:p>
          <a:p>
            <a:pPr lvl="1"/>
            <a:r>
              <a:rPr lang="en-US" dirty="0" smtClean="0"/>
              <a:t>Takes oath in public</a:t>
            </a:r>
          </a:p>
          <a:p>
            <a:pPr lvl="1"/>
            <a:r>
              <a:rPr lang="en-US" dirty="0" smtClean="0"/>
              <a:t>Congress in attendance</a:t>
            </a:r>
            <a:endParaRPr lang="en-US" dirty="0" smtClean="0"/>
          </a:p>
          <a:p>
            <a:pPr lvl="1"/>
            <a:r>
              <a:rPr lang="en-US" dirty="0" smtClean="0"/>
              <a:t>Hand on Bible</a:t>
            </a:r>
          </a:p>
          <a:p>
            <a:pPr lvl="1"/>
            <a:r>
              <a:rPr lang="en-US" dirty="0" smtClean="0"/>
              <a:t>“So help me God” –or not?</a:t>
            </a:r>
          </a:p>
          <a:p>
            <a:pPr lvl="1"/>
            <a:r>
              <a:rPr lang="en-US" dirty="0" smtClean="0"/>
              <a:t>Gives Inaugural Address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Senate meets in secret</a:t>
            </a:r>
          </a:p>
          <a:p>
            <a:r>
              <a:rPr lang="en-US" dirty="0" smtClean="0"/>
              <a:t>House meets in public</a:t>
            </a:r>
          </a:p>
          <a:p>
            <a:r>
              <a:rPr lang="en-US" dirty="0" smtClean="0"/>
              <a:t>Congress organizes Executive departments</a:t>
            </a:r>
          </a:p>
          <a:p>
            <a:pPr lvl="1"/>
            <a:r>
              <a:rPr lang="en-US" dirty="0" smtClean="0"/>
              <a:t>State (Jefferson as first secretary)</a:t>
            </a:r>
          </a:p>
          <a:p>
            <a:pPr lvl="2"/>
            <a:r>
              <a:rPr lang="en-US" dirty="0" smtClean="0"/>
              <a:t>Diplomatic responsibilities</a:t>
            </a:r>
          </a:p>
          <a:p>
            <a:pPr lvl="2"/>
            <a:r>
              <a:rPr lang="en-US" dirty="0" smtClean="0"/>
              <a:t>Others, too, such as patents</a:t>
            </a:r>
          </a:p>
          <a:p>
            <a:pPr lvl="1"/>
            <a:r>
              <a:rPr lang="en-US" dirty="0" smtClean="0"/>
              <a:t>Treasury (finally, Hamilton chosen—at Madison’s suggestion)</a:t>
            </a:r>
          </a:p>
          <a:p>
            <a:pPr lvl="1"/>
            <a:r>
              <a:rPr lang="en-US" dirty="0" smtClean="0"/>
              <a:t>War (Knox kept on)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Judiciary Act of 1789 (Paterson &amp; Ellsworth)</a:t>
            </a:r>
          </a:p>
          <a:p>
            <a:pPr lvl="1"/>
            <a:r>
              <a:rPr lang="en-US" dirty="0" smtClean="0"/>
              <a:t>Three-tiered judiciary</a:t>
            </a:r>
          </a:p>
          <a:p>
            <a:pPr lvl="2"/>
            <a:r>
              <a:rPr lang="en-US" dirty="0" smtClean="0"/>
              <a:t>Supreme Court (as Article III requires)</a:t>
            </a:r>
          </a:p>
          <a:p>
            <a:pPr lvl="2"/>
            <a:r>
              <a:rPr lang="en-US" dirty="0" smtClean="0"/>
              <a:t>Circuit (intermediate appellate) courts</a:t>
            </a:r>
          </a:p>
          <a:p>
            <a:pPr lvl="3"/>
            <a:r>
              <a:rPr lang="en-US" dirty="0" smtClean="0"/>
              <a:t>6 circuits</a:t>
            </a:r>
          </a:p>
          <a:p>
            <a:pPr lvl="3"/>
            <a:r>
              <a:rPr lang="en-US" dirty="0" smtClean="0"/>
              <a:t>Each composed of a justice and district judges</a:t>
            </a:r>
          </a:p>
          <a:p>
            <a:pPr lvl="2"/>
            <a:r>
              <a:rPr lang="en-US" dirty="0" smtClean="0"/>
              <a:t>District (trial) courts—at least one in each state</a:t>
            </a:r>
            <a:endParaRPr lang="en-US" dirty="0" smtClean="0"/>
          </a:p>
          <a:p>
            <a:pPr lvl="1"/>
            <a:r>
              <a:rPr lang="en-US" dirty="0" smtClean="0"/>
              <a:t>Appeals from state supreme courts to US Supreme Court</a:t>
            </a:r>
          </a:p>
          <a:p>
            <a:pPr lvl="1"/>
            <a:r>
              <a:rPr lang="en-US" dirty="0" smtClean="0"/>
              <a:t>Law of the forum state in diversity suits</a:t>
            </a:r>
          </a:p>
          <a:p>
            <a:pPr lvl="1"/>
            <a:r>
              <a:rPr lang="en-US" dirty="0" smtClean="0"/>
              <a:t>Some additional types of Supreme Court original jurisdiction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Bill of Rights</a:t>
            </a:r>
          </a:p>
          <a:p>
            <a:pPr lvl="1"/>
            <a:r>
              <a:rPr lang="en-US" dirty="0" smtClean="0"/>
              <a:t>Considered unnecessary by Federalists</a:t>
            </a:r>
          </a:p>
          <a:p>
            <a:pPr lvl="1"/>
            <a:r>
              <a:rPr lang="en-US" dirty="0" smtClean="0"/>
              <a:t>Insisted upon by Virginia’s two senators, Lee and Grayson, the only Antifederalists in the Senate</a:t>
            </a:r>
          </a:p>
          <a:p>
            <a:pPr lvl="1"/>
            <a:r>
              <a:rPr lang="en-US" dirty="0" smtClean="0"/>
              <a:t>Pushed by Rep. Madison, to his colleagues’ annoyance</a:t>
            </a:r>
          </a:p>
          <a:p>
            <a:pPr lvl="1"/>
            <a:r>
              <a:rPr lang="en-US" dirty="0" smtClean="0"/>
              <a:t>Madison’s chief argument is that it some well-disposed men would have their fears allayed by such amendments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en-US" dirty="0" smtClean="0"/>
              <a:t>Madison chairs committee to draft</a:t>
            </a:r>
          </a:p>
          <a:p>
            <a:pPr lvl="2"/>
            <a:r>
              <a:rPr lang="en-US" dirty="0" smtClean="0"/>
              <a:t>Colleagues like Rep. Ames (MA) think his motive is from VA politics</a:t>
            </a:r>
          </a:p>
          <a:p>
            <a:pPr lvl="1"/>
            <a:r>
              <a:rPr lang="en-US" dirty="0" smtClean="0"/>
              <a:t>Promises only rights amendments, not structural or restraining ones</a:t>
            </a:r>
          </a:p>
          <a:p>
            <a:pPr lvl="1"/>
            <a:r>
              <a:rPr lang="en-US" dirty="0" smtClean="0"/>
              <a:t>Proposes sprinkling changes across the Constitution, loses to Rep. Sherman (CT)</a:t>
            </a:r>
          </a:p>
          <a:p>
            <a:pPr lvl="1"/>
            <a:r>
              <a:rPr lang="en-US" dirty="0" smtClean="0"/>
              <a:t>Preliminary version of Establishment Clause draws criticism that it seems to hint that no religion would be allowed at all.  Madison offers current language instead.</a:t>
            </a:r>
          </a:p>
          <a:p>
            <a:pPr lvl="1"/>
            <a:r>
              <a:rPr lang="en-US" dirty="0" smtClean="0"/>
              <a:t>Madison proposes “incorporation” idea re:  trial by jury, religious freedom, and freedom of the press.  Rejected.</a:t>
            </a:r>
          </a:p>
          <a:p>
            <a:pPr lvl="1"/>
            <a:r>
              <a:rPr lang="en-US" dirty="0" smtClean="0"/>
              <a:t>Twelve amendments are sent to the states, who ratify 10 in 1791, one </a:t>
            </a:r>
            <a:r>
              <a:rPr lang="en-US" smtClean="0"/>
              <a:t>more in 1992.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315</Words>
  <Application>Microsoft Macintosh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First Congress</vt:lpstr>
      <vt:lpstr>Slide 2</vt:lpstr>
      <vt:lpstr>Slide 3</vt:lpstr>
      <vt:lpstr>Slide 4</vt:lpstr>
      <vt:lpstr>Slide 5</vt:lpstr>
      <vt:lpstr>Slide 6</vt:lpstr>
    </vt:vector>
  </TitlesOfParts>
  <Company>Western Connecticut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First Congress</dc:title>
  <dc:creator>Kevin Gutzman</dc:creator>
  <cp:lastModifiedBy>Kevin Gutzman</cp:lastModifiedBy>
  <cp:revision>6</cp:revision>
  <dcterms:created xsi:type="dcterms:W3CDTF">2012-12-18T21:13:10Z</dcterms:created>
  <dcterms:modified xsi:type="dcterms:W3CDTF">2012-12-18T21:48:39Z</dcterms:modified>
</cp:coreProperties>
</file>